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slides/slide99.xml" ContentType="application/vnd.openxmlformats-officedocument.presentationml.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Default Extension="gif" ContentType="image/gif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legacyDocTextInfo.bin" ContentType="application/vnd.ms-office.legacyDocTextInfo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diagrams/data1.xml" ContentType="application/vnd.openxmlformats-officedocument.drawingml.diagramData+xml"/>
  <Override PartName="/ppt/drawings/legacyDiagramText1.bin" ContentType="application/vnd.ms-office.legacyDiagramText"/>
  <Override PartName="/ppt/drawings/legacyDiagramText3.bin" ContentType="application/vnd.ms-office.legacyDiagramText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drawings/legacyDiagramText2.bin" ContentType="application/vnd.ms-office.legacyDiagramText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18" r:id="rId1"/>
  </p:sldMasterIdLst>
  <p:notesMasterIdLst>
    <p:notesMasterId r:id="rId117"/>
  </p:notesMasterIdLst>
  <p:sldIdLst>
    <p:sldId id="841" r:id="rId2"/>
    <p:sldId id="859" r:id="rId3"/>
    <p:sldId id="965" r:id="rId4"/>
    <p:sldId id="966" r:id="rId5"/>
    <p:sldId id="935" r:id="rId6"/>
    <p:sldId id="896" r:id="rId7"/>
    <p:sldId id="898" r:id="rId8"/>
    <p:sldId id="899" r:id="rId9"/>
    <p:sldId id="900" r:id="rId10"/>
    <p:sldId id="901" r:id="rId11"/>
    <p:sldId id="902" r:id="rId12"/>
    <p:sldId id="903" r:id="rId13"/>
    <p:sldId id="904" r:id="rId14"/>
    <p:sldId id="922" r:id="rId15"/>
    <p:sldId id="923" r:id="rId16"/>
    <p:sldId id="924" r:id="rId17"/>
    <p:sldId id="906" r:id="rId18"/>
    <p:sldId id="907" r:id="rId19"/>
    <p:sldId id="908" r:id="rId20"/>
    <p:sldId id="909" r:id="rId21"/>
    <p:sldId id="910" r:id="rId22"/>
    <p:sldId id="925" r:id="rId23"/>
    <p:sldId id="926" r:id="rId24"/>
    <p:sldId id="927" r:id="rId25"/>
    <p:sldId id="928" r:id="rId26"/>
    <p:sldId id="929" r:id="rId27"/>
    <p:sldId id="930" r:id="rId28"/>
    <p:sldId id="931" r:id="rId29"/>
    <p:sldId id="932" r:id="rId30"/>
    <p:sldId id="933" r:id="rId31"/>
    <p:sldId id="934" r:id="rId32"/>
    <p:sldId id="937" r:id="rId33"/>
    <p:sldId id="911" r:id="rId34"/>
    <p:sldId id="943" r:id="rId35"/>
    <p:sldId id="944" r:id="rId36"/>
    <p:sldId id="945" r:id="rId37"/>
    <p:sldId id="946" r:id="rId38"/>
    <p:sldId id="947" r:id="rId39"/>
    <p:sldId id="968" r:id="rId40"/>
    <p:sldId id="954" r:id="rId41"/>
    <p:sldId id="967" r:id="rId42"/>
    <p:sldId id="973" r:id="rId43"/>
    <p:sldId id="974" r:id="rId44"/>
    <p:sldId id="975" r:id="rId45"/>
    <p:sldId id="955" r:id="rId46"/>
    <p:sldId id="912" r:id="rId47"/>
    <p:sldId id="952" r:id="rId48"/>
    <p:sldId id="913" r:id="rId49"/>
    <p:sldId id="914" r:id="rId50"/>
    <p:sldId id="915" r:id="rId51"/>
    <p:sldId id="976" r:id="rId52"/>
    <p:sldId id="948" r:id="rId53"/>
    <p:sldId id="949" r:id="rId54"/>
    <p:sldId id="950" r:id="rId55"/>
    <p:sldId id="956" r:id="rId56"/>
    <p:sldId id="916" r:id="rId57"/>
    <p:sldId id="957" r:id="rId58"/>
    <p:sldId id="961" r:id="rId59"/>
    <p:sldId id="977" r:id="rId60"/>
    <p:sldId id="962" r:id="rId61"/>
    <p:sldId id="963" r:id="rId62"/>
    <p:sldId id="951" r:id="rId63"/>
    <p:sldId id="917" r:id="rId64"/>
    <p:sldId id="953" r:id="rId65"/>
    <p:sldId id="964" r:id="rId66"/>
    <p:sldId id="920" r:id="rId67"/>
    <p:sldId id="921" r:id="rId68"/>
    <p:sldId id="871" r:id="rId69"/>
    <p:sldId id="872" r:id="rId70"/>
    <p:sldId id="873" r:id="rId71"/>
    <p:sldId id="874" r:id="rId72"/>
    <p:sldId id="875" r:id="rId73"/>
    <p:sldId id="876" r:id="rId74"/>
    <p:sldId id="889" r:id="rId75"/>
    <p:sldId id="918" r:id="rId76"/>
    <p:sldId id="919" r:id="rId77"/>
    <p:sldId id="890" r:id="rId78"/>
    <p:sldId id="877" r:id="rId79"/>
    <p:sldId id="878" r:id="rId80"/>
    <p:sldId id="879" r:id="rId81"/>
    <p:sldId id="880" r:id="rId82"/>
    <p:sldId id="881" r:id="rId83"/>
    <p:sldId id="882" r:id="rId84"/>
    <p:sldId id="883" r:id="rId85"/>
    <p:sldId id="884" r:id="rId86"/>
    <p:sldId id="885" r:id="rId87"/>
    <p:sldId id="887" r:id="rId88"/>
    <p:sldId id="886" r:id="rId89"/>
    <p:sldId id="860" r:id="rId90"/>
    <p:sldId id="861" r:id="rId91"/>
    <p:sldId id="862" r:id="rId92"/>
    <p:sldId id="863" r:id="rId93"/>
    <p:sldId id="888" r:id="rId94"/>
    <p:sldId id="891" r:id="rId95"/>
    <p:sldId id="892" r:id="rId96"/>
    <p:sldId id="893" r:id="rId97"/>
    <p:sldId id="894" r:id="rId98"/>
    <p:sldId id="895" r:id="rId99"/>
    <p:sldId id="969" r:id="rId100"/>
    <p:sldId id="970" r:id="rId101"/>
    <p:sldId id="864" r:id="rId102"/>
    <p:sldId id="865" r:id="rId103"/>
    <p:sldId id="866" r:id="rId104"/>
    <p:sldId id="867" r:id="rId105"/>
    <p:sldId id="868" r:id="rId106"/>
    <p:sldId id="981" r:id="rId107"/>
    <p:sldId id="971" r:id="rId108"/>
    <p:sldId id="982" r:id="rId109"/>
    <p:sldId id="983" r:id="rId110"/>
    <p:sldId id="978" r:id="rId111"/>
    <p:sldId id="984" r:id="rId112"/>
    <p:sldId id="985" r:id="rId113"/>
    <p:sldId id="986" r:id="rId114"/>
    <p:sldId id="987" r:id="rId115"/>
    <p:sldId id="988" r:id="rId1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5161" autoAdjust="0"/>
  </p:normalViewPr>
  <p:slideViewPr>
    <p:cSldViewPr>
      <p:cViewPr>
        <p:scale>
          <a:sx n="75" d="100"/>
          <a:sy n="75" d="100"/>
        </p:scale>
        <p:origin x="-708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349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microsoft.com/office/2006/relationships/legacyDocTextInfo" Target="legacyDocTextInfo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A57891-4279-4425-BBBF-5210CDF04F25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1BBC63C-2181-43F6-82B9-D3AC731614CC}">
      <dgm:prSet phldrT="[Текст]"/>
      <dgm:spPr/>
      <dgm:t>
        <a:bodyPr/>
        <a:lstStyle/>
        <a:p>
          <a:r>
            <a:rPr lang="ru-RU" b="1" dirty="0" smtClean="0">
              <a:solidFill>
                <a:schemeClr val="bg2"/>
              </a:solidFill>
            </a:rPr>
            <a:t>Постоянные (накладные) расходы</a:t>
          </a:r>
          <a:endParaRPr lang="ru-RU" dirty="0">
            <a:solidFill>
              <a:schemeClr val="bg2"/>
            </a:solidFill>
          </a:endParaRPr>
        </a:p>
      </dgm:t>
    </dgm:pt>
    <dgm:pt modelId="{4B0B71D2-C944-4ADD-B834-9E99C1101D02}" type="parTrans" cxnId="{A2F0CE34-6C2B-43F9-B25C-2D89469ACE9F}">
      <dgm:prSet/>
      <dgm:spPr/>
      <dgm:t>
        <a:bodyPr/>
        <a:lstStyle/>
        <a:p>
          <a:endParaRPr lang="ru-RU">
            <a:solidFill>
              <a:schemeClr val="bg2"/>
            </a:solidFill>
          </a:endParaRPr>
        </a:p>
      </dgm:t>
    </dgm:pt>
    <dgm:pt modelId="{0D8512BD-7DCF-4EB1-A4FB-B5C437B9EEDF}" type="sibTrans" cxnId="{A2F0CE34-6C2B-43F9-B25C-2D89469ACE9F}">
      <dgm:prSet/>
      <dgm:spPr/>
      <dgm:t>
        <a:bodyPr/>
        <a:lstStyle/>
        <a:p>
          <a:endParaRPr lang="ru-RU">
            <a:solidFill>
              <a:schemeClr val="bg2"/>
            </a:solidFill>
          </a:endParaRPr>
        </a:p>
      </dgm:t>
    </dgm:pt>
    <dgm:pt modelId="{F110D412-C1CC-4DE0-91C9-79BA2CA3777A}">
      <dgm:prSet/>
      <dgm:spPr/>
      <dgm:t>
        <a:bodyPr/>
        <a:lstStyle/>
        <a:p>
          <a:r>
            <a:rPr lang="ru-RU" b="1" dirty="0" smtClean="0">
              <a:solidFill>
                <a:schemeClr val="bg2"/>
              </a:solidFill>
            </a:rPr>
            <a:t>Система цен, используемая в расчетах</a:t>
          </a:r>
          <a:endParaRPr lang="ru-RU" dirty="0">
            <a:solidFill>
              <a:schemeClr val="bg2"/>
            </a:solidFill>
          </a:endParaRPr>
        </a:p>
      </dgm:t>
    </dgm:pt>
    <dgm:pt modelId="{119E4D4E-DF24-43B9-BA59-F1042DE3B191}" type="parTrans" cxnId="{E9729229-486B-42F9-A9E7-805D7CA4EDBB}">
      <dgm:prSet/>
      <dgm:spPr/>
      <dgm:t>
        <a:bodyPr/>
        <a:lstStyle/>
        <a:p>
          <a:endParaRPr lang="ru-RU">
            <a:solidFill>
              <a:schemeClr val="bg2"/>
            </a:solidFill>
          </a:endParaRPr>
        </a:p>
      </dgm:t>
    </dgm:pt>
    <dgm:pt modelId="{80A58AE4-3D94-407E-9A15-17488D2B8752}" type="sibTrans" cxnId="{E9729229-486B-42F9-A9E7-805D7CA4EDBB}">
      <dgm:prSet/>
      <dgm:spPr/>
      <dgm:t>
        <a:bodyPr/>
        <a:lstStyle/>
        <a:p>
          <a:endParaRPr lang="ru-RU">
            <a:solidFill>
              <a:schemeClr val="bg2"/>
            </a:solidFill>
          </a:endParaRPr>
        </a:p>
      </dgm:t>
    </dgm:pt>
    <dgm:pt modelId="{38B7EF0B-2F4E-453D-92C1-BE0BF43A86F1}">
      <dgm:prSet/>
      <dgm:spPr/>
      <dgm:t>
        <a:bodyPr/>
        <a:lstStyle/>
        <a:p>
          <a:r>
            <a:rPr lang="ru-RU" b="1" dirty="0" smtClean="0">
              <a:solidFill>
                <a:schemeClr val="bg2"/>
              </a:solidFill>
            </a:rPr>
            <a:t>Амортизационные отчисления и способы их расчета</a:t>
          </a:r>
          <a:endParaRPr lang="ru-RU" dirty="0">
            <a:solidFill>
              <a:schemeClr val="bg2"/>
            </a:solidFill>
          </a:endParaRPr>
        </a:p>
      </dgm:t>
    </dgm:pt>
    <dgm:pt modelId="{861519C5-EDDA-40C6-9FD6-63A67D0DF3F3}" type="parTrans" cxnId="{E4C412F8-2A3E-4B60-9DE8-F512BF4EB165}">
      <dgm:prSet/>
      <dgm:spPr/>
      <dgm:t>
        <a:bodyPr/>
        <a:lstStyle/>
        <a:p>
          <a:endParaRPr lang="ru-RU">
            <a:solidFill>
              <a:schemeClr val="bg2"/>
            </a:solidFill>
          </a:endParaRPr>
        </a:p>
      </dgm:t>
    </dgm:pt>
    <dgm:pt modelId="{3F2E69AA-BACD-4F2B-A161-33D9D05D2AAB}" type="sibTrans" cxnId="{E4C412F8-2A3E-4B60-9DE8-F512BF4EB165}">
      <dgm:prSet/>
      <dgm:spPr/>
      <dgm:t>
        <a:bodyPr/>
        <a:lstStyle/>
        <a:p>
          <a:endParaRPr lang="ru-RU">
            <a:solidFill>
              <a:schemeClr val="bg2"/>
            </a:solidFill>
          </a:endParaRPr>
        </a:p>
      </dgm:t>
    </dgm:pt>
    <dgm:pt modelId="{7BAEF137-A407-4B68-97E5-4F0C0B3F1309}" type="pres">
      <dgm:prSet presAssocID="{F1A57891-4279-4425-BBBF-5210CDF04F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1EB6E1-4896-492C-85E2-69ED8C2ADAB2}" type="pres">
      <dgm:prSet presAssocID="{F110D412-C1CC-4DE0-91C9-79BA2CA3777A}" presName="parentLin" presStyleCnt="0"/>
      <dgm:spPr/>
    </dgm:pt>
    <dgm:pt modelId="{2EF10BB1-6CCE-4EC7-B15F-13035BEE0148}" type="pres">
      <dgm:prSet presAssocID="{F110D412-C1CC-4DE0-91C9-79BA2CA3777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70FF910-1EE2-422A-89E4-9FBCA93FA6C0}" type="pres">
      <dgm:prSet presAssocID="{F110D412-C1CC-4DE0-91C9-79BA2CA3777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B53FB-67B8-4077-A212-41606CEEDFFC}" type="pres">
      <dgm:prSet presAssocID="{F110D412-C1CC-4DE0-91C9-79BA2CA3777A}" presName="negativeSpace" presStyleCnt="0"/>
      <dgm:spPr/>
    </dgm:pt>
    <dgm:pt modelId="{EEA0146C-518C-4024-B502-AF35D42DD79D}" type="pres">
      <dgm:prSet presAssocID="{F110D412-C1CC-4DE0-91C9-79BA2CA3777A}" presName="childText" presStyleLbl="conFgAcc1" presStyleIdx="0" presStyleCnt="3">
        <dgm:presLayoutVars>
          <dgm:bulletEnabled val="1"/>
        </dgm:presLayoutVars>
      </dgm:prSet>
      <dgm:spPr/>
    </dgm:pt>
    <dgm:pt modelId="{49E8CF1A-97B1-4F0C-B82F-D1D36813065B}" type="pres">
      <dgm:prSet presAssocID="{80A58AE4-3D94-407E-9A15-17488D2B8752}" presName="spaceBetweenRectangles" presStyleCnt="0"/>
      <dgm:spPr/>
    </dgm:pt>
    <dgm:pt modelId="{D643952A-AAF0-42F9-9780-4DC685BA7037}" type="pres">
      <dgm:prSet presAssocID="{E1BBC63C-2181-43F6-82B9-D3AC731614CC}" presName="parentLin" presStyleCnt="0"/>
      <dgm:spPr/>
    </dgm:pt>
    <dgm:pt modelId="{E2FA062A-E068-4856-A2A3-D207437BE739}" type="pres">
      <dgm:prSet presAssocID="{E1BBC63C-2181-43F6-82B9-D3AC731614C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ED1C957-DF65-4009-911B-53EE06F10C31}" type="pres">
      <dgm:prSet presAssocID="{E1BBC63C-2181-43F6-82B9-D3AC731614C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2B2A41-1040-460E-A3E4-1A2362FB70C3}" type="pres">
      <dgm:prSet presAssocID="{E1BBC63C-2181-43F6-82B9-D3AC731614CC}" presName="negativeSpace" presStyleCnt="0"/>
      <dgm:spPr/>
    </dgm:pt>
    <dgm:pt modelId="{E1BDA64F-7C94-4D63-8136-0960C2406E99}" type="pres">
      <dgm:prSet presAssocID="{E1BBC63C-2181-43F6-82B9-D3AC731614CC}" presName="childText" presStyleLbl="conFgAcc1" presStyleIdx="1" presStyleCnt="3">
        <dgm:presLayoutVars>
          <dgm:bulletEnabled val="1"/>
        </dgm:presLayoutVars>
      </dgm:prSet>
      <dgm:spPr/>
    </dgm:pt>
    <dgm:pt modelId="{EDFBED8E-39A4-4DE8-B9A0-9C332DF32056}" type="pres">
      <dgm:prSet presAssocID="{0D8512BD-7DCF-4EB1-A4FB-B5C437B9EEDF}" presName="spaceBetweenRectangles" presStyleCnt="0"/>
      <dgm:spPr/>
    </dgm:pt>
    <dgm:pt modelId="{E5437A24-1493-4297-A95B-DE5A0CBF22EB}" type="pres">
      <dgm:prSet presAssocID="{38B7EF0B-2F4E-453D-92C1-BE0BF43A86F1}" presName="parentLin" presStyleCnt="0"/>
      <dgm:spPr/>
    </dgm:pt>
    <dgm:pt modelId="{DCD3FBA7-07B8-4590-9502-2B35B178B7AD}" type="pres">
      <dgm:prSet presAssocID="{38B7EF0B-2F4E-453D-92C1-BE0BF43A86F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64408AA-A991-4E12-9DE7-EB18D3529A4D}" type="pres">
      <dgm:prSet presAssocID="{38B7EF0B-2F4E-453D-92C1-BE0BF43A86F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854B1A-4DEE-4434-9B44-94C8F032CD81}" type="pres">
      <dgm:prSet presAssocID="{38B7EF0B-2F4E-453D-92C1-BE0BF43A86F1}" presName="negativeSpace" presStyleCnt="0"/>
      <dgm:spPr/>
    </dgm:pt>
    <dgm:pt modelId="{41AA8D15-DC90-4A27-9720-824EBFEFC0AE}" type="pres">
      <dgm:prSet presAssocID="{38B7EF0B-2F4E-453D-92C1-BE0BF43A86F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01915A6-9BC2-4D03-838A-C53BE40F9448}" type="presOf" srcId="{F110D412-C1CC-4DE0-91C9-79BA2CA3777A}" destId="{2EF10BB1-6CCE-4EC7-B15F-13035BEE0148}" srcOrd="0" destOrd="0" presId="urn:microsoft.com/office/officeart/2005/8/layout/list1"/>
    <dgm:cxn modelId="{14E2354A-B911-4479-BCE4-F61B888C25FD}" type="presOf" srcId="{F110D412-C1CC-4DE0-91C9-79BA2CA3777A}" destId="{D70FF910-1EE2-422A-89E4-9FBCA93FA6C0}" srcOrd="1" destOrd="0" presId="urn:microsoft.com/office/officeart/2005/8/layout/list1"/>
    <dgm:cxn modelId="{F03D729A-D630-4A70-AFE3-8C8B7ABBE6D4}" type="presOf" srcId="{38B7EF0B-2F4E-453D-92C1-BE0BF43A86F1}" destId="{064408AA-A991-4E12-9DE7-EB18D3529A4D}" srcOrd="1" destOrd="0" presId="urn:microsoft.com/office/officeart/2005/8/layout/list1"/>
    <dgm:cxn modelId="{6025D814-E351-4E16-B807-0887EAA2D954}" type="presOf" srcId="{E1BBC63C-2181-43F6-82B9-D3AC731614CC}" destId="{E2FA062A-E068-4856-A2A3-D207437BE739}" srcOrd="0" destOrd="0" presId="urn:microsoft.com/office/officeart/2005/8/layout/list1"/>
    <dgm:cxn modelId="{A2F0CE34-6C2B-43F9-B25C-2D89469ACE9F}" srcId="{F1A57891-4279-4425-BBBF-5210CDF04F25}" destId="{E1BBC63C-2181-43F6-82B9-D3AC731614CC}" srcOrd="1" destOrd="0" parTransId="{4B0B71D2-C944-4ADD-B834-9E99C1101D02}" sibTransId="{0D8512BD-7DCF-4EB1-A4FB-B5C437B9EEDF}"/>
    <dgm:cxn modelId="{E4C412F8-2A3E-4B60-9DE8-F512BF4EB165}" srcId="{F1A57891-4279-4425-BBBF-5210CDF04F25}" destId="{38B7EF0B-2F4E-453D-92C1-BE0BF43A86F1}" srcOrd="2" destOrd="0" parTransId="{861519C5-EDDA-40C6-9FD6-63A67D0DF3F3}" sibTransId="{3F2E69AA-BACD-4F2B-A161-33D9D05D2AAB}"/>
    <dgm:cxn modelId="{7CC2FEFB-11F2-438E-A734-20AE886A4630}" type="presOf" srcId="{F1A57891-4279-4425-BBBF-5210CDF04F25}" destId="{7BAEF137-A407-4B68-97E5-4F0C0B3F1309}" srcOrd="0" destOrd="0" presId="urn:microsoft.com/office/officeart/2005/8/layout/list1"/>
    <dgm:cxn modelId="{44B8CD19-5CE5-4ECE-8874-2459739E40AB}" type="presOf" srcId="{38B7EF0B-2F4E-453D-92C1-BE0BF43A86F1}" destId="{DCD3FBA7-07B8-4590-9502-2B35B178B7AD}" srcOrd="0" destOrd="0" presId="urn:microsoft.com/office/officeart/2005/8/layout/list1"/>
    <dgm:cxn modelId="{26C18BF0-DAAC-4305-B41F-CBCCC89F9BAC}" type="presOf" srcId="{E1BBC63C-2181-43F6-82B9-D3AC731614CC}" destId="{5ED1C957-DF65-4009-911B-53EE06F10C31}" srcOrd="1" destOrd="0" presId="urn:microsoft.com/office/officeart/2005/8/layout/list1"/>
    <dgm:cxn modelId="{E9729229-486B-42F9-A9E7-805D7CA4EDBB}" srcId="{F1A57891-4279-4425-BBBF-5210CDF04F25}" destId="{F110D412-C1CC-4DE0-91C9-79BA2CA3777A}" srcOrd="0" destOrd="0" parTransId="{119E4D4E-DF24-43B9-BA59-F1042DE3B191}" sibTransId="{80A58AE4-3D94-407E-9A15-17488D2B8752}"/>
    <dgm:cxn modelId="{C3D7787B-4315-4310-BCAB-D3AB87DD6A43}" type="presParOf" srcId="{7BAEF137-A407-4B68-97E5-4F0C0B3F1309}" destId="{7D1EB6E1-4896-492C-85E2-69ED8C2ADAB2}" srcOrd="0" destOrd="0" presId="urn:microsoft.com/office/officeart/2005/8/layout/list1"/>
    <dgm:cxn modelId="{A12A2B7F-BC57-4DF6-BB3C-D0E10F7B90EB}" type="presParOf" srcId="{7D1EB6E1-4896-492C-85E2-69ED8C2ADAB2}" destId="{2EF10BB1-6CCE-4EC7-B15F-13035BEE0148}" srcOrd="0" destOrd="0" presId="urn:microsoft.com/office/officeart/2005/8/layout/list1"/>
    <dgm:cxn modelId="{A74CEF26-A173-46A1-AAAD-0E63451E61BC}" type="presParOf" srcId="{7D1EB6E1-4896-492C-85E2-69ED8C2ADAB2}" destId="{D70FF910-1EE2-422A-89E4-9FBCA93FA6C0}" srcOrd="1" destOrd="0" presId="urn:microsoft.com/office/officeart/2005/8/layout/list1"/>
    <dgm:cxn modelId="{F3E634A6-018D-4C18-87E7-D02F9BB864E0}" type="presParOf" srcId="{7BAEF137-A407-4B68-97E5-4F0C0B3F1309}" destId="{BE0B53FB-67B8-4077-A212-41606CEEDFFC}" srcOrd="1" destOrd="0" presId="urn:microsoft.com/office/officeart/2005/8/layout/list1"/>
    <dgm:cxn modelId="{04C8B833-F5D2-468E-9AB8-E91329165A9D}" type="presParOf" srcId="{7BAEF137-A407-4B68-97E5-4F0C0B3F1309}" destId="{EEA0146C-518C-4024-B502-AF35D42DD79D}" srcOrd="2" destOrd="0" presId="urn:microsoft.com/office/officeart/2005/8/layout/list1"/>
    <dgm:cxn modelId="{A58FB1D5-2F38-4FA8-B559-3749BED169BF}" type="presParOf" srcId="{7BAEF137-A407-4B68-97E5-4F0C0B3F1309}" destId="{49E8CF1A-97B1-4F0C-B82F-D1D36813065B}" srcOrd="3" destOrd="0" presId="urn:microsoft.com/office/officeart/2005/8/layout/list1"/>
    <dgm:cxn modelId="{0568C904-35A9-4BFD-964C-8FF9BA0914C8}" type="presParOf" srcId="{7BAEF137-A407-4B68-97E5-4F0C0B3F1309}" destId="{D643952A-AAF0-42F9-9780-4DC685BA7037}" srcOrd="4" destOrd="0" presId="urn:microsoft.com/office/officeart/2005/8/layout/list1"/>
    <dgm:cxn modelId="{1BDA2A00-D1FF-430A-93E9-E4BD031C122F}" type="presParOf" srcId="{D643952A-AAF0-42F9-9780-4DC685BA7037}" destId="{E2FA062A-E068-4856-A2A3-D207437BE739}" srcOrd="0" destOrd="0" presId="urn:microsoft.com/office/officeart/2005/8/layout/list1"/>
    <dgm:cxn modelId="{DB0920E5-44C1-4E6C-8DA9-6DC1741E8C51}" type="presParOf" srcId="{D643952A-AAF0-42F9-9780-4DC685BA7037}" destId="{5ED1C957-DF65-4009-911B-53EE06F10C31}" srcOrd="1" destOrd="0" presId="urn:microsoft.com/office/officeart/2005/8/layout/list1"/>
    <dgm:cxn modelId="{26633FA1-C35C-4DCC-BE82-9FEC96702816}" type="presParOf" srcId="{7BAEF137-A407-4B68-97E5-4F0C0B3F1309}" destId="{6C2B2A41-1040-460E-A3E4-1A2362FB70C3}" srcOrd="5" destOrd="0" presId="urn:microsoft.com/office/officeart/2005/8/layout/list1"/>
    <dgm:cxn modelId="{4A41C858-F1E3-4C22-A66D-16BEEA3F14DF}" type="presParOf" srcId="{7BAEF137-A407-4B68-97E5-4F0C0B3F1309}" destId="{E1BDA64F-7C94-4D63-8136-0960C2406E99}" srcOrd="6" destOrd="0" presId="urn:microsoft.com/office/officeart/2005/8/layout/list1"/>
    <dgm:cxn modelId="{255422DD-B66B-46F0-9578-299D01822BB3}" type="presParOf" srcId="{7BAEF137-A407-4B68-97E5-4F0C0B3F1309}" destId="{EDFBED8E-39A4-4DE8-B9A0-9C332DF32056}" srcOrd="7" destOrd="0" presId="urn:microsoft.com/office/officeart/2005/8/layout/list1"/>
    <dgm:cxn modelId="{8E2EC356-C8D0-412D-A162-F0AD9255D954}" type="presParOf" srcId="{7BAEF137-A407-4B68-97E5-4F0C0B3F1309}" destId="{E5437A24-1493-4297-A95B-DE5A0CBF22EB}" srcOrd="8" destOrd="0" presId="urn:microsoft.com/office/officeart/2005/8/layout/list1"/>
    <dgm:cxn modelId="{9FEE7832-E638-4241-BB7C-F7E769C66F5F}" type="presParOf" srcId="{E5437A24-1493-4297-A95B-DE5A0CBF22EB}" destId="{DCD3FBA7-07B8-4590-9502-2B35B178B7AD}" srcOrd="0" destOrd="0" presId="urn:microsoft.com/office/officeart/2005/8/layout/list1"/>
    <dgm:cxn modelId="{E711DB66-5A8C-4785-AE88-005665D1E726}" type="presParOf" srcId="{E5437A24-1493-4297-A95B-DE5A0CBF22EB}" destId="{064408AA-A991-4E12-9DE7-EB18D3529A4D}" srcOrd="1" destOrd="0" presId="urn:microsoft.com/office/officeart/2005/8/layout/list1"/>
    <dgm:cxn modelId="{E106EFC9-F7D8-431E-B704-A63E8B3F0C82}" type="presParOf" srcId="{7BAEF137-A407-4B68-97E5-4F0C0B3F1309}" destId="{3A854B1A-4DEE-4434-9B44-94C8F032CD81}" srcOrd="9" destOrd="0" presId="urn:microsoft.com/office/officeart/2005/8/layout/list1"/>
    <dgm:cxn modelId="{609139DD-E10E-4511-871B-B29916F61FC1}" type="presParOf" srcId="{7BAEF137-A407-4B68-97E5-4F0C0B3F1309}" destId="{41AA8D15-DC90-4A27-9720-824EBFEFC0AE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980A4C-F29D-40F9-9270-F9D92E1C09E2}" type="doc">
      <dgm:prSet loTypeId="urn:microsoft.com/office/officeart/2005/8/layout/hierarchy3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EAE62A71-3810-47FE-AEBF-3D6E6FE02488}">
      <dgm:prSet phldrT="[Текст]" custT="1"/>
      <dgm:spPr/>
      <dgm:t>
        <a:bodyPr/>
        <a:lstStyle/>
        <a:p>
          <a:r>
            <a:rPr lang="ru-RU" sz="1600" b="1" dirty="0" smtClean="0"/>
            <a:t>Показатели, определяемые на основании использования концепции дисконтирования</a:t>
          </a:r>
          <a:r>
            <a:rPr lang="ru-RU" sz="1300" dirty="0" smtClean="0"/>
            <a:t>:</a:t>
          </a:r>
          <a:endParaRPr lang="ru-RU" sz="1300" dirty="0"/>
        </a:p>
      </dgm:t>
    </dgm:pt>
    <dgm:pt modelId="{4D60B784-1824-40DB-84B5-E497D274E62C}" type="parTrans" cxnId="{76276854-75AB-405C-AD7B-BF065C0D309D}">
      <dgm:prSet/>
      <dgm:spPr/>
      <dgm:t>
        <a:bodyPr/>
        <a:lstStyle/>
        <a:p>
          <a:endParaRPr lang="ru-RU"/>
        </a:p>
      </dgm:t>
    </dgm:pt>
    <dgm:pt modelId="{AD80A643-D662-40D6-B156-BC093099FFA4}" type="sibTrans" cxnId="{76276854-75AB-405C-AD7B-BF065C0D309D}">
      <dgm:prSet/>
      <dgm:spPr/>
      <dgm:t>
        <a:bodyPr/>
        <a:lstStyle/>
        <a:p>
          <a:endParaRPr lang="ru-RU"/>
        </a:p>
      </dgm:t>
    </dgm:pt>
    <dgm:pt modelId="{9B1566F3-E2EC-4811-83AE-BA75D554A3F5}">
      <dgm:prSet phldrT="[Текст]" custT="1"/>
      <dgm:spPr/>
      <dgm:t>
        <a:bodyPr/>
        <a:lstStyle/>
        <a:p>
          <a:endParaRPr lang="ru-RU" sz="2000" dirty="0" smtClean="0"/>
        </a:p>
        <a:p>
          <a:r>
            <a:rPr lang="ru-RU" sz="2000" dirty="0" smtClean="0"/>
            <a:t>чистая текущая стоимость;</a:t>
          </a:r>
          <a:br>
            <a:rPr lang="ru-RU" sz="2000" dirty="0" smtClean="0"/>
          </a:br>
          <a:endParaRPr lang="ru-RU" sz="2000" dirty="0"/>
        </a:p>
      </dgm:t>
    </dgm:pt>
    <dgm:pt modelId="{A9AD20F7-D52C-471B-829B-DE0974E30A68}" type="parTrans" cxnId="{587F3B91-DEBB-433A-89B0-55B138B4FC51}">
      <dgm:prSet/>
      <dgm:spPr/>
      <dgm:t>
        <a:bodyPr/>
        <a:lstStyle/>
        <a:p>
          <a:endParaRPr lang="ru-RU"/>
        </a:p>
      </dgm:t>
    </dgm:pt>
    <dgm:pt modelId="{67D7DD2E-A97A-40B3-A032-7141C5D2D96F}" type="sibTrans" cxnId="{587F3B91-DEBB-433A-89B0-55B138B4FC51}">
      <dgm:prSet/>
      <dgm:spPr/>
      <dgm:t>
        <a:bodyPr/>
        <a:lstStyle/>
        <a:p>
          <a:endParaRPr lang="ru-RU"/>
        </a:p>
      </dgm:t>
    </dgm:pt>
    <dgm:pt modelId="{7F8AD7BE-56A8-43E8-959F-24DF4A8551F8}">
      <dgm:prSet phldrT="[Текст]" custT="1"/>
      <dgm:spPr/>
      <dgm:t>
        <a:bodyPr/>
        <a:lstStyle/>
        <a:p>
          <a:r>
            <a:rPr lang="ru-RU" sz="2000" dirty="0" smtClean="0"/>
            <a:t>внутренняя норма доходности;</a:t>
          </a:r>
          <a:br>
            <a:rPr lang="ru-RU" sz="2000" dirty="0" smtClean="0"/>
          </a:br>
          <a:endParaRPr lang="ru-RU" sz="2000" dirty="0"/>
        </a:p>
      </dgm:t>
    </dgm:pt>
    <dgm:pt modelId="{6C265F5C-6740-4FB9-992C-5C7B89A07593}" type="parTrans" cxnId="{025CA4C2-8767-46C4-9F29-55FF309A5D3E}">
      <dgm:prSet/>
      <dgm:spPr/>
      <dgm:t>
        <a:bodyPr/>
        <a:lstStyle/>
        <a:p>
          <a:endParaRPr lang="ru-RU"/>
        </a:p>
      </dgm:t>
    </dgm:pt>
    <dgm:pt modelId="{7AE936B1-51AE-45B3-8AE8-B893D5FA483C}" type="sibTrans" cxnId="{025CA4C2-8767-46C4-9F29-55FF309A5D3E}">
      <dgm:prSet/>
      <dgm:spPr/>
      <dgm:t>
        <a:bodyPr/>
        <a:lstStyle/>
        <a:p>
          <a:endParaRPr lang="ru-RU"/>
        </a:p>
      </dgm:t>
    </dgm:pt>
    <dgm:pt modelId="{53FDA897-329D-4EFF-B8F6-16679AA62F66}">
      <dgm:prSet phldrT="[Текст]" custT="1"/>
      <dgm:spPr/>
      <dgm:t>
        <a:bodyPr/>
        <a:lstStyle/>
        <a:p>
          <a:endParaRPr lang="ru-RU" sz="1600" b="1" dirty="0" smtClean="0"/>
        </a:p>
        <a:p>
          <a:r>
            <a:rPr lang="ru-RU" sz="1600" b="1" dirty="0" smtClean="0"/>
            <a:t>Показатели, не предполагающие использования концепции дисконтирования:</a:t>
          </a:r>
          <a:br>
            <a:rPr lang="ru-RU" sz="1600" b="1" dirty="0" smtClean="0"/>
          </a:br>
          <a:endParaRPr lang="ru-RU" sz="1600" b="1" dirty="0"/>
        </a:p>
      </dgm:t>
    </dgm:pt>
    <dgm:pt modelId="{DEB9E2BC-67D1-4351-9D7D-25AEA38397FC}" type="parTrans" cxnId="{D4302322-A6D6-4340-8B8F-320DD24B789F}">
      <dgm:prSet/>
      <dgm:spPr/>
      <dgm:t>
        <a:bodyPr/>
        <a:lstStyle/>
        <a:p>
          <a:endParaRPr lang="ru-RU"/>
        </a:p>
      </dgm:t>
    </dgm:pt>
    <dgm:pt modelId="{364D96CB-DF5E-4DE6-9C67-96A69FC5FD25}" type="sibTrans" cxnId="{D4302322-A6D6-4340-8B8F-320DD24B789F}">
      <dgm:prSet/>
      <dgm:spPr/>
      <dgm:t>
        <a:bodyPr/>
        <a:lstStyle/>
        <a:p>
          <a:endParaRPr lang="ru-RU"/>
        </a:p>
      </dgm:t>
    </dgm:pt>
    <dgm:pt modelId="{9FF9C572-863F-423D-89DF-E64B414804BD}">
      <dgm:prSet phldrT="[Текст]" custT="1"/>
      <dgm:spPr/>
      <dgm:t>
        <a:bodyPr/>
        <a:lstStyle/>
        <a:p>
          <a:endParaRPr lang="ru-RU" sz="2000" dirty="0" smtClean="0"/>
        </a:p>
        <a:p>
          <a:r>
            <a:rPr lang="ru-RU" sz="2000" dirty="0" smtClean="0"/>
            <a:t>индекс доходности инвестиций;</a:t>
          </a:r>
          <a:br>
            <a:rPr lang="ru-RU" sz="2000" dirty="0" smtClean="0"/>
          </a:br>
          <a:endParaRPr lang="ru-RU" sz="2000" dirty="0"/>
        </a:p>
      </dgm:t>
    </dgm:pt>
    <dgm:pt modelId="{F98A8EA5-801A-4287-9CEB-E32D239F49A3}" type="parTrans" cxnId="{84F4F977-2916-4C77-8755-9FC355C66A09}">
      <dgm:prSet/>
      <dgm:spPr/>
      <dgm:t>
        <a:bodyPr/>
        <a:lstStyle/>
        <a:p>
          <a:endParaRPr lang="ru-RU"/>
        </a:p>
      </dgm:t>
    </dgm:pt>
    <dgm:pt modelId="{412EB4D0-B978-4426-920E-93EEBCB228B5}" type="sibTrans" cxnId="{84F4F977-2916-4C77-8755-9FC355C66A09}">
      <dgm:prSet/>
      <dgm:spPr/>
      <dgm:t>
        <a:bodyPr/>
        <a:lstStyle/>
        <a:p>
          <a:endParaRPr lang="ru-RU"/>
        </a:p>
      </dgm:t>
    </dgm:pt>
    <dgm:pt modelId="{5223059C-59A6-4C3A-A18C-9A1F599746AC}">
      <dgm:prSet phldrT="[Текст]"/>
      <dgm:spPr/>
      <dgm:t>
        <a:bodyPr/>
        <a:lstStyle/>
        <a:p>
          <a:r>
            <a:rPr lang="ru-RU" dirty="0" smtClean="0"/>
            <a:t>чистые денежные поступления;</a:t>
          </a:r>
          <a:endParaRPr lang="ru-RU" dirty="0"/>
        </a:p>
      </dgm:t>
    </dgm:pt>
    <dgm:pt modelId="{7A89F83E-A696-4D42-94D9-76134504ED8D}" type="parTrans" cxnId="{AEE995AB-2257-4AAB-8271-6C3CEE72ED72}">
      <dgm:prSet/>
      <dgm:spPr/>
      <dgm:t>
        <a:bodyPr/>
        <a:lstStyle/>
        <a:p>
          <a:endParaRPr lang="ru-RU"/>
        </a:p>
      </dgm:t>
    </dgm:pt>
    <dgm:pt modelId="{B4B07FA7-89D6-46BF-B633-720D2A32B50E}" type="sibTrans" cxnId="{AEE995AB-2257-4AAB-8271-6C3CEE72ED72}">
      <dgm:prSet/>
      <dgm:spPr/>
      <dgm:t>
        <a:bodyPr/>
        <a:lstStyle/>
        <a:p>
          <a:endParaRPr lang="ru-RU"/>
        </a:p>
      </dgm:t>
    </dgm:pt>
    <dgm:pt modelId="{D2186746-FB0E-4212-A46A-846871C7C248}">
      <dgm:prSet custT="1"/>
      <dgm:spPr/>
      <dgm:t>
        <a:bodyPr/>
        <a:lstStyle/>
        <a:p>
          <a:r>
            <a:rPr lang="ru-RU" sz="2000" dirty="0" smtClean="0"/>
            <a:t>индекс доходности дисконтированных инвестиций;</a:t>
          </a:r>
          <a:endParaRPr lang="ru-RU" sz="2000" dirty="0"/>
        </a:p>
      </dgm:t>
    </dgm:pt>
    <dgm:pt modelId="{2247D5E4-2B8D-4BFC-A3C3-8E12536C8A1C}" type="parTrans" cxnId="{9999480D-20B9-4566-BA79-16E995B85D5F}">
      <dgm:prSet/>
      <dgm:spPr/>
      <dgm:t>
        <a:bodyPr/>
        <a:lstStyle/>
        <a:p>
          <a:endParaRPr lang="ru-RU"/>
        </a:p>
      </dgm:t>
    </dgm:pt>
    <dgm:pt modelId="{06395F08-B82A-4ECE-901B-8522CD6C35BE}" type="sibTrans" cxnId="{9999480D-20B9-4566-BA79-16E995B85D5F}">
      <dgm:prSet/>
      <dgm:spPr/>
      <dgm:t>
        <a:bodyPr/>
        <a:lstStyle/>
        <a:p>
          <a:endParaRPr lang="ru-RU"/>
        </a:p>
      </dgm:t>
    </dgm:pt>
    <dgm:pt modelId="{7F1117C3-DF72-43B1-B03E-934311D10B30}">
      <dgm:prSet custT="1"/>
      <dgm:spPr/>
      <dgm:t>
        <a:bodyPr/>
        <a:lstStyle/>
        <a:p>
          <a:endParaRPr lang="ru-RU" sz="1800" dirty="0" smtClean="0"/>
        </a:p>
        <a:p>
          <a:r>
            <a:rPr lang="ru-RU" sz="1800" dirty="0" smtClean="0"/>
            <a:t>срок окупаемости инвестиций с учетом дисконтирования</a:t>
          </a:r>
          <a:r>
            <a:rPr lang="ru-RU" sz="1600" dirty="0" smtClean="0"/>
            <a:t/>
          </a:r>
          <a:br>
            <a:rPr lang="ru-RU" sz="1600" dirty="0" smtClean="0"/>
          </a:br>
          <a:endParaRPr lang="ru-RU" sz="1600" dirty="0"/>
        </a:p>
      </dgm:t>
    </dgm:pt>
    <dgm:pt modelId="{E6085E06-F856-4066-ACC0-601ABFAEAD6A}" type="parTrans" cxnId="{70CDE72C-8265-47A2-9682-4A41C090F5F4}">
      <dgm:prSet/>
      <dgm:spPr/>
      <dgm:t>
        <a:bodyPr/>
        <a:lstStyle/>
        <a:p>
          <a:endParaRPr lang="ru-RU"/>
        </a:p>
      </dgm:t>
    </dgm:pt>
    <dgm:pt modelId="{D2C058F9-1C04-4A18-8659-89B1B7E38066}" type="sibTrans" cxnId="{70CDE72C-8265-47A2-9682-4A41C090F5F4}">
      <dgm:prSet/>
      <dgm:spPr/>
      <dgm:t>
        <a:bodyPr/>
        <a:lstStyle/>
        <a:p>
          <a:endParaRPr lang="ru-RU"/>
        </a:p>
      </dgm:t>
    </dgm:pt>
    <dgm:pt modelId="{FAB42E94-7C76-4688-90D9-3E1353C8D826}">
      <dgm:prSet custT="1"/>
      <dgm:spPr/>
      <dgm:t>
        <a:bodyPr/>
        <a:lstStyle/>
        <a:p>
          <a:pPr algn="l"/>
          <a:r>
            <a:rPr lang="ru-RU" sz="1800" dirty="0" smtClean="0"/>
            <a:t>максимальный денежный отток с учетом дисконтирования;</a:t>
          </a:r>
          <a:endParaRPr lang="ru-RU" sz="1800" dirty="0"/>
        </a:p>
      </dgm:t>
    </dgm:pt>
    <dgm:pt modelId="{C5D43E3C-2D34-40AD-BAA2-7D78C65B6E69}" type="parTrans" cxnId="{4443E906-4CEC-40BF-B429-AD802D36C5E1}">
      <dgm:prSet/>
      <dgm:spPr/>
      <dgm:t>
        <a:bodyPr/>
        <a:lstStyle/>
        <a:p>
          <a:endParaRPr lang="ru-RU"/>
        </a:p>
      </dgm:t>
    </dgm:pt>
    <dgm:pt modelId="{321D400F-D6DD-4666-9E4B-D5896E7F9B44}" type="sibTrans" cxnId="{4443E906-4CEC-40BF-B429-AD802D36C5E1}">
      <dgm:prSet/>
      <dgm:spPr/>
      <dgm:t>
        <a:bodyPr/>
        <a:lstStyle/>
        <a:p>
          <a:endParaRPr lang="ru-RU"/>
        </a:p>
      </dgm:t>
    </dgm:pt>
    <dgm:pt modelId="{FA294BA0-8881-4ABA-9BB5-F21F46BF047E}">
      <dgm:prSet custT="1"/>
      <dgm:spPr/>
      <dgm:t>
        <a:bodyPr/>
        <a:lstStyle/>
        <a:p>
          <a:r>
            <a:rPr lang="ru-RU" sz="2000" dirty="0" smtClean="0"/>
            <a:t>простой срок окупаемости инвестиций;</a:t>
          </a:r>
          <a:endParaRPr lang="ru-RU" sz="2000" dirty="0"/>
        </a:p>
      </dgm:t>
    </dgm:pt>
    <dgm:pt modelId="{2D9FC79D-6DE5-4AB3-8EEF-28B25C0387C2}" type="parTrans" cxnId="{9B326F8E-067A-4780-9EB3-B8E2EF4E9D6F}">
      <dgm:prSet/>
      <dgm:spPr/>
      <dgm:t>
        <a:bodyPr/>
        <a:lstStyle/>
        <a:p>
          <a:endParaRPr lang="ru-RU"/>
        </a:p>
      </dgm:t>
    </dgm:pt>
    <dgm:pt modelId="{00E4F5FB-BF99-4377-A375-2E176783197E}" type="sibTrans" cxnId="{9B326F8E-067A-4780-9EB3-B8E2EF4E9D6F}">
      <dgm:prSet/>
      <dgm:spPr/>
      <dgm:t>
        <a:bodyPr/>
        <a:lstStyle/>
        <a:p>
          <a:endParaRPr lang="ru-RU"/>
        </a:p>
      </dgm:t>
    </dgm:pt>
    <dgm:pt modelId="{D6FCF397-8DFC-499A-9190-E9732D80D7A6}">
      <dgm:prSet custT="1"/>
      <dgm:spPr/>
      <dgm:t>
        <a:bodyPr/>
        <a:lstStyle/>
        <a:p>
          <a:r>
            <a:rPr lang="ru-RU" sz="2000" dirty="0" smtClean="0"/>
            <a:t>показатели простой рентабельности инвестиций;</a:t>
          </a:r>
          <a:endParaRPr lang="ru-RU" sz="2000" dirty="0"/>
        </a:p>
      </dgm:t>
    </dgm:pt>
    <dgm:pt modelId="{D79A3753-F3E7-4A8C-8898-08332D664F20}" type="parTrans" cxnId="{0371C928-247E-45FF-9CA9-BB4EFDC1FDC4}">
      <dgm:prSet/>
      <dgm:spPr/>
      <dgm:t>
        <a:bodyPr/>
        <a:lstStyle/>
        <a:p>
          <a:endParaRPr lang="ru-RU"/>
        </a:p>
      </dgm:t>
    </dgm:pt>
    <dgm:pt modelId="{B1655CD9-E207-4504-8A9D-779B49E1F52F}" type="sibTrans" cxnId="{0371C928-247E-45FF-9CA9-BB4EFDC1FDC4}">
      <dgm:prSet/>
      <dgm:spPr/>
      <dgm:t>
        <a:bodyPr/>
        <a:lstStyle/>
        <a:p>
          <a:endParaRPr lang="ru-RU"/>
        </a:p>
      </dgm:t>
    </dgm:pt>
    <dgm:pt modelId="{A4965DDC-E6E9-4B1F-A615-AEC97248055D}">
      <dgm:prSet/>
      <dgm:spPr/>
      <dgm:t>
        <a:bodyPr/>
        <a:lstStyle/>
        <a:p>
          <a:r>
            <a:rPr lang="ru-RU" dirty="0" smtClean="0"/>
            <a:t>максимальный денежный отток</a:t>
          </a:r>
          <a:endParaRPr lang="ru-RU" dirty="0"/>
        </a:p>
      </dgm:t>
    </dgm:pt>
    <dgm:pt modelId="{8A785480-08B7-4D7C-9A47-902A61D59491}" type="parTrans" cxnId="{D1D7C2CE-EEFE-4312-B454-264A3B6D820C}">
      <dgm:prSet/>
      <dgm:spPr/>
      <dgm:t>
        <a:bodyPr/>
        <a:lstStyle/>
        <a:p>
          <a:endParaRPr lang="ru-RU"/>
        </a:p>
      </dgm:t>
    </dgm:pt>
    <dgm:pt modelId="{E01469DE-4EAF-4858-89AD-2F125BB7EB9A}" type="sibTrans" cxnId="{D1D7C2CE-EEFE-4312-B454-264A3B6D820C}">
      <dgm:prSet/>
      <dgm:spPr/>
      <dgm:t>
        <a:bodyPr/>
        <a:lstStyle/>
        <a:p>
          <a:endParaRPr lang="ru-RU"/>
        </a:p>
      </dgm:t>
    </dgm:pt>
    <dgm:pt modelId="{25A361D5-D4E3-4ACE-8807-9445E7FF0DCF}" type="pres">
      <dgm:prSet presAssocID="{10980A4C-F29D-40F9-9270-F9D92E1C09E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A3AF4C6-9BB0-43FB-B5A8-0C54A1288A28}" type="pres">
      <dgm:prSet presAssocID="{EAE62A71-3810-47FE-AEBF-3D6E6FE02488}" presName="root" presStyleCnt="0"/>
      <dgm:spPr/>
    </dgm:pt>
    <dgm:pt modelId="{F4625431-8C83-482A-8B07-8D7D4BAA0ED8}" type="pres">
      <dgm:prSet presAssocID="{EAE62A71-3810-47FE-AEBF-3D6E6FE02488}" presName="rootComposite" presStyleCnt="0"/>
      <dgm:spPr/>
    </dgm:pt>
    <dgm:pt modelId="{047462C4-9C4F-459A-B7C2-8AB5FFC9B341}" type="pres">
      <dgm:prSet presAssocID="{EAE62A71-3810-47FE-AEBF-3D6E6FE02488}" presName="rootText" presStyleLbl="node1" presStyleIdx="0" presStyleCnt="2" custScaleX="241641"/>
      <dgm:spPr/>
      <dgm:t>
        <a:bodyPr/>
        <a:lstStyle/>
        <a:p>
          <a:endParaRPr lang="ru-RU"/>
        </a:p>
      </dgm:t>
    </dgm:pt>
    <dgm:pt modelId="{DD08D6C3-78DB-452B-9F1B-F8039B900594}" type="pres">
      <dgm:prSet presAssocID="{EAE62A71-3810-47FE-AEBF-3D6E6FE02488}" presName="rootConnector" presStyleLbl="node1" presStyleIdx="0" presStyleCnt="2"/>
      <dgm:spPr/>
      <dgm:t>
        <a:bodyPr/>
        <a:lstStyle/>
        <a:p>
          <a:endParaRPr lang="ru-RU"/>
        </a:p>
      </dgm:t>
    </dgm:pt>
    <dgm:pt modelId="{7845D7D4-05A5-4ED6-890E-37E8C5611F5C}" type="pres">
      <dgm:prSet presAssocID="{EAE62A71-3810-47FE-AEBF-3D6E6FE02488}" presName="childShape" presStyleCnt="0"/>
      <dgm:spPr/>
    </dgm:pt>
    <dgm:pt modelId="{B231027F-CB1E-4F8E-B8B8-53A3FAD7A289}" type="pres">
      <dgm:prSet presAssocID="{A9AD20F7-D52C-471B-829B-DE0974E30A68}" presName="Name13" presStyleLbl="parChTrans1D2" presStyleIdx="0" presStyleCnt="10"/>
      <dgm:spPr/>
      <dgm:t>
        <a:bodyPr/>
        <a:lstStyle/>
        <a:p>
          <a:endParaRPr lang="ru-RU"/>
        </a:p>
      </dgm:t>
    </dgm:pt>
    <dgm:pt modelId="{4CB70C50-BC5C-4281-ACA6-B8F70A3D27E5}" type="pres">
      <dgm:prSet presAssocID="{9B1566F3-E2EC-4811-83AE-BA75D554A3F5}" presName="childText" presStyleLbl="bgAcc1" presStyleIdx="0" presStyleCnt="10" custScaleX="194129" custScaleY="70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57F7F-5627-481F-9FA7-1A1F0ECCF726}" type="pres">
      <dgm:prSet presAssocID="{6C265F5C-6740-4FB9-992C-5C7B89A07593}" presName="Name13" presStyleLbl="parChTrans1D2" presStyleIdx="1" presStyleCnt="10"/>
      <dgm:spPr/>
      <dgm:t>
        <a:bodyPr/>
        <a:lstStyle/>
        <a:p>
          <a:endParaRPr lang="ru-RU"/>
        </a:p>
      </dgm:t>
    </dgm:pt>
    <dgm:pt modelId="{D0CE6732-AC22-4AB5-A2DC-EC46105B6675}" type="pres">
      <dgm:prSet presAssocID="{7F8AD7BE-56A8-43E8-959F-24DF4A8551F8}" presName="childText" presStyleLbl="bgAcc1" presStyleIdx="1" presStyleCnt="10" custScaleX="192358" custScaleY="100000" custLinFactNeighborX="-5299" custLinFactNeighborY="-3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5CEA47-F3ED-4D8E-ABE7-96542EAA0D82}" type="pres">
      <dgm:prSet presAssocID="{2247D5E4-2B8D-4BFC-A3C3-8E12536C8A1C}" presName="Name13" presStyleLbl="parChTrans1D2" presStyleIdx="2" presStyleCnt="10"/>
      <dgm:spPr/>
      <dgm:t>
        <a:bodyPr/>
        <a:lstStyle/>
        <a:p>
          <a:endParaRPr lang="ru-RU"/>
        </a:p>
      </dgm:t>
    </dgm:pt>
    <dgm:pt modelId="{DAB8B382-A073-459E-98F9-E1D520EA4443}" type="pres">
      <dgm:prSet presAssocID="{D2186746-FB0E-4212-A46A-846871C7C248}" presName="childText" presStyleLbl="bgAcc1" presStyleIdx="2" presStyleCnt="10" custScaleX="234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3DB92-536F-4BA5-9D11-D4401D942249}" type="pres">
      <dgm:prSet presAssocID="{C5D43E3C-2D34-40AD-BAA2-7D78C65B6E69}" presName="Name13" presStyleLbl="parChTrans1D2" presStyleIdx="3" presStyleCnt="10"/>
      <dgm:spPr/>
      <dgm:t>
        <a:bodyPr/>
        <a:lstStyle/>
        <a:p>
          <a:endParaRPr lang="ru-RU"/>
        </a:p>
      </dgm:t>
    </dgm:pt>
    <dgm:pt modelId="{87A905CF-0CF4-4FE6-AF4C-71191F4F9BEE}" type="pres">
      <dgm:prSet presAssocID="{FAB42E94-7C76-4688-90D9-3E1353C8D826}" presName="childText" presStyleLbl="bgAcc1" presStyleIdx="3" presStyleCnt="10" custScaleX="234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89C9F0-D8B4-4947-B918-85AC26518E40}" type="pres">
      <dgm:prSet presAssocID="{E6085E06-F856-4066-ACC0-601ABFAEAD6A}" presName="Name13" presStyleLbl="parChTrans1D2" presStyleIdx="4" presStyleCnt="10"/>
      <dgm:spPr/>
      <dgm:t>
        <a:bodyPr/>
        <a:lstStyle/>
        <a:p>
          <a:endParaRPr lang="ru-RU"/>
        </a:p>
      </dgm:t>
    </dgm:pt>
    <dgm:pt modelId="{A92464E2-F487-4B63-B3B6-D92E00BE66BC}" type="pres">
      <dgm:prSet presAssocID="{7F1117C3-DF72-43B1-B03E-934311D10B30}" presName="childText" presStyleLbl="bgAcc1" presStyleIdx="4" presStyleCnt="10" custScaleX="242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BD6C26-4B11-4FAE-86E9-F921BF15CCA1}" type="pres">
      <dgm:prSet presAssocID="{53FDA897-329D-4EFF-B8F6-16679AA62F66}" presName="root" presStyleCnt="0"/>
      <dgm:spPr/>
    </dgm:pt>
    <dgm:pt modelId="{F3609681-99EF-4778-862F-7E7956587997}" type="pres">
      <dgm:prSet presAssocID="{53FDA897-329D-4EFF-B8F6-16679AA62F66}" presName="rootComposite" presStyleCnt="0"/>
      <dgm:spPr/>
    </dgm:pt>
    <dgm:pt modelId="{6637EFB6-6FAA-464E-9BEE-D2261001F699}" type="pres">
      <dgm:prSet presAssocID="{53FDA897-329D-4EFF-B8F6-16679AA62F66}" presName="rootText" presStyleLbl="node1" presStyleIdx="1" presStyleCnt="2" custScaleX="242590"/>
      <dgm:spPr/>
      <dgm:t>
        <a:bodyPr/>
        <a:lstStyle/>
        <a:p>
          <a:endParaRPr lang="ru-RU"/>
        </a:p>
      </dgm:t>
    </dgm:pt>
    <dgm:pt modelId="{974DF94D-4CD5-4DBD-A9E6-6361D9C9ED9F}" type="pres">
      <dgm:prSet presAssocID="{53FDA897-329D-4EFF-B8F6-16679AA62F66}" presName="rootConnector" presStyleLbl="node1" presStyleIdx="1" presStyleCnt="2"/>
      <dgm:spPr/>
      <dgm:t>
        <a:bodyPr/>
        <a:lstStyle/>
        <a:p>
          <a:endParaRPr lang="ru-RU"/>
        </a:p>
      </dgm:t>
    </dgm:pt>
    <dgm:pt modelId="{EBD212A4-33CD-4A1C-96EB-09AC099ECD6F}" type="pres">
      <dgm:prSet presAssocID="{53FDA897-329D-4EFF-B8F6-16679AA62F66}" presName="childShape" presStyleCnt="0"/>
      <dgm:spPr/>
    </dgm:pt>
    <dgm:pt modelId="{819CCE3E-C789-4029-A16C-86079969A5A4}" type="pres">
      <dgm:prSet presAssocID="{F98A8EA5-801A-4287-9CEB-E32D239F49A3}" presName="Name13" presStyleLbl="parChTrans1D2" presStyleIdx="5" presStyleCnt="10"/>
      <dgm:spPr/>
      <dgm:t>
        <a:bodyPr/>
        <a:lstStyle/>
        <a:p>
          <a:endParaRPr lang="ru-RU"/>
        </a:p>
      </dgm:t>
    </dgm:pt>
    <dgm:pt modelId="{A1F9A741-61BE-4FFF-B5ED-9BBCADF26E07}" type="pres">
      <dgm:prSet presAssocID="{9FF9C572-863F-423D-89DF-E64B414804BD}" presName="childText" presStyleLbl="bgAcc1" presStyleIdx="5" presStyleCnt="10" custScaleX="205631" custScaleY="70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8074BD-3BE2-4DF4-877F-AFCD17D7F82F}" type="pres">
      <dgm:prSet presAssocID="{D79A3753-F3E7-4A8C-8898-08332D664F20}" presName="Name13" presStyleLbl="parChTrans1D2" presStyleIdx="6" presStyleCnt="10"/>
      <dgm:spPr/>
      <dgm:t>
        <a:bodyPr/>
        <a:lstStyle/>
        <a:p>
          <a:endParaRPr lang="ru-RU"/>
        </a:p>
      </dgm:t>
    </dgm:pt>
    <dgm:pt modelId="{B4862F7F-5704-47AC-B1F9-C2B1C309C00E}" type="pres">
      <dgm:prSet presAssocID="{D6FCF397-8DFC-499A-9190-E9732D80D7A6}" presName="childText" presStyleLbl="bgAcc1" presStyleIdx="6" presStyleCnt="10" custScaleX="2167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A83E06-C65D-4CAC-8738-48018A002480}" type="pres">
      <dgm:prSet presAssocID="{2D9FC79D-6DE5-4AB3-8EEF-28B25C0387C2}" presName="Name13" presStyleLbl="parChTrans1D2" presStyleIdx="7" presStyleCnt="10"/>
      <dgm:spPr/>
      <dgm:t>
        <a:bodyPr/>
        <a:lstStyle/>
        <a:p>
          <a:endParaRPr lang="ru-RU"/>
        </a:p>
      </dgm:t>
    </dgm:pt>
    <dgm:pt modelId="{22E5696E-7CE3-4FFA-870B-E79CF3A066AC}" type="pres">
      <dgm:prSet presAssocID="{FA294BA0-8881-4ABA-9BB5-F21F46BF047E}" presName="childText" presStyleLbl="bgAcc1" presStyleIdx="7" presStyleCnt="10" custScaleX="226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9D81E0-AB4E-4886-98F5-E7A470F15225}" type="pres">
      <dgm:prSet presAssocID="{7A89F83E-A696-4D42-94D9-76134504ED8D}" presName="Name13" presStyleLbl="parChTrans1D2" presStyleIdx="8" presStyleCnt="10"/>
      <dgm:spPr/>
      <dgm:t>
        <a:bodyPr/>
        <a:lstStyle/>
        <a:p>
          <a:endParaRPr lang="ru-RU"/>
        </a:p>
      </dgm:t>
    </dgm:pt>
    <dgm:pt modelId="{6BB5C720-214A-464F-ACD9-C0662FEB683E}" type="pres">
      <dgm:prSet presAssocID="{5223059C-59A6-4C3A-A18C-9A1F599746AC}" presName="childText" presStyleLbl="bgAcc1" presStyleIdx="8" presStyleCnt="10" custScaleX="245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A4B6C-E064-466C-BF9E-79E82F472194}" type="pres">
      <dgm:prSet presAssocID="{8A785480-08B7-4D7C-9A47-902A61D59491}" presName="Name13" presStyleLbl="parChTrans1D2" presStyleIdx="9" presStyleCnt="10"/>
      <dgm:spPr/>
      <dgm:t>
        <a:bodyPr/>
        <a:lstStyle/>
        <a:p>
          <a:endParaRPr lang="ru-RU"/>
        </a:p>
      </dgm:t>
    </dgm:pt>
    <dgm:pt modelId="{49238B43-51CC-44E0-A858-D68AC4A28F03}" type="pres">
      <dgm:prSet presAssocID="{A4965DDC-E6E9-4B1F-A615-AEC97248055D}" presName="childText" presStyleLbl="bgAcc1" presStyleIdx="9" presStyleCnt="10" custScaleX="2060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C762E1-4AD8-4672-BE61-2F96D4F8BFDF}" type="presOf" srcId="{D2186746-FB0E-4212-A46A-846871C7C248}" destId="{DAB8B382-A073-459E-98F9-E1D520EA4443}" srcOrd="0" destOrd="0" presId="urn:microsoft.com/office/officeart/2005/8/layout/hierarchy3"/>
    <dgm:cxn modelId="{70CDE72C-8265-47A2-9682-4A41C090F5F4}" srcId="{EAE62A71-3810-47FE-AEBF-3D6E6FE02488}" destId="{7F1117C3-DF72-43B1-B03E-934311D10B30}" srcOrd="4" destOrd="0" parTransId="{E6085E06-F856-4066-ACC0-601ABFAEAD6A}" sibTransId="{D2C058F9-1C04-4A18-8659-89B1B7E38066}"/>
    <dgm:cxn modelId="{260FE295-4AAE-4F31-A511-6B41A07A4734}" type="presOf" srcId="{10980A4C-F29D-40F9-9270-F9D92E1C09E2}" destId="{25A361D5-D4E3-4ACE-8807-9445E7FF0DCF}" srcOrd="0" destOrd="0" presId="urn:microsoft.com/office/officeart/2005/8/layout/hierarchy3"/>
    <dgm:cxn modelId="{722E7D55-F01A-48C7-9DCD-3F4501BFCED0}" type="presOf" srcId="{7A89F83E-A696-4D42-94D9-76134504ED8D}" destId="{9B9D81E0-AB4E-4886-98F5-E7A470F15225}" srcOrd="0" destOrd="0" presId="urn:microsoft.com/office/officeart/2005/8/layout/hierarchy3"/>
    <dgm:cxn modelId="{1922D0AD-6E9C-4957-BA5F-3F7252E90CBE}" type="presOf" srcId="{FAB42E94-7C76-4688-90D9-3E1353C8D826}" destId="{87A905CF-0CF4-4FE6-AF4C-71191F4F9BEE}" srcOrd="0" destOrd="0" presId="urn:microsoft.com/office/officeart/2005/8/layout/hierarchy3"/>
    <dgm:cxn modelId="{E6C49612-0248-4B25-B0D8-1DE7C9012424}" type="presOf" srcId="{EAE62A71-3810-47FE-AEBF-3D6E6FE02488}" destId="{DD08D6C3-78DB-452B-9F1B-F8039B900594}" srcOrd="1" destOrd="0" presId="urn:microsoft.com/office/officeart/2005/8/layout/hierarchy3"/>
    <dgm:cxn modelId="{206CFD28-F335-4C10-A126-C0AC0CC0485D}" type="presOf" srcId="{D6FCF397-8DFC-499A-9190-E9732D80D7A6}" destId="{B4862F7F-5704-47AC-B1F9-C2B1C309C00E}" srcOrd="0" destOrd="0" presId="urn:microsoft.com/office/officeart/2005/8/layout/hierarchy3"/>
    <dgm:cxn modelId="{3713CFB9-BB40-4C7D-B59C-A9B179942714}" type="presOf" srcId="{A4965DDC-E6E9-4B1F-A615-AEC97248055D}" destId="{49238B43-51CC-44E0-A858-D68AC4A28F03}" srcOrd="0" destOrd="0" presId="urn:microsoft.com/office/officeart/2005/8/layout/hierarchy3"/>
    <dgm:cxn modelId="{B0FAE9EA-8F36-406D-AF65-82A7BE555A1E}" type="presOf" srcId="{8A785480-08B7-4D7C-9A47-902A61D59491}" destId="{0A0A4B6C-E064-466C-BF9E-79E82F472194}" srcOrd="0" destOrd="0" presId="urn:microsoft.com/office/officeart/2005/8/layout/hierarchy3"/>
    <dgm:cxn modelId="{4443E906-4CEC-40BF-B429-AD802D36C5E1}" srcId="{EAE62A71-3810-47FE-AEBF-3D6E6FE02488}" destId="{FAB42E94-7C76-4688-90D9-3E1353C8D826}" srcOrd="3" destOrd="0" parTransId="{C5D43E3C-2D34-40AD-BAA2-7D78C65B6E69}" sibTransId="{321D400F-D6DD-4666-9E4B-D5896E7F9B44}"/>
    <dgm:cxn modelId="{D5672CDA-B1F4-49B6-B79D-4BDC145DA392}" type="presOf" srcId="{2D9FC79D-6DE5-4AB3-8EEF-28B25C0387C2}" destId="{97A83E06-C65D-4CAC-8738-48018A002480}" srcOrd="0" destOrd="0" presId="urn:microsoft.com/office/officeart/2005/8/layout/hierarchy3"/>
    <dgm:cxn modelId="{2C420C7E-5780-449D-B540-A5C4CEB4BB2E}" type="presOf" srcId="{9FF9C572-863F-423D-89DF-E64B414804BD}" destId="{A1F9A741-61BE-4FFF-B5ED-9BBCADF26E07}" srcOrd="0" destOrd="0" presId="urn:microsoft.com/office/officeart/2005/8/layout/hierarchy3"/>
    <dgm:cxn modelId="{86D072A9-6D8D-440B-9A8E-BBE93E5425AF}" type="presOf" srcId="{53FDA897-329D-4EFF-B8F6-16679AA62F66}" destId="{974DF94D-4CD5-4DBD-A9E6-6361D9C9ED9F}" srcOrd="1" destOrd="0" presId="urn:microsoft.com/office/officeart/2005/8/layout/hierarchy3"/>
    <dgm:cxn modelId="{F260857A-BE5D-4E91-8451-570A6B517CCF}" type="presOf" srcId="{C5D43E3C-2D34-40AD-BAA2-7D78C65B6E69}" destId="{E6B3DB92-536F-4BA5-9D11-D4401D942249}" srcOrd="0" destOrd="0" presId="urn:microsoft.com/office/officeart/2005/8/layout/hierarchy3"/>
    <dgm:cxn modelId="{76276854-75AB-405C-AD7B-BF065C0D309D}" srcId="{10980A4C-F29D-40F9-9270-F9D92E1C09E2}" destId="{EAE62A71-3810-47FE-AEBF-3D6E6FE02488}" srcOrd="0" destOrd="0" parTransId="{4D60B784-1824-40DB-84B5-E497D274E62C}" sibTransId="{AD80A643-D662-40D6-B156-BC093099FFA4}"/>
    <dgm:cxn modelId="{1E06CDED-9BE8-417A-8558-F9E4F45A1801}" type="presOf" srcId="{2247D5E4-2B8D-4BFC-A3C3-8E12536C8A1C}" destId="{CE5CEA47-F3ED-4D8E-ABE7-96542EAA0D82}" srcOrd="0" destOrd="0" presId="urn:microsoft.com/office/officeart/2005/8/layout/hierarchy3"/>
    <dgm:cxn modelId="{881B7DA6-CA00-4FE8-B2E0-E88C3F3C07AE}" type="presOf" srcId="{5223059C-59A6-4C3A-A18C-9A1F599746AC}" destId="{6BB5C720-214A-464F-ACD9-C0662FEB683E}" srcOrd="0" destOrd="0" presId="urn:microsoft.com/office/officeart/2005/8/layout/hierarchy3"/>
    <dgm:cxn modelId="{74E68779-B8BD-4E1F-A8D5-78FF24E4263C}" type="presOf" srcId="{EAE62A71-3810-47FE-AEBF-3D6E6FE02488}" destId="{047462C4-9C4F-459A-B7C2-8AB5FFC9B341}" srcOrd="0" destOrd="0" presId="urn:microsoft.com/office/officeart/2005/8/layout/hierarchy3"/>
    <dgm:cxn modelId="{32A5F2AC-E3EF-4679-8E7C-0E5A32EC7EEA}" type="presOf" srcId="{FA294BA0-8881-4ABA-9BB5-F21F46BF047E}" destId="{22E5696E-7CE3-4FFA-870B-E79CF3A066AC}" srcOrd="0" destOrd="0" presId="urn:microsoft.com/office/officeart/2005/8/layout/hierarchy3"/>
    <dgm:cxn modelId="{9B326F8E-067A-4780-9EB3-B8E2EF4E9D6F}" srcId="{53FDA897-329D-4EFF-B8F6-16679AA62F66}" destId="{FA294BA0-8881-4ABA-9BB5-F21F46BF047E}" srcOrd="2" destOrd="0" parTransId="{2D9FC79D-6DE5-4AB3-8EEF-28B25C0387C2}" sibTransId="{00E4F5FB-BF99-4377-A375-2E176783197E}"/>
    <dgm:cxn modelId="{8FDCFBFA-4EC7-4506-A4C7-EAEB5A8B2F35}" type="presOf" srcId="{F98A8EA5-801A-4287-9CEB-E32D239F49A3}" destId="{819CCE3E-C789-4029-A16C-86079969A5A4}" srcOrd="0" destOrd="0" presId="urn:microsoft.com/office/officeart/2005/8/layout/hierarchy3"/>
    <dgm:cxn modelId="{9999480D-20B9-4566-BA79-16E995B85D5F}" srcId="{EAE62A71-3810-47FE-AEBF-3D6E6FE02488}" destId="{D2186746-FB0E-4212-A46A-846871C7C248}" srcOrd="2" destOrd="0" parTransId="{2247D5E4-2B8D-4BFC-A3C3-8E12536C8A1C}" sibTransId="{06395F08-B82A-4ECE-901B-8522CD6C35BE}"/>
    <dgm:cxn modelId="{CDE7F431-E978-4C19-9E5B-862BA4902E97}" type="presOf" srcId="{7F1117C3-DF72-43B1-B03E-934311D10B30}" destId="{A92464E2-F487-4B63-B3B6-D92E00BE66BC}" srcOrd="0" destOrd="0" presId="urn:microsoft.com/office/officeart/2005/8/layout/hierarchy3"/>
    <dgm:cxn modelId="{7B4C7236-98A1-425A-9182-F4936D4EE22A}" type="presOf" srcId="{7F8AD7BE-56A8-43E8-959F-24DF4A8551F8}" destId="{D0CE6732-AC22-4AB5-A2DC-EC46105B6675}" srcOrd="0" destOrd="0" presId="urn:microsoft.com/office/officeart/2005/8/layout/hierarchy3"/>
    <dgm:cxn modelId="{D4302322-A6D6-4340-8B8F-320DD24B789F}" srcId="{10980A4C-F29D-40F9-9270-F9D92E1C09E2}" destId="{53FDA897-329D-4EFF-B8F6-16679AA62F66}" srcOrd="1" destOrd="0" parTransId="{DEB9E2BC-67D1-4351-9D7D-25AEA38397FC}" sibTransId="{364D96CB-DF5E-4DE6-9C67-96A69FC5FD25}"/>
    <dgm:cxn modelId="{0371C928-247E-45FF-9CA9-BB4EFDC1FDC4}" srcId="{53FDA897-329D-4EFF-B8F6-16679AA62F66}" destId="{D6FCF397-8DFC-499A-9190-E9732D80D7A6}" srcOrd="1" destOrd="0" parTransId="{D79A3753-F3E7-4A8C-8898-08332D664F20}" sibTransId="{B1655CD9-E207-4504-8A9D-779B49E1F52F}"/>
    <dgm:cxn modelId="{D1D7C2CE-EEFE-4312-B454-264A3B6D820C}" srcId="{53FDA897-329D-4EFF-B8F6-16679AA62F66}" destId="{A4965DDC-E6E9-4B1F-A615-AEC97248055D}" srcOrd="4" destOrd="0" parTransId="{8A785480-08B7-4D7C-9A47-902A61D59491}" sibTransId="{E01469DE-4EAF-4858-89AD-2F125BB7EB9A}"/>
    <dgm:cxn modelId="{587F3B91-DEBB-433A-89B0-55B138B4FC51}" srcId="{EAE62A71-3810-47FE-AEBF-3D6E6FE02488}" destId="{9B1566F3-E2EC-4811-83AE-BA75D554A3F5}" srcOrd="0" destOrd="0" parTransId="{A9AD20F7-D52C-471B-829B-DE0974E30A68}" sibTransId="{67D7DD2E-A97A-40B3-A032-7141C5D2D96F}"/>
    <dgm:cxn modelId="{03EC02C0-B351-44B4-8FC2-6BF73AA3CA45}" type="presOf" srcId="{6C265F5C-6740-4FB9-992C-5C7B89A07593}" destId="{4FE57F7F-5627-481F-9FA7-1A1F0ECCF726}" srcOrd="0" destOrd="0" presId="urn:microsoft.com/office/officeart/2005/8/layout/hierarchy3"/>
    <dgm:cxn modelId="{911C0C36-F4C7-4EF7-AEB5-A1D1D4227D0F}" type="presOf" srcId="{9B1566F3-E2EC-4811-83AE-BA75D554A3F5}" destId="{4CB70C50-BC5C-4281-ACA6-B8F70A3D27E5}" srcOrd="0" destOrd="0" presId="urn:microsoft.com/office/officeart/2005/8/layout/hierarchy3"/>
    <dgm:cxn modelId="{FE4E3220-7A7D-4C61-934E-5EBCFB4B0B6D}" type="presOf" srcId="{A9AD20F7-D52C-471B-829B-DE0974E30A68}" destId="{B231027F-CB1E-4F8E-B8B8-53A3FAD7A289}" srcOrd="0" destOrd="0" presId="urn:microsoft.com/office/officeart/2005/8/layout/hierarchy3"/>
    <dgm:cxn modelId="{AEE995AB-2257-4AAB-8271-6C3CEE72ED72}" srcId="{53FDA897-329D-4EFF-B8F6-16679AA62F66}" destId="{5223059C-59A6-4C3A-A18C-9A1F599746AC}" srcOrd="3" destOrd="0" parTransId="{7A89F83E-A696-4D42-94D9-76134504ED8D}" sibTransId="{B4B07FA7-89D6-46BF-B633-720D2A32B50E}"/>
    <dgm:cxn modelId="{0AC90950-92CA-4CC4-978A-6A35BB7DCDB5}" type="presOf" srcId="{53FDA897-329D-4EFF-B8F6-16679AA62F66}" destId="{6637EFB6-6FAA-464E-9BEE-D2261001F699}" srcOrd="0" destOrd="0" presId="urn:microsoft.com/office/officeart/2005/8/layout/hierarchy3"/>
    <dgm:cxn modelId="{B278FEED-961C-4C6C-88BB-352E1A815DD8}" type="presOf" srcId="{E6085E06-F856-4066-ACC0-601ABFAEAD6A}" destId="{4289C9F0-D8B4-4947-B918-85AC26518E40}" srcOrd="0" destOrd="0" presId="urn:microsoft.com/office/officeart/2005/8/layout/hierarchy3"/>
    <dgm:cxn modelId="{BEA1E67E-4F05-4B7E-9E12-91911566100E}" type="presOf" srcId="{D79A3753-F3E7-4A8C-8898-08332D664F20}" destId="{838074BD-3BE2-4DF4-877F-AFCD17D7F82F}" srcOrd="0" destOrd="0" presId="urn:microsoft.com/office/officeart/2005/8/layout/hierarchy3"/>
    <dgm:cxn modelId="{025CA4C2-8767-46C4-9F29-55FF309A5D3E}" srcId="{EAE62A71-3810-47FE-AEBF-3D6E6FE02488}" destId="{7F8AD7BE-56A8-43E8-959F-24DF4A8551F8}" srcOrd="1" destOrd="0" parTransId="{6C265F5C-6740-4FB9-992C-5C7B89A07593}" sibTransId="{7AE936B1-51AE-45B3-8AE8-B893D5FA483C}"/>
    <dgm:cxn modelId="{84F4F977-2916-4C77-8755-9FC355C66A09}" srcId="{53FDA897-329D-4EFF-B8F6-16679AA62F66}" destId="{9FF9C572-863F-423D-89DF-E64B414804BD}" srcOrd="0" destOrd="0" parTransId="{F98A8EA5-801A-4287-9CEB-E32D239F49A3}" sibTransId="{412EB4D0-B978-4426-920E-93EEBCB228B5}"/>
    <dgm:cxn modelId="{5A59056C-ECE1-445B-B095-02865AE277AD}" type="presParOf" srcId="{25A361D5-D4E3-4ACE-8807-9445E7FF0DCF}" destId="{0A3AF4C6-9BB0-43FB-B5A8-0C54A1288A28}" srcOrd="0" destOrd="0" presId="urn:microsoft.com/office/officeart/2005/8/layout/hierarchy3"/>
    <dgm:cxn modelId="{CFADFC67-496D-46B3-96C4-1B445612DF8A}" type="presParOf" srcId="{0A3AF4C6-9BB0-43FB-B5A8-0C54A1288A28}" destId="{F4625431-8C83-482A-8B07-8D7D4BAA0ED8}" srcOrd="0" destOrd="0" presId="urn:microsoft.com/office/officeart/2005/8/layout/hierarchy3"/>
    <dgm:cxn modelId="{CAFD0F63-89E6-470A-850C-CBFF748A6603}" type="presParOf" srcId="{F4625431-8C83-482A-8B07-8D7D4BAA0ED8}" destId="{047462C4-9C4F-459A-B7C2-8AB5FFC9B341}" srcOrd="0" destOrd="0" presId="urn:microsoft.com/office/officeart/2005/8/layout/hierarchy3"/>
    <dgm:cxn modelId="{E96310EE-8F8A-461A-A8E9-D80DAA47215D}" type="presParOf" srcId="{F4625431-8C83-482A-8B07-8D7D4BAA0ED8}" destId="{DD08D6C3-78DB-452B-9F1B-F8039B900594}" srcOrd="1" destOrd="0" presId="urn:microsoft.com/office/officeart/2005/8/layout/hierarchy3"/>
    <dgm:cxn modelId="{B1FAACD2-EE5A-474D-BF0F-8E2ED64AB602}" type="presParOf" srcId="{0A3AF4C6-9BB0-43FB-B5A8-0C54A1288A28}" destId="{7845D7D4-05A5-4ED6-890E-37E8C5611F5C}" srcOrd="1" destOrd="0" presId="urn:microsoft.com/office/officeart/2005/8/layout/hierarchy3"/>
    <dgm:cxn modelId="{C9831C8F-03FE-472E-B718-F7D3C2D0D579}" type="presParOf" srcId="{7845D7D4-05A5-4ED6-890E-37E8C5611F5C}" destId="{B231027F-CB1E-4F8E-B8B8-53A3FAD7A289}" srcOrd="0" destOrd="0" presId="urn:microsoft.com/office/officeart/2005/8/layout/hierarchy3"/>
    <dgm:cxn modelId="{9DD9AF8C-4903-4B90-A79D-5B15E848A079}" type="presParOf" srcId="{7845D7D4-05A5-4ED6-890E-37E8C5611F5C}" destId="{4CB70C50-BC5C-4281-ACA6-B8F70A3D27E5}" srcOrd="1" destOrd="0" presId="urn:microsoft.com/office/officeart/2005/8/layout/hierarchy3"/>
    <dgm:cxn modelId="{D78D7504-537B-464B-9BFC-CB1B36689ED0}" type="presParOf" srcId="{7845D7D4-05A5-4ED6-890E-37E8C5611F5C}" destId="{4FE57F7F-5627-481F-9FA7-1A1F0ECCF726}" srcOrd="2" destOrd="0" presId="urn:microsoft.com/office/officeart/2005/8/layout/hierarchy3"/>
    <dgm:cxn modelId="{57DEE4CF-FE24-42F5-A441-58231DD1A6AE}" type="presParOf" srcId="{7845D7D4-05A5-4ED6-890E-37E8C5611F5C}" destId="{D0CE6732-AC22-4AB5-A2DC-EC46105B6675}" srcOrd="3" destOrd="0" presId="urn:microsoft.com/office/officeart/2005/8/layout/hierarchy3"/>
    <dgm:cxn modelId="{3D4E0C7A-2A39-4C17-9271-FA42D714DCC3}" type="presParOf" srcId="{7845D7D4-05A5-4ED6-890E-37E8C5611F5C}" destId="{CE5CEA47-F3ED-4D8E-ABE7-96542EAA0D82}" srcOrd="4" destOrd="0" presId="urn:microsoft.com/office/officeart/2005/8/layout/hierarchy3"/>
    <dgm:cxn modelId="{0AA61A31-0A4E-4CD5-AE44-DD54F4143D29}" type="presParOf" srcId="{7845D7D4-05A5-4ED6-890E-37E8C5611F5C}" destId="{DAB8B382-A073-459E-98F9-E1D520EA4443}" srcOrd="5" destOrd="0" presId="urn:microsoft.com/office/officeart/2005/8/layout/hierarchy3"/>
    <dgm:cxn modelId="{54E2CCB0-2886-44A5-B670-91F8A33A35A9}" type="presParOf" srcId="{7845D7D4-05A5-4ED6-890E-37E8C5611F5C}" destId="{E6B3DB92-536F-4BA5-9D11-D4401D942249}" srcOrd="6" destOrd="0" presId="urn:microsoft.com/office/officeart/2005/8/layout/hierarchy3"/>
    <dgm:cxn modelId="{4E193F9D-1BB6-45B9-9C77-9B89993E6DB6}" type="presParOf" srcId="{7845D7D4-05A5-4ED6-890E-37E8C5611F5C}" destId="{87A905CF-0CF4-4FE6-AF4C-71191F4F9BEE}" srcOrd="7" destOrd="0" presId="urn:microsoft.com/office/officeart/2005/8/layout/hierarchy3"/>
    <dgm:cxn modelId="{D3370C5D-EE2C-4229-BDB0-E76FC6283417}" type="presParOf" srcId="{7845D7D4-05A5-4ED6-890E-37E8C5611F5C}" destId="{4289C9F0-D8B4-4947-B918-85AC26518E40}" srcOrd="8" destOrd="0" presId="urn:microsoft.com/office/officeart/2005/8/layout/hierarchy3"/>
    <dgm:cxn modelId="{2915FE57-4CCD-4974-A049-D7A69ED3EF85}" type="presParOf" srcId="{7845D7D4-05A5-4ED6-890E-37E8C5611F5C}" destId="{A92464E2-F487-4B63-B3B6-D92E00BE66BC}" srcOrd="9" destOrd="0" presId="urn:microsoft.com/office/officeart/2005/8/layout/hierarchy3"/>
    <dgm:cxn modelId="{965A92CC-37E1-4979-8EEC-9FAE70F52BE1}" type="presParOf" srcId="{25A361D5-D4E3-4ACE-8807-9445E7FF0DCF}" destId="{02BD6C26-4B11-4FAE-86E9-F921BF15CCA1}" srcOrd="1" destOrd="0" presId="urn:microsoft.com/office/officeart/2005/8/layout/hierarchy3"/>
    <dgm:cxn modelId="{1D6939C2-4B0D-4E47-B868-A7613BE3D920}" type="presParOf" srcId="{02BD6C26-4B11-4FAE-86E9-F921BF15CCA1}" destId="{F3609681-99EF-4778-862F-7E7956587997}" srcOrd="0" destOrd="0" presId="urn:microsoft.com/office/officeart/2005/8/layout/hierarchy3"/>
    <dgm:cxn modelId="{A483DB10-90C5-4A88-BEFB-A51EFE311445}" type="presParOf" srcId="{F3609681-99EF-4778-862F-7E7956587997}" destId="{6637EFB6-6FAA-464E-9BEE-D2261001F699}" srcOrd="0" destOrd="0" presId="urn:microsoft.com/office/officeart/2005/8/layout/hierarchy3"/>
    <dgm:cxn modelId="{822DD279-BC12-46B6-91FB-9157C73BE4BA}" type="presParOf" srcId="{F3609681-99EF-4778-862F-7E7956587997}" destId="{974DF94D-4CD5-4DBD-A9E6-6361D9C9ED9F}" srcOrd="1" destOrd="0" presId="urn:microsoft.com/office/officeart/2005/8/layout/hierarchy3"/>
    <dgm:cxn modelId="{8440B0B7-13F0-4F14-9F3D-9F9EFA033F4D}" type="presParOf" srcId="{02BD6C26-4B11-4FAE-86E9-F921BF15CCA1}" destId="{EBD212A4-33CD-4A1C-96EB-09AC099ECD6F}" srcOrd="1" destOrd="0" presId="urn:microsoft.com/office/officeart/2005/8/layout/hierarchy3"/>
    <dgm:cxn modelId="{9228E51A-7E6C-4850-9B59-9359BD488A13}" type="presParOf" srcId="{EBD212A4-33CD-4A1C-96EB-09AC099ECD6F}" destId="{819CCE3E-C789-4029-A16C-86079969A5A4}" srcOrd="0" destOrd="0" presId="urn:microsoft.com/office/officeart/2005/8/layout/hierarchy3"/>
    <dgm:cxn modelId="{EFC103D7-8C13-49F1-A547-8B4D65E8A480}" type="presParOf" srcId="{EBD212A4-33CD-4A1C-96EB-09AC099ECD6F}" destId="{A1F9A741-61BE-4FFF-B5ED-9BBCADF26E07}" srcOrd="1" destOrd="0" presId="urn:microsoft.com/office/officeart/2005/8/layout/hierarchy3"/>
    <dgm:cxn modelId="{57DCCE46-52C9-4B0E-A9E4-E904D17233FF}" type="presParOf" srcId="{EBD212A4-33CD-4A1C-96EB-09AC099ECD6F}" destId="{838074BD-3BE2-4DF4-877F-AFCD17D7F82F}" srcOrd="2" destOrd="0" presId="urn:microsoft.com/office/officeart/2005/8/layout/hierarchy3"/>
    <dgm:cxn modelId="{8FBA0893-B4B1-4E0D-B9B2-1D6ABAA68C95}" type="presParOf" srcId="{EBD212A4-33CD-4A1C-96EB-09AC099ECD6F}" destId="{B4862F7F-5704-47AC-B1F9-C2B1C309C00E}" srcOrd="3" destOrd="0" presId="urn:microsoft.com/office/officeart/2005/8/layout/hierarchy3"/>
    <dgm:cxn modelId="{8E60E774-5A03-49B7-8B04-9D2476714061}" type="presParOf" srcId="{EBD212A4-33CD-4A1C-96EB-09AC099ECD6F}" destId="{97A83E06-C65D-4CAC-8738-48018A002480}" srcOrd="4" destOrd="0" presId="urn:microsoft.com/office/officeart/2005/8/layout/hierarchy3"/>
    <dgm:cxn modelId="{C99CFECB-DFF6-4214-A5F8-3B6F20F1CAD1}" type="presParOf" srcId="{EBD212A4-33CD-4A1C-96EB-09AC099ECD6F}" destId="{22E5696E-7CE3-4FFA-870B-E79CF3A066AC}" srcOrd="5" destOrd="0" presId="urn:microsoft.com/office/officeart/2005/8/layout/hierarchy3"/>
    <dgm:cxn modelId="{72929F29-FFC4-4DAA-B72B-BB297935DBCB}" type="presParOf" srcId="{EBD212A4-33CD-4A1C-96EB-09AC099ECD6F}" destId="{9B9D81E0-AB4E-4886-98F5-E7A470F15225}" srcOrd="6" destOrd="0" presId="urn:microsoft.com/office/officeart/2005/8/layout/hierarchy3"/>
    <dgm:cxn modelId="{89BA3173-DBC8-4900-9C2E-ED8D97B431A7}" type="presParOf" srcId="{EBD212A4-33CD-4A1C-96EB-09AC099ECD6F}" destId="{6BB5C720-214A-464F-ACD9-C0662FEB683E}" srcOrd="7" destOrd="0" presId="urn:microsoft.com/office/officeart/2005/8/layout/hierarchy3"/>
    <dgm:cxn modelId="{1965F458-5662-4E62-B881-2E68E49B9993}" type="presParOf" srcId="{EBD212A4-33CD-4A1C-96EB-09AC099ECD6F}" destId="{0A0A4B6C-E064-466C-BF9E-79E82F472194}" srcOrd="8" destOrd="0" presId="urn:microsoft.com/office/officeart/2005/8/layout/hierarchy3"/>
    <dgm:cxn modelId="{884B0330-05FD-464F-B869-5EAB6211CE7F}" type="presParOf" srcId="{EBD212A4-33CD-4A1C-96EB-09AC099ECD6F}" destId="{49238B43-51CC-44E0-A858-D68AC4A28F03}" srcOrd="9" destOrd="0" presId="urn:microsoft.com/office/officeart/2005/8/layout/hierarchy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5A5CDF-0013-4EB2-860E-153F7652B8CD}" type="doc">
      <dgm:prSet loTypeId="urn:microsoft.com/office/officeart/2005/8/layout/hierarchy4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7FAF65D5-FF8B-4C60-9C71-AB9411DBDF2F}">
      <dgm:prSet phldrT="[Текст]"/>
      <dgm:spPr/>
      <dgm:t>
        <a:bodyPr/>
        <a:lstStyle/>
        <a:p>
          <a:r>
            <a:rPr lang="ru-RU" b="1" dirty="0" smtClean="0"/>
            <a:t>Настоящая (современная) стоимость денег</a:t>
          </a:r>
          <a:r>
            <a:rPr lang="ru-RU" dirty="0" smtClean="0"/>
            <a:t> - это сумма будущих денежных поступлений, приведенных к настоящему моменту времени с учетом определенной процентной ставки </a:t>
          </a:r>
          <a:endParaRPr lang="ru-RU" dirty="0"/>
        </a:p>
      </dgm:t>
    </dgm:pt>
    <dgm:pt modelId="{90FA9171-E3E8-4F0F-B1FE-ACB9F6AF7386}" type="parTrans" cxnId="{CE825B11-4AC4-4BE2-9433-C5AA1157DE66}">
      <dgm:prSet/>
      <dgm:spPr/>
      <dgm:t>
        <a:bodyPr/>
        <a:lstStyle/>
        <a:p>
          <a:endParaRPr lang="ru-RU"/>
        </a:p>
      </dgm:t>
    </dgm:pt>
    <dgm:pt modelId="{5D427964-501A-49CC-B517-6578542BCCC9}" type="sibTrans" cxnId="{CE825B11-4AC4-4BE2-9433-C5AA1157DE66}">
      <dgm:prSet/>
      <dgm:spPr/>
      <dgm:t>
        <a:bodyPr/>
        <a:lstStyle/>
        <a:p>
          <a:endParaRPr lang="ru-RU"/>
        </a:p>
      </dgm:t>
    </dgm:pt>
    <dgm:pt modelId="{CDF4A2C2-5BCE-4D20-A91C-3C48F353A5AF}">
      <dgm:prSet/>
      <dgm:spPr/>
      <dgm:t>
        <a:bodyPr/>
        <a:lstStyle/>
        <a:p>
          <a:r>
            <a:rPr lang="ru-RU" dirty="0" smtClean="0"/>
            <a:t>Определение настоящей стоимости денег связано с процессом </a:t>
          </a:r>
          <a:r>
            <a:rPr lang="ru-RU" b="1" dirty="0" smtClean="0"/>
            <a:t>дисконтирования </a:t>
          </a:r>
          <a:r>
            <a:rPr lang="ru-RU" dirty="0" smtClean="0"/>
            <a:t>(</a:t>
          </a:r>
          <a:r>
            <a:rPr lang="ru-RU" dirty="0" err="1" smtClean="0"/>
            <a:t>discounting</a:t>
          </a:r>
          <a:r>
            <a:rPr lang="ru-RU" dirty="0" smtClean="0"/>
            <a:t>), будущей стоимости</a:t>
          </a:r>
        </a:p>
        <a:p>
          <a:r>
            <a:rPr lang="ru-RU" dirty="0" smtClean="0"/>
            <a:t>(операция обратная наращению)</a:t>
          </a:r>
          <a:endParaRPr lang="ru-RU" dirty="0"/>
        </a:p>
      </dgm:t>
    </dgm:pt>
    <dgm:pt modelId="{AAF592FD-7E39-49E5-975F-00615FF2C6A6}" type="parTrans" cxnId="{D0F9CF5F-F25F-4E5D-A629-CFE90A2A08AC}">
      <dgm:prSet/>
      <dgm:spPr/>
      <dgm:t>
        <a:bodyPr/>
        <a:lstStyle/>
        <a:p>
          <a:endParaRPr lang="ru-RU"/>
        </a:p>
      </dgm:t>
    </dgm:pt>
    <dgm:pt modelId="{F07BF721-AC2B-41E0-8551-AFA533FE0CE8}" type="sibTrans" cxnId="{D0F9CF5F-F25F-4E5D-A629-CFE90A2A08AC}">
      <dgm:prSet/>
      <dgm:spPr/>
      <dgm:t>
        <a:bodyPr/>
        <a:lstStyle/>
        <a:p>
          <a:endParaRPr lang="ru-RU"/>
        </a:p>
      </dgm:t>
    </dgm:pt>
    <dgm:pt modelId="{C27CB378-A028-47F5-8C12-8677A9290816}" type="pres">
      <dgm:prSet presAssocID="{C15A5CDF-0013-4EB2-860E-153F7652B8C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54465A6-7880-455F-88A7-6F79EAD01114}" type="pres">
      <dgm:prSet presAssocID="{7FAF65D5-FF8B-4C60-9C71-AB9411DBDF2F}" presName="vertOne" presStyleCnt="0"/>
      <dgm:spPr/>
    </dgm:pt>
    <dgm:pt modelId="{14656A55-FE56-4B1A-9CFC-40C5C82BF72D}" type="pres">
      <dgm:prSet presAssocID="{7FAF65D5-FF8B-4C60-9C71-AB9411DBDF2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8B3DAF-A769-4F11-9FF4-E850D1751B92}" type="pres">
      <dgm:prSet presAssocID="{7FAF65D5-FF8B-4C60-9C71-AB9411DBDF2F}" presName="parTransOne" presStyleCnt="0"/>
      <dgm:spPr/>
    </dgm:pt>
    <dgm:pt modelId="{753C2C12-0483-49DD-89A4-D819BF193FD8}" type="pres">
      <dgm:prSet presAssocID="{7FAF65D5-FF8B-4C60-9C71-AB9411DBDF2F}" presName="horzOne" presStyleCnt="0"/>
      <dgm:spPr/>
    </dgm:pt>
    <dgm:pt modelId="{95C92AB1-2074-4208-A3F0-D844FD8F6867}" type="pres">
      <dgm:prSet presAssocID="{CDF4A2C2-5BCE-4D20-A91C-3C48F353A5AF}" presName="vertTwo" presStyleCnt="0"/>
      <dgm:spPr/>
    </dgm:pt>
    <dgm:pt modelId="{1024CAF7-0DC6-47F6-BA09-164F1DD6D027}" type="pres">
      <dgm:prSet presAssocID="{CDF4A2C2-5BCE-4D20-A91C-3C48F353A5AF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9F0FFB-EA86-4AF3-8FBD-ACFCDD320943}" type="pres">
      <dgm:prSet presAssocID="{CDF4A2C2-5BCE-4D20-A91C-3C48F353A5AF}" presName="horzTwo" presStyleCnt="0"/>
      <dgm:spPr/>
    </dgm:pt>
  </dgm:ptLst>
  <dgm:cxnLst>
    <dgm:cxn modelId="{CC4193B7-A65D-4131-B741-06FB26E744F6}" type="presOf" srcId="{CDF4A2C2-5BCE-4D20-A91C-3C48F353A5AF}" destId="{1024CAF7-0DC6-47F6-BA09-164F1DD6D027}" srcOrd="0" destOrd="0" presId="urn:microsoft.com/office/officeart/2005/8/layout/hierarchy4"/>
    <dgm:cxn modelId="{CC0DECE0-B044-497F-A1B8-AC08D4697ADF}" type="presOf" srcId="{7FAF65D5-FF8B-4C60-9C71-AB9411DBDF2F}" destId="{14656A55-FE56-4B1A-9CFC-40C5C82BF72D}" srcOrd="0" destOrd="0" presId="urn:microsoft.com/office/officeart/2005/8/layout/hierarchy4"/>
    <dgm:cxn modelId="{CE825B11-4AC4-4BE2-9433-C5AA1157DE66}" srcId="{C15A5CDF-0013-4EB2-860E-153F7652B8CD}" destId="{7FAF65D5-FF8B-4C60-9C71-AB9411DBDF2F}" srcOrd="0" destOrd="0" parTransId="{90FA9171-E3E8-4F0F-B1FE-ACB9F6AF7386}" sibTransId="{5D427964-501A-49CC-B517-6578542BCCC9}"/>
    <dgm:cxn modelId="{D0F9CF5F-F25F-4E5D-A629-CFE90A2A08AC}" srcId="{7FAF65D5-FF8B-4C60-9C71-AB9411DBDF2F}" destId="{CDF4A2C2-5BCE-4D20-A91C-3C48F353A5AF}" srcOrd="0" destOrd="0" parTransId="{AAF592FD-7E39-49E5-975F-00615FF2C6A6}" sibTransId="{F07BF721-AC2B-41E0-8551-AFA533FE0CE8}"/>
    <dgm:cxn modelId="{8AA9E31B-8B0E-47BA-A5E9-33C8A12CBC71}" type="presOf" srcId="{C15A5CDF-0013-4EB2-860E-153F7652B8CD}" destId="{C27CB378-A028-47F5-8C12-8677A9290816}" srcOrd="0" destOrd="0" presId="urn:microsoft.com/office/officeart/2005/8/layout/hierarchy4"/>
    <dgm:cxn modelId="{7E72CED8-D7D1-4772-B35D-BF21198F7746}" type="presParOf" srcId="{C27CB378-A028-47F5-8C12-8677A9290816}" destId="{854465A6-7880-455F-88A7-6F79EAD01114}" srcOrd="0" destOrd="0" presId="urn:microsoft.com/office/officeart/2005/8/layout/hierarchy4"/>
    <dgm:cxn modelId="{679873A4-6FD1-4149-B9C9-0BA26C9B7540}" type="presParOf" srcId="{854465A6-7880-455F-88A7-6F79EAD01114}" destId="{14656A55-FE56-4B1A-9CFC-40C5C82BF72D}" srcOrd="0" destOrd="0" presId="urn:microsoft.com/office/officeart/2005/8/layout/hierarchy4"/>
    <dgm:cxn modelId="{FBB4E97F-736D-4AE6-9BF9-C726FA6AB5D2}" type="presParOf" srcId="{854465A6-7880-455F-88A7-6F79EAD01114}" destId="{968B3DAF-A769-4F11-9FF4-E850D1751B92}" srcOrd="1" destOrd="0" presId="urn:microsoft.com/office/officeart/2005/8/layout/hierarchy4"/>
    <dgm:cxn modelId="{F6A15EA6-53C5-4B91-877C-9EBDFD811B2B}" type="presParOf" srcId="{854465A6-7880-455F-88A7-6F79EAD01114}" destId="{753C2C12-0483-49DD-89A4-D819BF193FD8}" srcOrd="2" destOrd="0" presId="urn:microsoft.com/office/officeart/2005/8/layout/hierarchy4"/>
    <dgm:cxn modelId="{912A020D-C1B0-4BE2-BDE8-E8B6E395C92D}" type="presParOf" srcId="{753C2C12-0483-49DD-89A4-D819BF193FD8}" destId="{95C92AB1-2074-4208-A3F0-D844FD8F6867}" srcOrd="0" destOrd="0" presId="urn:microsoft.com/office/officeart/2005/8/layout/hierarchy4"/>
    <dgm:cxn modelId="{130FD274-87C6-49B2-917C-BB0ABE4AAF8F}" type="presParOf" srcId="{95C92AB1-2074-4208-A3F0-D844FD8F6867}" destId="{1024CAF7-0DC6-47F6-BA09-164F1DD6D027}" srcOrd="0" destOrd="0" presId="urn:microsoft.com/office/officeart/2005/8/layout/hierarchy4"/>
    <dgm:cxn modelId="{012BA938-F176-4400-84ED-77F7E57FD199}" type="presParOf" srcId="{95C92AB1-2074-4208-A3F0-D844FD8F6867}" destId="{D19F0FFB-EA86-4AF3-8FBD-ACFCDD320943}" srcOrd="1" destOrd="0" presId="urn:microsoft.com/office/officeart/2005/8/layout/hierarchy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5A1AF7-7A9F-4143-9FE8-4CA99EE2DBF6}" type="doc">
      <dgm:prSet loTypeId="urn:microsoft.com/office/officeart/2005/8/layout/chevron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025FDDD0-B112-4281-B8B7-907EDE5826A7}">
      <dgm:prSet phldrT="[Текст]"/>
      <dgm:spPr/>
      <dgm:t>
        <a:bodyPr/>
        <a:lstStyle/>
        <a:p>
          <a:endParaRPr lang="ru-RU" b="1" dirty="0"/>
        </a:p>
      </dgm:t>
    </dgm:pt>
    <dgm:pt modelId="{F7146CC8-3F78-476A-A54C-7C222358D610}" type="parTrans" cxnId="{2F95D862-E4D5-495A-B807-2F711E5519F9}">
      <dgm:prSet/>
      <dgm:spPr/>
      <dgm:t>
        <a:bodyPr/>
        <a:lstStyle/>
        <a:p>
          <a:endParaRPr lang="ru-RU" b="1"/>
        </a:p>
      </dgm:t>
    </dgm:pt>
    <dgm:pt modelId="{2041CA90-5B5C-4B31-875F-D137113B3C76}" type="sibTrans" cxnId="{2F95D862-E4D5-495A-B807-2F711E5519F9}">
      <dgm:prSet/>
      <dgm:spPr/>
      <dgm:t>
        <a:bodyPr/>
        <a:lstStyle/>
        <a:p>
          <a:endParaRPr lang="ru-RU" b="1"/>
        </a:p>
      </dgm:t>
    </dgm:pt>
    <dgm:pt modelId="{7C988406-36B0-48B3-9996-F9A2CCE7F456}">
      <dgm:prSet phldrT="[Текст]"/>
      <dgm:spPr/>
      <dgm:t>
        <a:bodyPr/>
        <a:lstStyle/>
        <a:p>
          <a:r>
            <a:rPr lang="ru-RU" b="1" dirty="0" smtClean="0"/>
            <a:t>цена продукта (услуги);</a:t>
          </a:r>
          <a:endParaRPr lang="ru-RU" b="1" dirty="0"/>
        </a:p>
      </dgm:t>
    </dgm:pt>
    <dgm:pt modelId="{E15D8F7F-B2A6-4199-9068-5200E350CD8D}" type="parTrans" cxnId="{4BEBC7E0-7EA7-4219-9761-750AF72E0301}">
      <dgm:prSet/>
      <dgm:spPr/>
      <dgm:t>
        <a:bodyPr/>
        <a:lstStyle/>
        <a:p>
          <a:endParaRPr lang="ru-RU" b="1"/>
        </a:p>
      </dgm:t>
    </dgm:pt>
    <dgm:pt modelId="{0DB3F2A1-D242-423D-8763-49545DC28979}" type="sibTrans" cxnId="{4BEBC7E0-7EA7-4219-9761-750AF72E0301}">
      <dgm:prSet/>
      <dgm:spPr/>
      <dgm:t>
        <a:bodyPr/>
        <a:lstStyle/>
        <a:p>
          <a:endParaRPr lang="ru-RU" b="1"/>
        </a:p>
      </dgm:t>
    </dgm:pt>
    <dgm:pt modelId="{6663D447-58D4-46F6-AE99-7BEB917D3F72}">
      <dgm:prSet phldrT="[Текст]"/>
      <dgm:spPr/>
      <dgm:t>
        <a:bodyPr/>
        <a:lstStyle/>
        <a:p>
          <a:endParaRPr lang="ru-RU" b="1" dirty="0"/>
        </a:p>
      </dgm:t>
    </dgm:pt>
    <dgm:pt modelId="{9CD35AB5-E178-4A4C-9ECC-DDB60AFDD972}" type="parTrans" cxnId="{808A5B51-CBC7-41B8-B45A-1CC49978C902}">
      <dgm:prSet/>
      <dgm:spPr/>
      <dgm:t>
        <a:bodyPr/>
        <a:lstStyle/>
        <a:p>
          <a:endParaRPr lang="ru-RU" b="1"/>
        </a:p>
      </dgm:t>
    </dgm:pt>
    <dgm:pt modelId="{5F10589B-EFD9-46DD-BC87-65282F310F19}" type="sibTrans" cxnId="{808A5B51-CBC7-41B8-B45A-1CC49978C902}">
      <dgm:prSet/>
      <dgm:spPr/>
      <dgm:t>
        <a:bodyPr/>
        <a:lstStyle/>
        <a:p>
          <a:endParaRPr lang="ru-RU" b="1"/>
        </a:p>
      </dgm:t>
    </dgm:pt>
    <dgm:pt modelId="{888F68B6-3B2E-4407-9AF0-7C4D90429A5C}">
      <dgm:prSet phldrT="[Текст]" phldr="1"/>
      <dgm:spPr/>
      <dgm:t>
        <a:bodyPr/>
        <a:lstStyle/>
        <a:p>
          <a:endParaRPr lang="ru-RU" b="1" dirty="0"/>
        </a:p>
      </dgm:t>
    </dgm:pt>
    <dgm:pt modelId="{9051BEEB-FB99-4060-B23E-2E49E4F95562}" type="parTrans" cxnId="{BF34674C-B7F5-41C1-8673-5170F8B280FD}">
      <dgm:prSet/>
      <dgm:spPr/>
      <dgm:t>
        <a:bodyPr/>
        <a:lstStyle/>
        <a:p>
          <a:endParaRPr lang="ru-RU" b="1"/>
        </a:p>
      </dgm:t>
    </dgm:pt>
    <dgm:pt modelId="{E3BE7CE4-C1D1-4FC9-9626-FA3CED617B90}" type="sibTrans" cxnId="{BF34674C-B7F5-41C1-8673-5170F8B280FD}">
      <dgm:prSet/>
      <dgm:spPr/>
      <dgm:t>
        <a:bodyPr/>
        <a:lstStyle/>
        <a:p>
          <a:endParaRPr lang="ru-RU" b="1"/>
        </a:p>
      </dgm:t>
    </dgm:pt>
    <dgm:pt modelId="{32E394C5-34F5-48E3-A3E3-9BBEFB4AF2C7}">
      <dgm:prSet phldrT="[Текст]" phldr="1"/>
      <dgm:spPr/>
      <dgm:t>
        <a:bodyPr/>
        <a:lstStyle/>
        <a:p>
          <a:endParaRPr lang="ru-RU" b="1" dirty="0"/>
        </a:p>
      </dgm:t>
    </dgm:pt>
    <dgm:pt modelId="{0DC56C88-0AAD-40AC-A628-6E29D13328F6}" type="sibTrans" cxnId="{3F47C363-1125-4F4A-8964-F24F4F605559}">
      <dgm:prSet/>
      <dgm:spPr/>
      <dgm:t>
        <a:bodyPr/>
        <a:lstStyle/>
        <a:p>
          <a:endParaRPr lang="ru-RU" b="1"/>
        </a:p>
      </dgm:t>
    </dgm:pt>
    <dgm:pt modelId="{A68F8A5B-2E87-447A-968A-24E2804B0669}" type="parTrans" cxnId="{3F47C363-1125-4F4A-8964-F24F4F605559}">
      <dgm:prSet/>
      <dgm:spPr/>
      <dgm:t>
        <a:bodyPr/>
        <a:lstStyle/>
        <a:p>
          <a:endParaRPr lang="ru-RU" b="1"/>
        </a:p>
      </dgm:t>
    </dgm:pt>
    <dgm:pt modelId="{00863AEC-2414-4A09-9129-AACF08138C88}">
      <dgm:prSet/>
      <dgm:spPr/>
      <dgm:t>
        <a:bodyPr/>
        <a:lstStyle/>
        <a:p>
          <a:r>
            <a:rPr lang="ru-RU" b="1" dirty="0" smtClean="0"/>
            <a:t>объем продаж;</a:t>
          </a:r>
          <a:endParaRPr lang="ru-RU" b="1" dirty="0"/>
        </a:p>
      </dgm:t>
    </dgm:pt>
    <dgm:pt modelId="{1A09ABBF-54D4-4602-9130-2F9D6202CF75}" type="sibTrans" cxnId="{0BAF12B4-5AF5-4F5F-A47D-7152B9941FCB}">
      <dgm:prSet/>
      <dgm:spPr/>
      <dgm:t>
        <a:bodyPr/>
        <a:lstStyle/>
        <a:p>
          <a:endParaRPr lang="ru-RU" b="1"/>
        </a:p>
      </dgm:t>
    </dgm:pt>
    <dgm:pt modelId="{CCBA5736-9BFB-42AB-89CE-99A7ABFACE3F}" type="parTrans" cxnId="{0BAF12B4-5AF5-4F5F-A47D-7152B9941FCB}">
      <dgm:prSet/>
      <dgm:spPr/>
      <dgm:t>
        <a:bodyPr/>
        <a:lstStyle/>
        <a:p>
          <a:endParaRPr lang="ru-RU" b="1"/>
        </a:p>
      </dgm:t>
    </dgm:pt>
    <dgm:pt modelId="{F1239E88-D20D-4468-9371-6F50AA6092B8}">
      <dgm:prSet phldrT="[Текст]" phldr="1"/>
      <dgm:spPr/>
      <dgm:t>
        <a:bodyPr/>
        <a:lstStyle/>
        <a:p>
          <a:endParaRPr lang="ru-RU" b="1" dirty="0"/>
        </a:p>
      </dgm:t>
    </dgm:pt>
    <dgm:pt modelId="{0E367524-860E-44C5-93EC-A119A6078F45}" type="sibTrans" cxnId="{4A771887-1B25-4467-BA64-B3D2BB916CCF}">
      <dgm:prSet/>
      <dgm:spPr/>
      <dgm:t>
        <a:bodyPr/>
        <a:lstStyle/>
        <a:p>
          <a:endParaRPr lang="ru-RU" b="1"/>
        </a:p>
      </dgm:t>
    </dgm:pt>
    <dgm:pt modelId="{1090BD85-67B1-4B8A-8B22-F74CE87D024F}" type="parTrans" cxnId="{4A771887-1B25-4467-BA64-B3D2BB916CCF}">
      <dgm:prSet/>
      <dgm:spPr/>
      <dgm:t>
        <a:bodyPr/>
        <a:lstStyle/>
        <a:p>
          <a:endParaRPr lang="ru-RU" b="1"/>
        </a:p>
      </dgm:t>
    </dgm:pt>
    <dgm:pt modelId="{C4BD1629-7799-49F4-8A68-F4D0EA647669}">
      <dgm:prSet/>
      <dgm:spPr/>
      <dgm:t>
        <a:bodyPr/>
        <a:lstStyle/>
        <a:p>
          <a:r>
            <a:rPr lang="ru-RU" b="1" dirty="0" smtClean="0"/>
            <a:t> инфляция;</a:t>
          </a:r>
          <a:endParaRPr lang="ru-RU" b="1" dirty="0"/>
        </a:p>
      </dgm:t>
    </dgm:pt>
    <dgm:pt modelId="{744061DF-A1B0-4172-AF25-C5ED69002925}" type="parTrans" cxnId="{22871913-120C-4479-8856-F6970AB9A8B8}">
      <dgm:prSet/>
      <dgm:spPr/>
      <dgm:t>
        <a:bodyPr/>
        <a:lstStyle/>
        <a:p>
          <a:endParaRPr lang="ru-RU" b="1"/>
        </a:p>
      </dgm:t>
    </dgm:pt>
    <dgm:pt modelId="{B04FC828-CD9D-4F7C-9DE4-36A668E0C3A6}" type="sibTrans" cxnId="{22871913-120C-4479-8856-F6970AB9A8B8}">
      <dgm:prSet/>
      <dgm:spPr/>
      <dgm:t>
        <a:bodyPr/>
        <a:lstStyle/>
        <a:p>
          <a:endParaRPr lang="ru-RU" b="1"/>
        </a:p>
      </dgm:t>
    </dgm:pt>
    <dgm:pt modelId="{A317E117-E6BB-4AB2-A7DD-B4B7E211C9B7}">
      <dgm:prSet/>
      <dgm:spPr/>
      <dgm:t>
        <a:bodyPr/>
        <a:lstStyle/>
        <a:p>
          <a:r>
            <a:rPr lang="ru-RU" b="1" dirty="0" smtClean="0"/>
            <a:t>издержки производства и сбыта (или их отдельные составляющие);</a:t>
          </a:r>
          <a:endParaRPr lang="ru-RU" b="1" dirty="0"/>
        </a:p>
      </dgm:t>
    </dgm:pt>
    <dgm:pt modelId="{5ED17884-E691-40BD-A42E-18457BC4FF85}" type="parTrans" cxnId="{8DA246A0-1A36-42AE-8457-08C645F68F4D}">
      <dgm:prSet/>
      <dgm:spPr/>
      <dgm:t>
        <a:bodyPr/>
        <a:lstStyle/>
        <a:p>
          <a:endParaRPr lang="ru-RU" b="1"/>
        </a:p>
      </dgm:t>
    </dgm:pt>
    <dgm:pt modelId="{A344E226-9C11-41EA-A839-1C17DBE7529E}" type="sibTrans" cxnId="{8DA246A0-1A36-42AE-8457-08C645F68F4D}">
      <dgm:prSet/>
      <dgm:spPr/>
      <dgm:t>
        <a:bodyPr/>
        <a:lstStyle/>
        <a:p>
          <a:endParaRPr lang="ru-RU" b="1"/>
        </a:p>
      </dgm:t>
    </dgm:pt>
    <dgm:pt modelId="{6342A247-758C-47DB-846C-732403B65997}">
      <dgm:prSet/>
      <dgm:spPr/>
      <dgm:t>
        <a:bodyPr/>
        <a:lstStyle/>
        <a:p>
          <a:endParaRPr lang="ru-RU" b="1" dirty="0"/>
        </a:p>
      </dgm:t>
    </dgm:pt>
    <dgm:pt modelId="{AD278A1E-738E-4081-BCE7-DB920B8AF39C}" type="parTrans" cxnId="{60E63C05-3002-40EE-A138-68E37A0077D5}">
      <dgm:prSet/>
      <dgm:spPr/>
      <dgm:t>
        <a:bodyPr/>
        <a:lstStyle/>
        <a:p>
          <a:endParaRPr lang="ru-RU" b="1"/>
        </a:p>
      </dgm:t>
    </dgm:pt>
    <dgm:pt modelId="{2E9AD596-0B4B-4B62-BED5-CBEFBBD787D5}" type="sibTrans" cxnId="{60E63C05-3002-40EE-A138-68E37A0077D5}">
      <dgm:prSet/>
      <dgm:spPr/>
      <dgm:t>
        <a:bodyPr/>
        <a:lstStyle/>
        <a:p>
          <a:endParaRPr lang="ru-RU" b="1"/>
        </a:p>
      </dgm:t>
    </dgm:pt>
    <dgm:pt modelId="{4A0C5009-4D85-476F-ADBE-FF6AF272A0D1}">
      <dgm:prSet/>
      <dgm:spPr/>
      <dgm:t>
        <a:bodyPr/>
        <a:lstStyle/>
        <a:p>
          <a:r>
            <a:rPr lang="ru-RU" b="1" dirty="0" smtClean="0"/>
            <a:t>объем инвестиций (или их отдельных составляющих);</a:t>
          </a:r>
          <a:endParaRPr lang="ru-RU" b="1" dirty="0"/>
        </a:p>
      </dgm:t>
    </dgm:pt>
    <dgm:pt modelId="{AAB58091-F043-4914-B5CC-48290BBAF881}" type="parTrans" cxnId="{94154F51-ADAA-43F7-999C-9CB51C9A7512}">
      <dgm:prSet/>
      <dgm:spPr/>
      <dgm:t>
        <a:bodyPr/>
        <a:lstStyle/>
        <a:p>
          <a:endParaRPr lang="ru-RU" b="1"/>
        </a:p>
      </dgm:t>
    </dgm:pt>
    <dgm:pt modelId="{9D08D3B7-7636-4589-9533-017008A6E7EC}" type="sibTrans" cxnId="{94154F51-ADAA-43F7-999C-9CB51C9A7512}">
      <dgm:prSet/>
      <dgm:spPr/>
      <dgm:t>
        <a:bodyPr/>
        <a:lstStyle/>
        <a:p>
          <a:endParaRPr lang="ru-RU" b="1"/>
        </a:p>
      </dgm:t>
    </dgm:pt>
    <dgm:pt modelId="{719F13B7-09B5-4B3E-A505-80E2A72BDDCE}">
      <dgm:prSet/>
      <dgm:spPr/>
      <dgm:t>
        <a:bodyPr/>
        <a:lstStyle/>
        <a:p>
          <a:endParaRPr lang="ru-RU" b="1" dirty="0"/>
        </a:p>
      </dgm:t>
    </dgm:pt>
    <dgm:pt modelId="{24FB3C3A-612F-438A-8894-6E28A787F4C3}" type="parTrans" cxnId="{A1672442-0597-4FA7-A037-B41D18393CBC}">
      <dgm:prSet/>
      <dgm:spPr/>
      <dgm:t>
        <a:bodyPr/>
        <a:lstStyle/>
        <a:p>
          <a:endParaRPr lang="ru-RU" b="1"/>
        </a:p>
      </dgm:t>
    </dgm:pt>
    <dgm:pt modelId="{4A1C141F-E9E1-4162-B097-3EC1212A32BA}" type="sibTrans" cxnId="{A1672442-0597-4FA7-A037-B41D18393CBC}">
      <dgm:prSet/>
      <dgm:spPr/>
      <dgm:t>
        <a:bodyPr/>
        <a:lstStyle/>
        <a:p>
          <a:endParaRPr lang="ru-RU" b="1"/>
        </a:p>
      </dgm:t>
    </dgm:pt>
    <dgm:pt modelId="{8D125CC5-752E-4F1B-AA2B-530AA7F19C0D}">
      <dgm:prSet/>
      <dgm:spPr/>
      <dgm:t>
        <a:bodyPr/>
        <a:lstStyle/>
        <a:p>
          <a:r>
            <a:rPr lang="ru-RU" b="1" dirty="0" smtClean="0"/>
            <a:t>длительность расчетного периода (момента прекращения реали­зации проекта)</a:t>
          </a:r>
          <a:endParaRPr lang="ru-RU" b="1" dirty="0"/>
        </a:p>
      </dgm:t>
    </dgm:pt>
    <dgm:pt modelId="{02A1B12D-A301-4241-9899-A817DA4CE819}" type="parTrans" cxnId="{DDD49139-545C-4195-BAB7-8FD9C54AA4AD}">
      <dgm:prSet/>
      <dgm:spPr/>
      <dgm:t>
        <a:bodyPr/>
        <a:lstStyle/>
        <a:p>
          <a:endParaRPr lang="ru-RU" b="1"/>
        </a:p>
      </dgm:t>
    </dgm:pt>
    <dgm:pt modelId="{9141AFD7-1E7E-4C13-9C97-F4C82FE6FE73}" type="sibTrans" cxnId="{DDD49139-545C-4195-BAB7-8FD9C54AA4AD}">
      <dgm:prSet/>
      <dgm:spPr/>
      <dgm:t>
        <a:bodyPr/>
        <a:lstStyle/>
        <a:p>
          <a:endParaRPr lang="ru-RU" b="1"/>
        </a:p>
      </dgm:t>
    </dgm:pt>
    <dgm:pt modelId="{30EDC851-5D9D-4D01-80DC-440B1B00EA18}">
      <dgm:prSet/>
      <dgm:spPr/>
      <dgm:t>
        <a:bodyPr/>
        <a:lstStyle/>
        <a:p>
          <a:r>
            <a:rPr lang="ru-RU" b="1" dirty="0" smtClean="0"/>
            <a:t>проценты за кредит;</a:t>
          </a:r>
          <a:endParaRPr lang="ru-RU" b="1" dirty="0"/>
        </a:p>
      </dgm:t>
    </dgm:pt>
    <dgm:pt modelId="{24D9A9EA-A48A-4394-BA9C-579718D47D95}" type="parTrans" cxnId="{0FA6F2E0-B4C5-43EB-B426-A4E6762C9BA4}">
      <dgm:prSet/>
      <dgm:spPr/>
      <dgm:t>
        <a:bodyPr/>
        <a:lstStyle/>
        <a:p>
          <a:endParaRPr lang="ru-RU" b="1"/>
        </a:p>
      </dgm:t>
    </dgm:pt>
    <dgm:pt modelId="{794F0881-F8E0-4F62-A178-5860D782A57F}" type="sibTrans" cxnId="{0FA6F2E0-B4C5-43EB-B426-A4E6762C9BA4}">
      <dgm:prSet/>
      <dgm:spPr/>
      <dgm:t>
        <a:bodyPr/>
        <a:lstStyle/>
        <a:p>
          <a:endParaRPr lang="ru-RU" b="1"/>
        </a:p>
      </dgm:t>
    </dgm:pt>
    <dgm:pt modelId="{472CF700-9803-43D7-8FE2-516842AA0799}">
      <dgm:prSet/>
      <dgm:spPr/>
      <dgm:t>
        <a:bodyPr/>
        <a:lstStyle/>
        <a:p>
          <a:endParaRPr lang="ru-RU" b="1" dirty="0"/>
        </a:p>
      </dgm:t>
    </dgm:pt>
    <dgm:pt modelId="{F4F9C258-CCB4-4B6A-87EA-4C141E541668}" type="parTrans" cxnId="{9B5B1365-33B4-4E72-AB5D-5D5991E6D3EC}">
      <dgm:prSet/>
      <dgm:spPr/>
      <dgm:t>
        <a:bodyPr/>
        <a:lstStyle/>
        <a:p>
          <a:endParaRPr lang="ru-RU" b="1"/>
        </a:p>
      </dgm:t>
    </dgm:pt>
    <dgm:pt modelId="{D4B32961-9672-49A4-84C8-CC83D629DCA1}" type="sibTrans" cxnId="{9B5B1365-33B4-4E72-AB5D-5D5991E6D3EC}">
      <dgm:prSet/>
      <dgm:spPr/>
      <dgm:t>
        <a:bodyPr/>
        <a:lstStyle/>
        <a:p>
          <a:endParaRPr lang="ru-RU" b="1"/>
        </a:p>
      </dgm:t>
    </dgm:pt>
    <dgm:pt modelId="{ED6F22D1-4E2A-417F-AA8E-A2A09515AFB1}">
      <dgm:prSet/>
      <dgm:spPr/>
      <dgm:t>
        <a:bodyPr/>
        <a:lstStyle/>
        <a:p>
          <a:r>
            <a:rPr lang="ru-RU" b="1" dirty="0" smtClean="0"/>
            <a:t>задержка платежей;</a:t>
          </a:r>
          <a:endParaRPr lang="ru-RU" b="1" dirty="0"/>
        </a:p>
      </dgm:t>
    </dgm:pt>
    <dgm:pt modelId="{DC3BD5CA-252D-4757-8EC0-8C09DF528F38}" type="parTrans" cxnId="{9ED0E913-7493-4C9C-B60F-2E83F2F98B46}">
      <dgm:prSet/>
      <dgm:spPr/>
      <dgm:t>
        <a:bodyPr/>
        <a:lstStyle/>
        <a:p>
          <a:endParaRPr lang="ru-RU" b="1"/>
        </a:p>
      </dgm:t>
    </dgm:pt>
    <dgm:pt modelId="{D71F9778-A4D9-4585-B35C-37887BC85D94}" type="sibTrans" cxnId="{9ED0E913-7493-4C9C-B60F-2E83F2F98B46}">
      <dgm:prSet/>
      <dgm:spPr/>
      <dgm:t>
        <a:bodyPr/>
        <a:lstStyle/>
        <a:p>
          <a:endParaRPr lang="ru-RU" b="1"/>
        </a:p>
      </dgm:t>
    </dgm:pt>
    <dgm:pt modelId="{AEF2ED2D-37AB-4650-B5E1-9119AB479901}" type="pres">
      <dgm:prSet presAssocID="{D55A1AF7-7A9F-4143-9FE8-4CA99EE2DBF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D24170-1100-4F36-B22B-8D5E3F437210}" type="pres">
      <dgm:prSet presAssocID="{F1239E88-D20D-4468-9371-6F50AA6092B8}" presName="composite" presStyleCnt="0"/>
      <dgm:spPr/>
    </dgm:pt>
    <dgm:pt modelId="{85BB63A1-28A0-4354-A262-B4810B5415FE}" type="pres">
      <dgm:prSet presAssocID="{F1239E88-D20D-4468-9371-6F50AA6092B8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97FA3-33E7-4BA1-9B87-968878BA6396}" type="pres">
      <dgm:prSet presAssocID="{F1239E88-D20D-4468-9371-6F50AA6092B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719DA-4192-417A-BBF2-9362AD2016CC}" type="pres">
      <dgm:prSet presAssocID="{0E367524-860E-44C5-93EC-A119A6078F45}" presName="sp" presStyleCnt="0"/>
      <dgm:spPr/>
    </dgm:pt>
    <dgm:pt modelId="{41FDA115-F6EA-4758-81EA-53BBDAE991FA}" type="pres">
      <dgm:prSet presAssocID="{025FDDD0-B112-4281-B8B7-907EDE5826A7}" presName="composite" presStyleCnt="0"/>
      <dgm:spPr/>
    </dgm:pt>
    <dgm:pt modelId="{6B5286EA-198D-48E1-84D4-E4A41C03BA3C}" type="pres">
      <dgm:prSet presAssocID="{025FDDD0-B112-4281-B8B7-907EDE5826A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7F8D53-E513-4DA3-97BE-9625C672E7E4}" type="pres">
      <dgm:prSet presAssocID="{025FDDD0-B112-4281-B8B7-907EDE5826A7}" presName="descendantText" presStyleLbl="alignAcc1" presStyleIdx="1" presStyleCnt="8" custLinFactNeighborX="48" custLinFactNeighborY="50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93DC78-E2EF-4825-B999-9957564C5155}" type="pres">
      <dgm:prSet presAssocID="{2041CA90-5B5C-4B31-875F-D137113B3C76}" presName="sp" presStyleCnt="0"/>
      <dgm:spPr/>
    </dgm:pt>
    <dgm:pt modelId="{DCFFF12E-3B1F-4964-B50A-6FBEFCB9643D}" type="pres">
      <dgm:prSet presAssocID="{32E394C5-34F5-48E3-A3E3-9BBEFB4AF2C7}" presName="composite" presStyleCnt="0"/>
      <dgm:spPr/>
    </dgm:pt>
    <dgm:pt modelId="{9D244882-975A-475C-B5B5-F49003D142A8}" type="pres">
      <dgm:prSet presAssocID="{32E394C5-34F5-48E3-A3E3-9BBEFB4AF2C7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1620F-5B5F-470C-BC20-872CAE2D4128}" type="pres">
      <dgm:prSet presAssocID="{32E394C5-34F5-48E3-A3E3-9BBEFB4AF2C7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FF15CA-0AD3-4F25-BF7F-6CCC9AA06DCB}" type="pres">
      <dgm:prSet presAssocID="{0DC56C88-0AAD-40AC-A628-6E29D13328F6}" presName="sp" presStyleCnt="0"/>
      <dgm:spPr/>
    </dgm:pt>
    <dgm:pt modelId="{5ADEF0A3-AAC4-465A-9EDD-49E4C71A2141}" type="pres">
      <dgm:prSet presAssocID="{6663D447-58D4-46F6-AE99-7BEB917D3F72}" presName="composite" presStyleCnt="0"/>
      <dgm:spPr/>
    </dgm:pt>
    <dgm:pt modelId="{6B24BC53-E98D-4831-9A6D-3E070101C820}" type="pres">
      <dgm:prSet presAssocID="{6663D447-58D4-46F6-AE99-7BEB917D3F72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6406FE-CBB6-4D66-8032-2D0E1B618B8E}" type="pres">
      <dgm:prSet presAssocID="{6663D447-58D4-46F6-AE99-7BEB917D3F72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7B59C-7D5D-4574-84D1-72CCA34BC59E}" type="pres">
      <dgm:prSet presAssocID="{5F10589B-EFD9-46DD-BC87-65282F310F19}" presName="sp" presStyleCnt="0"/>
      <dgm:spPr/>
    </dgm:pt>
    <dgm:pt modelId="{A731B6D8-FF5E-4DBB-831F-3B69204DCD25}" type="pres">
      <dgm:prSet presAssocID="{888F68B6-3B2E-4407-9AF0-7C4D90429A5C}" presName="composite" presStyleCnt="0"/>
      <dgm:spPr/>
    </dgm:pt>
    <dgm:pt modelId="{A6C86C56-3938-49A9-A0E0-6A2F7E46E143}" type="pres">
      <dgm:prSet presAssocID="{888F68B6-3B2E-4407-9AF0-7C4D90429A5C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0E910-0876-40AC-9552-ABA4398DDEF5}" type="pres">
      <dgm:prSet presAssocID="{888F68B6-3B2E-4407-9AF0-7C4D90429A5C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DB37C-E926-46C3-801C-ADCBAA4E5E2F}" type="pres">
      <dgm:prSet presAssocID="{E3BE7CE4-C1D1-4FC9-9626-FA3CED617B90}" presName="sp" presStyleCnt="0"/>
      <dgm:spPr/>
    </dgm:pt>
    <dgm:pt modelId="{AA06C994-2957-4BF3-AA75-38E371C4EA47}" type="pres">
      <dgm:prSet presAssocID="{719F13B7-09B5-4B3E-A505-80E2A72BDDCE}" presName="composite" presStyleCnt="0"/>
      <dgm:spPr/>
    </dgm:pt>
    <dgm:pt modelId="{883CCE96-DD2B-4911-8922-9F76265C7900}" type="pres">
      <dgm:prSet presAssocID="{719F13B7-09B5-4B3E-A505-80E2A72BDDCE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CBBF73-2EE4-4ADE-9BAC-B942802E0E17}" type="pres">
      <dgm:prSet presAssocID="{719F13B7-09B5-4B3E-A505-80E2A72BDDCE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65437-F1ED-4C21-B501-6E648C4237E9}" type="pres">
      <dgm:prSet presAssocID="{4A1C141F-E9E1-4162-B097-3EC1212A32BA}" presName="sp" presStyleCnt="0"/>
      <dgm:spPr/>
    </dgm:pt>
    <dgm:pt modelId="{9FBAAED2-12DD-47E9-BB52-6D3B5DA4F36E}" type="pres">
      <dgm:prSet presAssocID="{472CF700-9803-43D7-8FE2-516842AA0799}" presName="composite" presStyleCnt="0"/>
      <dgm:spPr/>
    </dgm:pt>
    <dgm:pt modelId="{BDBEBBE6-C840-4451-82A8-9EF0862B45CD}" type="pres">
      <dgm:prSet presAssocID="{472CF700-9803-43D7-8FE2-516842AA079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7FF35-78CB-4018-805B-1F37C074A408}" type="pres">
      <dgm:prSet presAssocID="{472CF700-9803-43D7-8FE2-516842AA079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AA867-7084-4289-AC06-25386ED9F106}" type="pres">
      <dgm:prSet presAssocID="{D4B32961-9672-49A4-84C8-CC83D629DCA1}" presName="sp" presStyleCnt="0"/>
      <dgm:spPr/>
    </dgm:pt>
    <dgm:pt modelId="{32F10B27-B235-4791-8629-0713E79035AE}" type="pres">
      <dgm:prSet presAssocID="{6342A247-758C-47DB-846C-732403B65997}" presName="composite" presStyleCnt="0"/>
      <dgm:spPr/>
    </dgm:pt>
    <dgm:pt modelId="{48DE6A52-20AC-4906-BAAF-542351D3F6D8}" type="pres">
      <dgm:prSet presAssocID="{6342A247-758C-47DB-846C-732403B65997}" presName="parentText" presStyleLbl="alignNode1" presStyleIdx="7" presStyleCnt="8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633B4-236C-4FB6-B421-8455A9AF3E21}" type="pres">
      <dgm:prSet presAssocID="{6342A247-758C-47DB-846C-732403B65997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AA7DEC-C73C-4619-8A33-C5779F03C575}" type="presOf" srcId="{025FDDD0-B112-4281-B8B7-907EDE5826A7}" destId="{6B5286EA-198D-48E1-84D4-E4A41C03BA3C}" srcOrd="0" destOrd="0" presId="urn:microsoft.com/office/officeart/2005/8/layout/chevron2"/>
    <dgm:cxn modelId="{22871913-120C-4479-8856-F6970AB9A8B8}" srcId="{F1239E88-D20D-4468-9371-6F50AA6092B8}" destId="{C4BD1629-7799-49F4-8A68-F4D0EA647669}" srcOrd="0" destOrd="0" parTransId="{744061DF-A1B0-4172-AF25-C5ED69002925}" sibTransId="{B04FC828-CD9D-4F7C-9DE4-36A668E0C3A6}"/>
    <dgm:cxn modelId="{268602A3-18A5-434C-99AA-164AF1B09E06}" type="presOf" srcId="{32E394C5-34F5-48E3-A3E3-9BBEFB4AF2C7}" destId="{9D244882-975A-475C-B5B5-F49003D142A8}" srcOrd="0" destOrd="0" presId="urn:microsoft.com/office/officeart/2005/8/layout/chevron2"/>
    <dgm:cxn modelId="{56CBB15D-3DB5-4FFB-AD84-DB2EEDB8A38F}" type="presOf" srcId="{A317E117-E6BB-4AB2-A7DD-B4B7E211C9B7}" destId="{F96406FE-CBB6-4D66-8032-2D0E1B618B8E}" srcOrd="0" destOrd="0" presId="urn:microsoft.com/office/officeart/2005/8/layout/chevron2"/>
    <dgm:cxn modelId="{4A771887-1B25-4467-BA64-B3D2BB916CCF}" srcId="{D55A1AF7-7A9F-4143-9FE8-4CA99EE2DBF6}" destId="{F1239E88-D20D-4468-9371-6F50AA6092B8}" srcOrd="0" destOrd="0" parTransId="{1090BD85-67B1-4B8A-8B22-F74CE87D024F}" sibTransId="{0E367524-860E-44C5-93EC-A119A6078F45}"/>
    <dgm:cxn modelId="{8DA246A0-1A36-42AE-8457-08C645F68F4D}" srcId="{6663D447-58D4-46F6-AE99-7BEB917D3F72}" destId="{A317E117-E6BB-4AB2-A7DD-B4B7E211C9B7}" srcOrd="0" destOrd="0" parTransId="{5ED17884-E691-40BD-A42E-18457BC4FF85}" sibTransId="{A344E226-9C11-41EA-A839-1C17DBE7529E}"/>
    <dgm:cxn modelId="{DDD49139-545C-4195-BAB7-8FD9C54AA4AD}" srcId="{6342A247-758C-47DB-846C-732403B65997}" destId="{8D125CC5-752E-4F1B-AA2B-530AA7F19C0D}" srcOrd="0" destOrd="0" parTransId="{02A1B12D-A301-4241-9899-A817DA4CE819}" sibTransId="{9141AFD7-1E7E-4C13-9C97-F4C82FE6FE73}"/>
    <dgm:cxn modelId="{9B5B1365-33B4-4E72-AB5D-5D5991E6D3EC}" srcId="{D55A1AF7-7A9F-4143-9FE8-4CA99EE2DBF6}" destId="{472CF700-9803-43D7-8FE2-516842AA0799}" srcOrd="6" destOrd="0" parTransId="{F4F9C258-CCB4-4B6A-87EA-4C141E541668}" sibTransId="{D4B32961-9672-49A4-84C8-CC83D629DCA1}"/>
    <dgm:cxn modelId="{4BEBC7E0-7EA7-4219-9761-750AF72E0301}" srcId="{32E394C5-34F5-48E3-A3E3-9BBEFB4AF2C7}" destId="{7C988406-36B0-48B3-9996-F9A2CCE7F456}" srcOrd="0" destOrd="0" parTransId="{E15D8F7F-B2A6-4199-9068-5200E350CD8D}" sibTransId="{0DB3F2A1-D242-423D-8763-49545DC28979}"/>
    <dgm:cxn modelId="{F6BB7D66-3061-45D1-8A4A-75D6916FA776}" type="presOf" srcId="{472CF700-9803-43D7-8FE2-516842AA0799}" destId="{BDBEBBE6-C840-4451-82A8-9EF0862B45CD}" srcOrd="0" destOrd="0" presId="urn:microsoft.com/office/officeart/2005/8/layout/chevron2"/>
    <dgm:cxn modelId="{A75D46F6-B2BE-4A4B-99F8-6D07B7812BFB}" type="presOf" srcId="{6663D447-58D4-46F6-AE99-7BEB917D3F72}" destId="{6B24BC53-E98D-4831-9A6D-3E070101C820}" srcOrd="0" destOrd="0" presId="urn:microsoft.com/office/officeart/2005/8/layout/chevron2"/>
    <dgm:cxn modelId="{0BAF12B4-5AF5-4F5F-A47D-7152B9941FCB}" srcId="{025FDDD0-B112-4281-B8B7-907EDE5826A7}" destId="{00863AEC-2414-4A09-9129-AACF08138C88}" srcOrd="0" destOrd="0" parTransId="{CCBA5736-9BFB-42AB-89CE-99A7ABFACE3F}" sibTransId="{1A09ABBF-54D4-4602-9130-2F9D6202CF75}"/>
    <dgm:cxn modelId="{ED29DBB9-28B8-4F83-A73A-D6076053661D}" type="presOf" srcId="{30EDC851-5D9D-4D01-80DC-440B1B00EA18}" destId="{52CBBF73-2EE4-4ADE-9BAC-B942802E0E17}" srcOrd="0" destOrd="0" presId="urn:microsoft.com/office/officeart/2005/8/layout/chevron2"/>
    <dgm:cxn modelId="{A64CE610-C60B-498C-B575-D930C2B75C9D}" type="presOf" srcId="{00863AEC-2414-4A09-9129-AACF08138C88}" destId="{D07F8D53-E513-4DA3-97BE-9625C672E7E4}" srcOrd="0" destOrd="0" presId="urn:microsoft.com/office/officeart/2005/8/layout/chevron2"/>
    <dgm:cxn modelId="{05B71376-45DD-4FC2-88D9-840D7D909C17}" type="presOf" srcId="{D55A1AF7-7A9F-4143-9FE8-4CA99EE2DBF6}" destId="{AEF2ED2D-37AB-4650-B5E1-9119AB479901}" srcOrd="0" destOrd="0" presId="urn:microsoft.com/office/officeart/2005/8/layout/chevron2"/>
    <dgm:cxn modelId="{3F47C363-1125-4F4A-8964-F24F4F605559}" srcId="{D55A1AF7-7A9F-4143-9FE8-4CA99EE2DBF6}" destId="{32E394C5-34F5-48E3-A3E3-9BBEFB4AF2C7}" srcOrd="2" destOrd="0" parTransId="{A68F8A5B-2E87-447A-968A-24E2804B0669}" sibTransId="{0DC56C88-0AAD-40AC-A628-6E29D13328F6}"/>
    <dgm:cxn modelId="{60E63C05-3002-40EE-A138-68E37A0077D5}" srcId="{D55A1AF7-7A9F-4143-9FE8-4CA99EE2DBF6}" destId="{6342A247-758C-47DB-846C-732403B65997}" srcOrd="7" destOrd="0" parTransId="{AD278A1E-738E-4081-BCE7-DB920B8AF39C}" sibTransId="{2E9AD596-0B4B-4B62-BED5-CBEFBBD787D5}"/>
    <dgm:cxn modelId="{BF34674C-B7F5-41C1-8673-5170F8B280FD}" srcId="{D55A1AF7-7A9F-4143-9FE8-4CA99EE2DBF6}" destId="{888F68B6-3B2E-4407-9AF0-7C4D90429A5C}" srcOrd="4" destOrd="0" parTransId="{9051BEEB-FB99-4060-B23E-2E49E4F95562}" sibTransId="{E3BE7CE4-C1D1-4FC9-9626-FA3CED617B90}"/>
    <dgm:cxn modelId="{5A1ACC2F-0F4A-42E4-9D80-029E16354204}" type="presOf" srcId="{8D125CC5-752E-4F1B-AA2B-530AA7F19C0D}" destId="{51F633B4-236C-4FB6-B421-8455A9AF3E21}" srcOrd="0" destOrd="0" presId="urn:microsoft.com/office/officeart/2005/8/layout/chevron2"/>
    <dgm:cxn modelId="{678D1AFE-C1E1-468C-A071-126543A5E48B}" type="presOf" srcId="{7C988406-36B0-48B3-9996-F9A2CCE7F456}" destId="{6AA1620F-5B5F-470C-BC20-872CAE2D4128}" srcOrd="0" destOrd="0" presId="urn:microsoft.com/office/officeart/2005/8/layout/chevron2"/>
    <dgm:cxn modelId="{FE933F37-2700-42C7-8E72-21FA00CAFEE6}" type="presOf" srcId="{6342A247-758C-47DB-846C-732403B65997}" destId="{48DE6A52-20AC-4906-BAAF-542351D3F6D8}" srcOrd="0" destOrd="0" presId="urn:microsoft.com/office/officeart/2005/8/layout/chevron2"/>
    <dgm:cxn modelId="{6D22803E-25D7-4D0D-8FAE-615B47DF58CE}" type="presOf" srcId="{719F13B7-09B5-4B3E-A505-80E2A72BDDCE}" destId="{883CCE96-DD2B-4911-8922-9F76265C7900}" srcOrd="0" destOrd="0" presId="urn:microsoft.com/office/officeart/2005/8/layout/chevron2"/>
    <dgm:cxn modelId="{A1672442-0597-4FA7-A037-B41D18393CBC}" srcId="{D55A1AF7-7A9F-4143-9FE8-4CA99EE2DBF6}" destId="{719F13B7-09B5-4B3E-A505-80E2A72BDDCE}" srcOrd="5" destOrd="0" parTransId="{24FB3C3A-612F-438A-8894-6E28A787F4C3}" sibTransId="{4A1C141F-E9E1-4162-B097-3EC1212A32BA}"/>
    <dgm:cxn modelId="{1405F035-0A04-4577-92CD-A0D5D55D46D0}" type="presOf" srcId="{ED6F22D1-4E2A-417F-AA8E-A2A09515AFB1}" destId="{A2A7FF35-78CB-4018-805B-1F37C074A408}" srcOrd="0" destOrd="0" presId="urn:microsoft.com/office/officeart/2005/8/layout/chevron2"/>
    <dgm:cxn modelId="{43D63773-9723-4F42-87E8-A7AC40440388}" type="presOf" srcId="{C4BD1629-7799-49F4-8A68-F4D0EA647669}" destId="{37697FA3-33E7-4BA1-9B87-968878BA6396}" srcOrd="0" destOrd="0" presId="urn:microsoft.com/office/officeart/2005/8/layout/chevron2"/>
    <dgm:cxn modelId="{2F95D862-E4D5-495A-B807-2F711E5519F9}" srcId="{D55A1AF7-7A9F-4143-9FE8-4CA99EE2DBF6}" destId="{025FDDD0-B112-4281-B8B7-907EDE5826A7}" srcOrd="1" destOrd="0" parTransId="{F7146CC8-3F78-476A-A54C-7C222358D610}" sibTransId="{2041CA90-5B5C-4B31-875F-D137113B3C76}"/>
    <dgm:cxn modelId="{94154F51-ADAA-43F7-999C-9CB51C9A7512}" srcId="{888F68B6-3B2E-4407-9AF0-7C4D90429A5C}" destId="{4A0C5009-4D85-476F-ADBE-FF6AF272A0D1}" srcOrd="0" destOrd="0" parTransId="{AAB58091-F043-4914-B5CC-48290BBAF881}" sibTransId="{9D08D3B7-7636-4589-9533-017008A6E7EC}"/>
    <dgm:cxn modelId="{9ED0E913-7493-4C9C-B60F-2E83F2F98B46}" srcId="{472CF700-9803-43D7-8FE2-516842AA0799}" destId="{ED6F22D1-4E2A-417F-AA8E-A2A09515AFB1}" srcOrd="0" destOrd="0" parTransId="{DC3BD5CA-252D-4757-8EC0-8C09DF528F38}" sibTransId="{D71F9778-A4D9-4585-B35C-37887BC85D94}"/>
    <dgm:cxn modelId="{42DEB264-CCCF-48CC-BE3F-032035E1F890}" type="presOf" srcId="{888F68B6-3B2E-4407-9AF0-7C4D90429A5C}" destId="{A6C86C56-3938-49A9-A0E0-6A2F7E46E143}" srcOrd="0" destOrd="0" presId="urn:microsoft.com/office/officeart/2005/8/layout/chevron2"/>
    <dgm:cxn modelId="{7A9C3A82-374F-4A83-A5C6-55D5FA4628D3}" type="presOf" srcId="{F1239E88-D20D-4468-9371-6F50AA6092B8}" destId="{85BB63A1-28A0-4354-A262-B4810B5415FE}" srcOrd="0" destOrd="0" presId="urn:microsoft.com/office/officeart/2005/8/layout/chevron2"/>
    <dgm:cxn modelId="{808A5B51-CBC7-41B8-B45A-1CC49978C902}" srcId="{D55A1AF7-7A9F-4143-9FE8-4CA99EE2DBF6}" destId="{6663D447-58D4-46F6-AE99-7BEB917D3F72}" srcOrd="3" destOrd="0" parTransId="{9CD35AB5-E178-4A4C-9ECC-DDB60AFDD972}" sibTransId="{5F10589B-EFD9-46DD-BC87-65282F310F19}"/>
    <dgm:cxn modelId="{2DE66354-22D0-4D39-B9A2-438822208C9D}" type="presOf" srcId="{4A0C5009-4D85-476F-ADBE-FF6AF272A0D1}" destId="{8A40E910-0876-40AC-9552-ABA4398DDEF5}" srcOrd="0" destOrd="0" presId="urn:microsoft.com/office/officeart/2005/8/layout/chevron2"/>
    <dgm:cxn modelId="{0FA6F2E0-B4C5-43EB-B426-A4E6762C9BA4}" srcId="{719F13B7-09B5-4B3E-A505-80E2A72BDDCE}" destId="{30EDC851-5D9D-4D01-80DC-440B1B00EA18}" srcOrd="0" destOrd="0" parTransId="{24D9A9EA-A48A-4394-BA9C-579718D47D95}" sibTransId="{794F0881-F8E0-4F62-A178-5860D782A57F}"/>
    <dgm:cxn modelId="{359C132B-3F00-4DDB-8DA5-15A5167966B5}" type="presParOf" srcId="{AEF2ED2D-37AB-4650-B5E1-9119AB479901}" destId="{F3D24170-1100-4F36-B22B-8D5E3F437210}" srcOrd="0" destOrd="0" presId="urn:microsoft.com/office/officeart/2005/8/layout/chevron2"/>
    <dgm:cxn modelId="{D89C4164-D52C-4696-A1F9-88B210016256}" type="presParOf" srcId="{F3D24170-1100-4F36-B22B-8D5E3F437210}" destId="{85BB63A1-28A0-4354-A262-B4810B5415FE}" srcOrd="0" destOrd="0" presId="urn:microsoft.com/office/officeart/2005/8/layout/chevron2"/>
    <dgm:cxn modelId="{5B7AF63D-EEB8-4E8A-8107-842DF374C780}" type="presParOf" srcId="{F3D24170-1100-4F36-B22B-8D5E3F437210}" destId="{37697FA3-33E7-4BA1-9B87-968878BA6396}" srcOrd="1" destOrd="0" presId="urn:microsoft.com/office/officeart/2005/8/layout/chevron2"/>
    <dgm:cxn modelId="{443A4E6E-4ED3-42E3-830F-CB8DA2F23892}" type="presParOf" srcId="{AEF2ED2D-37AB-4650-B5E1-9119AB479901}" destId="{EBF719DA-4192-417A-BBF2-9362AD2016CC}" srcOrd="1" destOrd="0" presId="urn:microsoft.com/office/officeart/2005/8/layout/chevron2"/>
    <dgm:cxn modelId="{212864DC-224C-45A2-B576-864FC0990952}" type="presParOf" srcId="{AEF2ED2D-37AB-4650-B5E1-9119AB479901}" destId="{41FDA115-F6EA-4758-81EA-53BBDAE991FA}" srcOrd="2" destOrd="0" presId="urn:microsoft.com/office/officeart/2005/8/layout/chevron2"/>
    <dgm:cxn modelId="{CA5511C5-14DD-4D90-A887-7B96CD289E5B}" type="presParOf" srcId="{41FDA115-F6EA-4758-81EA-53BBDAE991FA}" destId="{6B5286EA-198D-48E1-84D4-E4A41C03BA3C}" srcOrd="0" destOrd="0" presId="urn:microsoft.com/office/officeart/2005/8/layout/chevron2"/>
    <dgm:cxn modelId="{F3D3D42A-3A5E-42A2-AE38-7E0D133F0908}" type="presParOf" srcId="{41FDA115-F6EA-4758-81EA-53BBDAE991FA}" destId="{D07F8D53-E513-4DA3-97BE-9625C672E7E4}" srcOrd="1" destOrd="0" presId="urn:microsoft.com/office/officeart/2005/8/layout/chevron2"/>
    <dgm:cxn modelId="{8689844F-FC0B-4B95-BF22-9085794CAA32}" type="presParOf" srcId="{AEF2ED2D-37AB-4650-B5E1-9119AB479901}" destId="{7D93DC78-E2EF-4825-B999-9957564C5155}" srcOrd="3" destOrd="0" presId="urn:microsoft.com/office/officeart/2005/8/layout/chevron2"/>
    <dgm:cxn modelId="{E888C0FF-AEC9-4183-98B9-51BBD2219F67}" type="presParOf" srcId="{AEF2ED2D-37AB-4650-B5E1-9119AB479901}" destId="{DCFFF12E-3B1F-4964-B50A-6FBEFCB9643D}" srcOrd="4" destOrd="0" presId="urn:microsoft.com/office/officeart/2005/8/layout/chevron2"/>
    <dgm:cxn modelId="{63726161-7AC7-4FD1-8D06-A56EEBF62AF9}" type="presParOf" srcId="{DCFFF12E-3B1F-4964-B50A-6FBEFCB9643D}" destId="{9D244882-975A-475C-B5B5-F49003D142A8}" srcOrd="0" destOrd="0" presId="urn:microsoft.com/office/officeart/2005/8/layout/chevron2"/>
    <dgm:cxn modelId="{CE21F037-3AA0-41BC-B3BA-5545C356F182}" type="presParOf" srcId="{DCFFF12E-3B1F-4964-B50A-6FBEFCB9643D}" destId="{6AA1620F-5B5F-470C-BC20-872CAE2D4128}" srcOrd="1" destOrd="0" presId="urn:microsoft.com/office/officeart/2005/8/layout/chevron2"/>
    <dgm:cxn modelId="{FFE9EFB0-9C9C-431A-90C5-B3950B00499B}" type="presParOf" srcId="{AEF2ED2D-37AB-4650-B5E1-9119AB479901}" destId="{11FF15CA-0AD3-4F25-BF7F-6CCC9AA06DCB}" srcOrd="5" destOrd="0" presId="urn:microsoft.com/office/officeart/2005/8/layout/chevron2"/>
    <dgm:cxn modelId="{4CF026A2-13FC-4238-9C50-926BF20A7C06}" type="presParOf" srcId="{AEF2ED2D-37AB-4650-B5E1-9119AB479901}" destId="{5ADEF0A3-AAC4-465A-9EDD-49E4C71A2141}" srcOrd="6" destOrd="0" presId="urn:microsoft.com/office/officeart/2005/8/layout/chevron2"/>
    <dgm:cxn modelId="{CB3F53AE-1C7B-4C69-8EAB-766511FEF328}" type="presParOf" srcId="{5ADEF0A3-AAC4-465A-9EDD-49E4C71A2141}" destId="{6B24BC53-E98D-4831-9A6D-3E070101C820}" srcOrd="0" destOrd="0" presId="urn:microsoft.com/office/officeart/2005/8/layout/chevron2"/>
    <dgm:cxn modelId="{9BAC2787-9B54-40FA-9A99-0BA1388333CD}" type="presParOf" srcId="{5ADEF0A3-AAC4-465A-9EDD-49E4C71A2141}" destId="{F96406FE-CBB6-4D66-8032-2D0E1B618B8E}" srcOrd="1" destOrd="0" presId="urn:microsoft.com/office/officeart/2005/8/layout/chevron2"/>
    <dgm:cxn modelId="{AC2A3600-BBFB-4CFA-A41F-1E29D1AC3661}" type="presParOf" srcId="{AEF2ED2D-37AB-4650-B5E1-9119AB479901}" destId="{4377B59C-7D5D-4574-84D1-72CCA34BC59E}" srcOrd="7" destOrd="0" presId="urn:microsoft.com/office/officeart/2005/8/layout/chevron2"/>
    <dgm:cxn modelId="{8C437F26-28D4-4E94-AD66-40E11376DF8F}" type="presParOf" srcId="{AEF2ED2D-37AB-4650-B5E1-9119AB479901}" destId="{A731B6D8-FF5E-4DBB-831F-3B69204DCD25}" srcOrd="8" destOrd="0" presId="urn:microsoft.com/office/officeart/2005/8/layout/chevron2"/>
    <dgm:cxn modelId="{53848776-F2C1-4B42-8EF5-F18B2A0505DD}" type="presParOf" srcId="{A731B6D8-FF5E-4DBB-831F-3B69204DCD25}" destId="{A6C86C56-3938-49A9-A0E0-6A2F7E46E143}" srcOrd="0" destOrd="0" presId="urn:microsoft.com/office/officeart/2005/8/layout/chevron2"/>
    <dgm:cxn modelId="{33C35B2D-1846-439F-AC48-4B0E4A9AC9C6}" type="presParOf" srcId="{A731B6D8-FF5E-4DBB-831F-3B69204DCD25}" destId="{8A40E910-0876-40AC-9552-ABA4398DDEF5}" srcOrd="1" destOrd="0" presId="urn:microsoft.com/office/officeart/2005/8/layout/chevron2"/>
    <dgm:cxn modelId="{A737BEB3-1C69-4911-A40A-65EDFB95895F}" type="presParOf" srcId="{AEF2ED2D-37AB-4650-B5E1-9119AB479901}" destId="{BB7DB37C-E926-46C3-801C-ADCBAA4E5E2F}" srcOrd="9" destOrd="0" presId="urn:microsoft.com/office/officeart/2005/8/layout/chevron2"/>
    <dgm:cxn modelId="{DD870586-37B1-461C-BC6E-CB7FCBC381C9}" type="presParOf" srcId="{AEF2ED2D-37AB-4650-B5E1-9119AB479901}" destId="{AA06C994-2957-4BF3-AA75-38E371C4EA47}" srcOrd="10" destOrd="0" presId="urn:microsoft.com/office/officeart/2005/8/layout/chevron2"/>
    <dgm:cxn modelId="{320128B3-34CE-4351-A793-766A13E7734F}" type="presParOf" srcId="{AA06C994-2957-4BF3-AA75-38E371C4EA47}" destId="{883CCE96-DD2B-4911-8922-9F76265C7900}" srcOrd="0" destOrd="0" presId="urn:microsoft.com/office/officeart/2005/8/layout/chevron2"/>
    <dgm:cxn modelId="{B89BECE5-8039-4292-871C-CBBE417DD29C}" type="presParOf" srcId="{AA06C994-2957-4BF3-AA75-38E371C4EA47}" destId="{52CBBF73-2EE4-4ADE-9BAC-B942802E0E17}" srcOrd="1" destOrd="0" presId="urn:microsoft.com/office/officeart/2005/8/layout/chevron2"/>
    <dgm:cxn modelId="{66C3429B-CDBF-42A5-8102-C7B0BDC04997}" type="presParOf" srcId="{AEF2ED2D-37AB-4650-B5E1-9119AB479901}" destId="{10065437-F1ED-4C21-B501-6E648C4237E9}" srcOrd="11" destOrd="0" presId="urn:microsoft.com/office/officeart/2005/8/layout/chevron2"/>
    <dgm:cxn modelId="{35BFBDD7-3FBD-4E56-A134-51A0C589DE75}" type="presParOf" srcId="{AEF2ED2D-37AB-4650-B5E1-9119AB479901}" destId="{9FBAAED2-12DD-47E9-BB52-6D3B5DA4F36E}" srcOrd="12" destOrd="0" presId="urn:microsoft.com/office/officeart/2005/8/layout/chevron2"/>
    <dgm:cxn modelId="{5BE1D988-064F-4B87-9F9C-1231F49A7969}" type="presParOf" srcId="{9FBAAED2-12DD-47E9-BB52-6D3B5DA4F36E}" destId="{BDBEBBE6-C840-4451-82A8-9EF0862B45CD}" srcOrd="0" destOrd="0" presId="urn:microsoft.com/office/officeart/2005/8/layout/chevron2"/>
    <dgm:cxn modelId="{3DD80D4D-A734-4F28-B5E7-C766B5EA0276}" type="presParOf" srcId="{9FBAAED2-12DD-47E9-BB52-6D3B5DA4F36E}" destId="{A2A7FF35-78CB-4018-805B-1F37C074A408}" srcOrd="1" destOrd="0" presId="urn:microsoft.com/office/officeart/2005/8/layout/chevron2"/>
    <dgm:cxn modelId="{7EE1625F-8EFE-4F27-88C2-D135394B611A}" type="presParOf" srcId="{AEF2ED2D-37AB-4650-B5E1-9119AB479901}" destId="{174AA867-7084-4289-AC06-25386ED9F106}" srcOrd="13" destOrd="0" presId="urn:microsoft.com/office/officeart/2005/8/layout/chevron2"/>
    <dgm:cxn modelId="{7CBEA414-83EF-419F-B417-792350741B55}" type="presParOf" srcId="{AEF2ED2D-37AB-4650-B5E1-9119AB479901}" destId="{32F10B27-B235-4791-8629-0713E79035AE}" srcOrd="14" destOrd="0" presId="urn:microsoft.com/office/officeart/2005/8/layout/chevron2"/>
    <dgm:cxn modelId="{9365B7F6-E965-4E06-B8D3-C401306F18AB}" type="presParOf" srcId="{32F10B27-B235-4791-8629-0713E79035AE}" destId="{48DE6A52-20AC-4906-BAAF-542351D3F6D8}" srcOrd="0" destOrd="0" presId="urn:microsoft.com/office/officeart/2005/8/layout/chevron2"/>
    <dgm:cxn modelId="{18C026E0-D588-4B34-B94D-20A6931F1B10}" type="presParOf" srcId="{32F10B27-B235-4791-8629-0713E79035AE}" destId="{51F633B4-236C-4FB6-B421-8455A9AF3E21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25AB1C-DC4B-4DBC-8902-40A35DCA7DA3}" type="doc">
      <dgm:prSet loTypeId="urn:microsoft.com/office/officeart/2005/8/layout/process4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8AD3D6C8-7044-4697-9E52-F569F2553811}">
      <dgm:prSet custT="1"/>
      <dgm:spPr/>
      <dgm:t>
        <a:bodyPr/>
        <a:lstStyle/>
        <a:p>
          <a:pPr algn="l"/>
          <a:r>
            <a:rPr lang="ru-RU" sz="1400" dirty="0" smtClean="0"/>
            <a:t>1.  Рассчитывают базисный вариант проекта, при котором все исследуемые факторы принимают свои первоначальные значения.</a:t>
          </a:r>
          <a:endParaRPr lang="ru-RU" sz="1400" dirty="0"/>
        </a:p>
      </dgm:t>
    </dgm:pt>
    <dgm:pt modelId="{09EFBF57-3B8E-4DD8-8F3E-FABAA3465B89}" type="parTrans" cxnId="{52A43C6A-B784-49CA-BF34-AE79A622EDF2}">
      <dgm:prSet/>
      <dgm:spPr/>
      <dgm:t>
        <a:bodyPr/>
        <a:lstStyle/>
        <a:p>
          <a:pPr algn="l"/>
          <a:endParaRPr lang="ru-RU" sz="1400"/>
        </a:p>
      </dgm:t>
    </dgm:pt>
    <dgm:pt modelId="{2BBA1E4B-2AEC-4F77-A620-5D4DBDC829AA}" type="sibTrans" cxnId="{52A43C6A-B784-49CA-BF34-AE79A622EDF2}">
      <dgm:prSet/>
      <dgm:spPr/>
      <dgm:t>
        <a:bodyPr/>
        <a:lstStyle/>
        <a:p>
          <a:pPr algn="l"/>
          <a:endParaRPr lang="ru-RU" sz="1400"/>
        </a:p>
      </dgm:t>
    </dgm:pt>
    <dgm:pt modelId="{9F8FF3A8-45BC-4402-9B1A-547CD7371701}">
      <dgm:prSet custT="1"/>
      <dgm:spPr/>
      <dgm:t>
        <a:bodyPr/>
        <a:lstStyle/>
        <a:p>
          <a:pPr algn="l"/>
          <a:r>
            <a:rPr lang="ru-RU" sz="1400" dirty="0" smtClean="0"/>
            <a:t>2.  Выбирают один из исследуемых факторов. При этом рекомендуется начинать с наиболее значимого фактора, задавая его гранич­ные значения, соответствующие пессимистическому и оптимис­тическому сценариям.</a:t>
          </a:r>
          <a:endParaRPr lang="ru-RU" sz="1400" dirty="0"/>
        </a:p>
      </dgm:t>
    </dgm:pt>
    <dgm:pt modelId="{7A51053F-EAC9-4AEA-AB46-31D0B8F08FDD}" type="parTrans" cxnId="{D5C70DFE-DD4E-438C-9C45-D846A0E7318C}">
      <dgm:prSet/>
      <dgm:spPr/>
      <dgm:t>
        <a:bodyPr/>
        <a:lstStyle/>
        <a:p>
          <a:pPr algn="l"/>
          <a:endParaRPr lang="ru-RU" sz="1400"/>
        </a:p>
      </dgm:t>
    </dgm:pt>
    <dgm:pt modelId="{BA158B0F-042E-4CC6-8336-5846E8C114B0}" type="sibTrans" cxnId="{D5C70DFE-DD4E-438C-9C45-D846A0E7318C}">
      <dgm:prSet/>
      <dgm:spPr/>
      <dgm:t>
        <a:bodyPr/>
        <a:lstStyle/>
        <a:p>
          <a:pPr algn="l"/>
          <a:endParaRPr lang="ru-RU" sz="1400"/>
        </a:p>
      </dgm:t>
    </dgm:pt>
    <dgm:pt modelId="{E3DA315A-E6C1-42B1-A680-2F1E5AA05BF8}">
      <dgm:prSet custT="1"/>
      <dgm:spPr/>
      <dgm:t>
        <a:bodyPr/>
        <a:lstStyle/>
        <a:p>
          <a:pPr algn="l"/>
          <a:r>
            <a:rPr lang="ru-RU" sz="1400" dirty="0" smtClean="0"/>
            <a:t>3.  Варьируют значение исследуемого фактора в определенном интервале при фиксированных значениях остальных факторов.</a:t>
          </a:r>
          <a:endParaRPr lang="ru-RU" sz="1400" dirty="0"/>
        </a:p>
      </dgm:t>
    </dgm:pt>
    <dgm:pt modelId="{A4BF1DFF-EABE-44FF-8EDC-00731D31B6FE}" type="parTrans" cxnId="{85B9252C-2928-46B5-B05B-190D784F38CF}">
      <dgm:prSet/>
      <dgm:spPr/>
      <dgm:t>
        <a:bodyPr/>
        <a:lstStyle/>
        <a:p>
          <a:pPr algn="l"/>
          <a:endParaRPr lang="ru-RU" sz="1400"/>
        </a:p>
      </dgm:t>
    </dgm:pt>
    <dgm:pt modelId="{5B87410A-C05D-4B4B-B950-98D8719AE06C}" type="sibTrans" cxnId="{85B9252C-2928-46B5-B05B-190D784F38CF}">
      <dgm:prSet/>
      <dgm:spPr/>
      <dgm:t>
        <a:bodyPr/>
        <a:lstStyle/>
        <a:p>
          <a:pPr algn="l"/>
          <a:endParaRPr lang="ru-RU" sz="1400"/>
        </a:p>
      </dgm:t>
    </dgm:pt>
    <dgm:pt modelId="{D41D4FA7-3552-4183-8512-E0496BA8498D}">
      <dgm:prSet custT="1"/>
      <dgm:spPr/>
      <dgm:t>
        <a:bodyPr/>
        <a:lstStyle/>
        <a:p>
          <a:pPr algn="l"/>
          <a:r>
            <a:rPr lang="ru-RU" sz="1400" dirty="0" smtClean="0"/>
            <a:t>4.  Оценивают влияние изменений исследуемого фактора на показатели эффективности проекта.</a:t>
          </a:r>
          <a:endParaRPr lang="ru-RU" sz="1400" dirty="0"/>
        </a:p>
      </dgm:t>
    </dgm:pt>
    <dgm:pt modelId="{B8B63484-59D8-48C1-9223-0B63BC12308E}" type="parTrans" cxnId="{1D36C13E-D6FE-4DFE-8925-E7E2721F80EE}">
      <dgm:prSet/>
      <dgm:spPr/>
      <dgm:t>
        <a:bodyPr/>
        <a:lstStyle/>
        <a:p>
          <a:pPr algn="l"/>
          <a:endParaRPr lang="ru-RU" sz="1400"/>
        </a:p>
      </dgm:t>
    </dgm:pt>
    <dgm:pt modelId="{DBB25030-DDEB-4E7C-BA12-7DF524F2E3F3}" type="sibTrans" cxnId="{1D36C13E-D6FE-4DFE-8925-E7E2721F80EE}">
      <dgm:prSet/>
      <dgm:spPr/>
      <dgm:t>
        <a:bodyPr/>
        <a:lstStyle/>
        <a:p>
          <a:pPr algn="l"/>
          <a:endParaRPr lang="ru-RU" sz="1400"/>
        </a:p>
      </dgm:t>
    </dgm:pt>
    <dgm:pt modelId="{56A302CD-0FE7-479C-A533-CB78930727A8}">
      <dgm:prSet custT="1"/>
      <dgm:spPr/>
      <dgm:t>
        <a:bodyPr/>
        <a:lstStyle/>
        <a:p>
          <a:pPr algn="l"/>
          <a:r>
            <a:rPr lang="ru-RU" sz="1400" dirty="0" smtClean="0"/>
            <a:t>5.  Рассчитывают показатель чувствительности как отношение процентного изменения критерия — выбранного показателя эффек­тивности проекта (относительно базисного варианта) к изменению значения фактора на один процент.</a:t>
          </a:r>
          <a:endParaRPr lang="ru-RU" sz="1400" dirty="0"/>
        </a:p>
      </dgm:t>
    </dgm:pt>
    <dgm:pt modelId="{300D5ED9-E1CE-4B80-8F62-C49D2BD15938}" type="parTrans" cxnId="{0F255E4E-9C51-4DD2-8B75-0B3A4485EBAD}">
      <dgm:prSet/>
      <dgm:spPr/>
      <dgm:t>
        <a:bodyPr/>
        <a:lstStyle/>
        <a:p>
          <a:pPr algn="l"/>
          <a:endParaRPr lang="ru-RU" sz="1400"/>
        </a:p>
      </dgm:t>
    </dgm:pt>
    <dgm:pt modelId="{40D494FF-5F88-478E-91B6-CD0047118AFD}" type="sibTrans" cxnId="{0F255E4E-9C51-4DD2-8B75-0B3A4485EBAD}">
      <dgm:prSet/>
      <dgm:spPr/>
      <dgm:t>
        <a:bodyPr/>
        <a:lstStyle/>
        <a:p>
          <a:pPr algn="l"/>
          <a:endParaRPr lang="ru-RU" sz="1400"/>
        </a:p>
      </dgm:t>
    </dgm:pt>
    <dgm:pt modelId="{D423530A-2BB2-49F7-8D12-8983C5A5E1CB}">
      <dgm:prSet custT="1"/>
      <dgm:spPr/>
      <dgm:t>
        <a:bodyPr/>
        <a:lstStyle/>
        <a:p>
          <a:pPr algn="l"/>
          <a:r>
            <a:rPr lang="ru-RU" sz="1400" dirty="0" smtClean="0"/>
            <a:t>Подобным образом определяют показатели чувствительности по каждому из анализируемых факторов. Ограничения при проведении анали­за чувствительности связаны с тем, что невозможно рассматривать одновременное изменение нескольких исследуемых факторов.</a:t>
          </a:r>
          <a:endParaRPr lang="ru-RU" sz="1400" dirty="0"/>
        </a:p>
      </dgm:t>
    </dgm:pt>
    <dgm:pt modelId="{A8B69736-0DD5-47AE-860A-E87E4357794B}" type="parTrans" cxnId="{D406A086-9F87-40D2-9673-E49DC29A57F3}">
      <dgm:prSet/>
      <dgm:spPr/>
      <dgm:t>
        <a:bodyPr/>
        <a:lstStyle/>
        <a:p>
          <a:pPr algn="l"/>
          <a:endParaRPr lang="ru-RU" sz="1400"/>
        </a:p>
      </dgm:t>
    </dgm:pt>
    <dgm:pt modelId="{619C05DC-76C4-4AB1-A89B-B9137D55B5BB}" type="sibTrans" cxnId="{D406A086-9F87-40D2-9673-E49DC29A57F3}">
      <dgm:prSet/>
      <dgm:spPr/>
      <dgm:t>
        <a:bodyPr/>
        <a:lstStyle/>
        <a:p>
          <a:pPr algn="l"/>
          <a:endParaRPr lang="ru-RU" sz="1400"/>
        </a:p>
      </dgm:t>
    </dgm:pt>
    <dgm:pt modelId="{6A0A4232-1048-4935-B046-F9028B5BE22B}" type="pres">
      <dgm:prSet presAssocID="{8825AB1C-DC4B-4DBC-8902-40A35DCA7D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D061D0-CCDE-4307-8FBC-F27FD512CABC}" type="pres">
      <dgm:prSet presAssocID="{D423530A-2BB2-49F7-8D12-8983C5A5E1CB}" presName="boxAndChildren" presStyleCnt="0"/>
      <dgm:spPr/>
    </dgm:pt>
    <dgm:pt modelId="{EB2C52CA-E669-4C68-A6ED-48A9884ABED4}" type="pres">
      <dgm:prSet presAssocID="{D423530A-2BB2-49F7-8D12-8983C5A5E1CB}" presName="parentTextBox" presStyleLbl="node1" presStyleIdx="0" presStyleCnt="6"/>
      <dgm:spPr/>
      <dgm:t>
        <a:bodyPr/>
        <a:lstStyle/>
        <a:p>
          <a:endParaRPr lang="ru-RU"/>
        </a:p>
      </dgm:t>
    </dgm:pt>
    <dgm:pt modelId="{9FFACC1B-D69E-4AFD-A41E-B70FAF44999B}" type="pres">
      <dgm:prSet presAssocID="{40D494FF-5F88-478E-91B6-CD0047118AFD}" presName="sp" presStyleCnt="0"/>
      <dgm:spPr/>
    </dgm:pt>
    <dgm:pt modelId="{F401BA34-BDBD-47C3-96A3-47AFC51A502A}" type="pres">
      <dgm:prSet presAssocID="{56A302CD-0FE7-479C-A533-CB78930727A8}" presName="arrowAndChildren" presStyleCnt="0"/>
      <dgm:spPr/>
    </dgm:pt>
    <dgm:pt modelId="{E65E96A5-F1DE-4DB6-B023-373BB1C53ED8}" type="pres">
      <dgm:prSet presAssocID="{56A302CD-0FE7-479C-A533-CB78930727A8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3B95093E-AB78-4F90-91BA-616D33BC7A67}" type="pres">
      <dgm:prSet presAssocID="{DBB25030-DDEB-4E7C-BA12-7DF524F2E3F3}" presName="sp" presStyleCnt="0"/>
      <dgm:spPr/>
    </dgm:pt>
    <dgm:pt modelId="{458C18F6-5E08-4E42-8C39-0E9A00691431}" type="pres">
      <dgm:prSet presAssocID="{D41D4FA7-3552-4183-8512-E0496BA8498D}" presName="arrowAndChildren" presStyleCnt="0"/>
      <dgm:spPr/>
    </dgm:pt>
    <dgm:pt modelId="{AF89A3CE-606F-48F2-AEE8-A8D4F74E3BB8}" type="pres">
      <dgm:prSet presAssocID="{D41D4FA7-3552-4183-8512-E0496BA8498D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3928BEAE-9AA1-447E-99C3-AB6291680775}" type="pres">
      <dgm:prSet presAssocID="{5B87410A-C05D-4B4B-B950-98D8719AE06C}" presName="sp" presStyleCnt="0"/>
      <dgm:spPr/>
    </dgm:pt>
    <dgm:pt modelId="{D893E60B-06A3-4A07-AEDF-2CB533B764FB}" type="pres">
      <dgm:prSet presAssocID="{E3DA315A-E6C1-42B1-A680-2F1E5AA05BF8}" presName="arrowAndChildren" presStyleCnt="0"/>
      <dgm:spPr/>
    </dgm:pt>
    <dgm:pt modelId="{AD6B744D-0113-4967-835C-41D88C587C85}" type="pres">
      <dgm:prSet presAssocID="{E3DA315A-E6C1-42B1-A680-2F1E5AA05BF8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029525DB-5B1B-40D9-99C6-21C30CA0CBF3}" type="pres">
      <dgm:prSet presAssocID="{BA158B0F-042E-4CC6-8336-5846E8C114B0}" presName="sp" presStyleCnt="0"/>
      <dgm:spPr/>
    </dgm:pt>
    <dgm:pt modelId="{836E37F8-312D-4F0A-8727-5489E8365A23}" type="pres">
      <dgm:prSet presAssocID="{9F8FF3A8-45BC-4402-9B1A-547CD7371701}" presName="arrowAndChildren" presStyleCnt="0"/>
      <dgm:spPr/>
    </dgm:pt>
    <dgm:pt modelId="{76B96AA7-7513-44C9-926C-7EF36B276D25}" type="pres">
      <dgm:prSet presAssocID="{9F8FF3A8-45BC-4402-9B1A-547CD7371701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FFAF2894-1AB7-45B1-A333-92B641002B57}" type="pres">
      <dgm:prSet presAssocID="{2BBA1E4B-2AEC-4F77-A620-5D4DBDC829AA}" presName="sp" presStyleCnt="0"/>
      <dgm:spPr/>
    </dgm:pt>
    <dgm:pt modelId="{765C2C96-7A67-4F74-84E8-3615B9553A07}" type="pres">
      <dgm:prSet presAssocID="{8AD3D6C8-7044-4697-9E52-F569F2553811}" presName="arrowAndChildren" presStyleCnt="0"/>
      <dgm:spPr/>
    </dgm:pt>
    <dgm:pt modelId="{D27A3870-AFA2-4C63-879D-350715C24BE5}" type="pres">
      <dgm:prSet presAssocID="{8AD3D6C8-7044-4697-9E52-F569F2553811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11D34340-DF32-444B-BCFD-D11CD39BBC6D}" type="presOf" srcId="{9F8FF3A8-45BC-4402-9B1A-547CD7371701}" destId="{76B96AA7-7513-44C9-926C-7EF36B276D25}" srcOrd="0" destOrd="0" presId="urn:microsoft.com/office/officeart/2005/8/layout/process4"/>
    <dgm:cxn modelId="{85B9252C-2928-46B5-B05B-190D784F38CF}" srcId="{8825AB1C-DC4B-4DBC-8902-40A35DCA7DA3}" destId="{E3DA315A-E6C1-42B1-A680-2F1E5AA05BF8}" srcOrd="2" destOrd="0" parTransId="{A4BF1DFF-EABE-44FF-8EDC-00731D31B6FE}" sibTransId="{5B87410A-C05D-4B4B-B950-98D8719AE06C}"/>
    <dgm:cxn modelId="{52A43C6A-B784-49CA-BF34-AE79A622EDF2}" srcId="{8825AB1C-DC4B-4DBC-8902-40A35DCA7DA3}" destId="{8AD3D6C8-7044-4697-9E52-F569F2553811}" srcOrd="0" destOrd="0" parTransId="{09EFBF57-3B8E-4DD8-8F3E-FABAA3465B89}" sibTransId="{2BBA1E4B-2AEC-4F77-A620-5D4DBDC829AA}"/>
    <dgm:cxn modelId="{589BADEF-5388-406E-BF4C-9A9D7D822EF8}" type="presOf" srcId="{E3DA315A-E6C1-42B1-A680-2F1E5AA05BF8}" destId="{AD6B744D-0113-4967-835C-41D88C587C85}" srcOrd="0" destOrd="0" presId="urn:microsoft.com/office/officeart/2005/8/layout/process4"/>
    <dgm:cxn modelId="{EF62A126-CFB9-4C2C-8B15-CD027593EAFB}" type="presOf" srcId="{56A302CD-0FE7-479C-A533-CB78930727A8}" destId="{E65E96A5-F1DE-4DB6-B023-373BB1C53ED8}" srcOrd="0" destOrd="0" presId="urn:microsoft.com/office/officeart/2005/8/layout/process4"/>
    <dgm:cxn modelId="{1D36C13E-D6FE-4DFE-8925-E7E2721F80EE}" srcId="{8825AB1C-DC4B-4DBC-8902-40A35DCA7DA3}" destId="{D41D4FA7-3552-4183-8512-E0496BA8498D}" srcOrd="3" destOrd="0" parTransId="{B8B63484-59D8-48C1-9223-0B63BC12308E}" sibTransId="{DBB25030-DDEB-4E7C-BA12-7DF524F2E3F3}"/>
    <dgm:cxn modelId="{46C4577E-3B5E-4355-BED1-B20127884D83}" type="presOf" srcId="{D423530A-2BB2-49F7-8D12-8983C5A5E1CB}" destId="{EB2C52CA-E669-4C68-A6ED-48A9884ABED4}" srcOrd="0" destOrd="0" presId="urn:microsoft.com/office/officeart/2005/8/layout/process4"/>
    <dgm:cxn modelId="{D406A086-9F87-40D2-9673-E49DC29A57F3}" srcId="{8825AB1C-DC4B-4DBC-8902-40A35DCA7DA3}" destId="{D423530A-2BB2-49F7-8D12-8983C5A5E1CB}" srcOrd="5" destOrd="0" parTransId="{A8B69736-0DD5-47AE-860A-E87E4357794B}" sibTransId="{619C05DC-76C4-4AB1-A89B-B9137D55B5BB}"/>
    <dgm:cxn modelId="{26285ADC-5986-4D91-AFCE-C9A6C2CB2654}" type="presOf" srcId="{8AD3D6C8-7044-4697-9E52-F569F2553811}" destId="{D27A3870-AFA2-4C63-879D-350715C24BE5}" srcOrd="0" destOrd="0" presId="urn:microsoft.com/office/officeart/2005/8/layout/process4"/>
    <dgm:cxn modelId="{29902CC5-1EB4-4B8C-B20E-2332B48438BD}" type="presOf" srcId="{8825AB1C-DC4B-4DBC-8902-40A35DCA7DA3}" destId="{6A0A4232-1048-4935-B046-F9028B5BE22B}" srcOrd="0" destOrd="0" presId="urn:microsoft.com/office/officeart/2005/8/layout/process4"/>
    <dgm:cxn modelId="{D5C70DFE-DD4E-438C-9C45-D846A0E7318C}" srcId="{8825AB1C-DC4B-4DBC-8902-40A35DCA7DA3}" destId="{9F8FF3A8-45BC-4402-9B1A-547CD7371701}" srcOrd="1" destOrd="0" parTransId="{7A51053F-EAC9-4AEA-AB46-31D0B8F08FDD}" sibTransId="{BA158B0F-042E-4CC6-8336-5846E8C114B0}"/>
    <dgm:cxn modelId="{F972A845-6754-4F65-B8D5-723D4E82A469}" type="presOf" srcId="{D41D4FA7-3552-4183-8512-E0496BA8498D}" destId="{AF89A3CE-606F-48F2-AEE8-A8D4F74E3BB8}" srcOrd="0" destOrd="0" presId="urn:microsoft.com/office/officeart/2005/8/layout/process4"/>
    <dgm:cxn modelId="{0F255E4E-9C51-4DD2-8B75-0B3A4485EBAD}" srcId="{8825AB1C-DC4B-4DBC-8902-40A35DCA7DA3}" destId="{56A302CD-0FE7-479C-A533-CB78930727A8}" srcOrd="4" destOrd="0" parTransId="{300D5ED9-E1CE-4B80-8F62-C49D2BD15938}" sibTransId="{40D494FF-5F88-478E-91B6-CD0047118AFD}"/>
    <dgm:cxn modelId="{BA2917C7-7ACA-45FA-B504-851DD598AEF4}" type="presParOf" srcId="{6A0A4232-1048-4935-B046-F9028B5BE22B}" destId="{8DD061D0-CCDE-4307-8FBC-F27FD512CABC}" srcOrd="0" destOrd="0" presId="urn:microsoft.com/office/officeart/2005/8/layout/process4"/>
    <dgm:cxn modelId="{3DE74C57-834A-43D2-B69C-A56CE2C8BCD7}" type="presParOf" srcId="{8DD061D0-CCDE-4307-8FBC-F27FD512CABC}" destId="{EB2C52CA-E669-4C68-A6ED-48A9884ABED4}" srcOrd="0" destOrd="0" presId="urn:microsoft.com/office/officeart/2005/8/layout/process4"/>
    <dgm:cxn modelId="{ACEF689B-A1C6-4244-B81D-64D89E8C31B0}" type="presParOf" srcId="{6A0A4232-1048-4935-B046-F9028B5BE22B}" destId="{9FFACC1B-D69E-4AFD-A41E-B70FAF44999B}" srcOrd="1" destOrd="0" presId="urn:microsoft.com/office/officeart/2005/8/layout/process4"/>
    <dgm:cxn modelId="{7784CB96-3E83-4221-935F-E4CDA4762106}" type="presParOf" srcId="{6A0A4232-1048-4935-B046-F9028B5BE22B}" destId="{F401BA34-BDBD-47C3-96A3-47AFC51A502A}" srcOrd="2" destOrd="0" presId="urn:microsoft.com/office/officeart/2005/8/layout/process4"/>
    <dgm:cxn modelId="{2B9B2412-F0B4-41D4-A769-0551B5CA3EED}" type="presParOf" srcId="{F401BA34-BDBD-47C3-96A3-47AFC51A502A}" destId="{E65E96A5-F1DE-4DB6-B023-373BB1C53ED8}" srcOrd="0" destOrd="0" presId="urn:microsoft.com/office/officeart/2005/8/layout/process4"/>
    <dgm:cxn modelId="{E2A9259D-B990-48D5-8B33-9997C3DBCE35}" type="presParOf" srcId="{6A0A4232-1048-4935-B046-F9028B5BE22B}" destId="{3B95093E-AB78-4F90-91BA-616D33BC7A67}" srcOrd="3" destOrd="0" presId="urn:microsoft.com/office/officeart/2005/8/layout/process4"/>
    <dgm:cxn modelId="{FF9E72BF-E7A3-4520-A178-2A2BCD385EF6}" type="presParOf" srcId="{6A0A4232-1048-4935-B046-F9028B5BE22B}" destId="{458C18F6-5E08-4E42-8C39-0E9A00691431}" srcOrd="4" destOrd="0" presId="urn:microsoft.com/office/officeart/2005/8/layout/process4"/>
    <dgm:cxn modelId="{F5EF11CA-37A0-4ABD-A108-C2820AB81CA9}" type="presParOf" srcId="{458C18F6-5E08-4E42-8C39-0E9A00691431}" destId="{AF89A3CE-606F-48F2-AEE8-A8D4F74E3BB8}" srcOrd="0" destOrd="0" presId="urn:microsoft.com/office/officeart/2005/8/layout/process4"/>
    <dgm:cxn modelId="{0CB2F49C-02BF-4A04-A56B-5F44A1FDB70F}" type="presParOf" srcId="{6A0A4232-1048-4935-B046-F9028B5BE22B}" destId="{3928BEAE-9AA1-447E-99C3-AB6291680775}" srcOrd="5" destOrd="0" presId="urn:microsoft.com/office/officeart/2005/8/layout/process4"/>
    <dgm:cxn modelId="{FDBCCD0B-0FE0-401F-B5D3-47B7C5C2ABA7}" type="presParOf" srcId="{6A0A4232-1048-4935-B046-F9028B5BE22B}" destId="{D893E60B-06A3-4A07-AEDF-2CB533B764FB}" srcOrd="6" destOrd="0" presId="urn:microsoft.com/office/officeart/2005/8/layout/process4"/>
    <dgm:cxn modelId="{1896B803-E33C-4E03-953A-88CC8ADA3969}" type="presParOf" srcId="{D893E60B-06A3-4A07-AEDF-2CB533B764FB}" destId="{AD6B744D-0113-4967-835C-41D88C587C85}" srcOrd="0" destOrd="0" presId="urn:microsoft.com/office/officeart/2005/8/layout/process4"/>
    <dgm:cxn modelId="{4181BCF2-007B-4C59-9C91-4C7F4CE61DEF}" type="presParOf" srcId="{6A0A4232-1048-4935-B046-F9028B5BE22B}" destId="{029525DB-5B1B-40D9-99C6-21C30CA0CBF3}" srcOrd="7" destOrd="0" presId="urn:microsoft.com/office/officeart/2005/8/layout/process4"/>
    <dgm:cxn modelId="{83E8821A-C9B3-4781-8F46-BB686E1690C5}" type="presParOf" srcId="{6A0A4232-1048-4935-B046-F9028B5BE22B}" destId="{836E37F8-312D-4F0A-8727-5489E8365A23}" srcOrd="8" destOrd="0" presId="urn:microsoft.com/office/officeart/2005/8/layout/process4"/>
    <dgm:cxn modelId="{497A20A7-754A-490D-B866-2FC5E6729633}" type="presParOf" srcId="{836E37F8-312D-4F0A-8727-5489E8365A23}" destId="{76B96AA7-7513-44C9-926C-7EF36B276D25}" srcOrd="0" destOrd="0" presId="urn:microsoft.com/office/officeart/2005/8/layout/process4"/>
    <dgm:cxn modelId="{4F151F63-3D38-4F11-BC5B-0F36177B0A82}" type="presParOf" srcId="{6A0A4232-1048-4935-B046-F9028B5BE22B}" destId="{FFAF2894-1AB7-45B1-A333-92B641002B57}" srcOrd="9" destOrd="0" presId="urn:microsoft.com/office/officeart/2005/8/layout/process4"/>
    <dgm:cxn modelId="{46577166-E5FD-40FD-89C7-B7D7DC889B5E}" type="presParOf" srcId="{6A0A4232-1048-4935-B046-F9028B5BE22B}" destId="{765C2C96-7A67-4F74-84E8-3615B9553A07}" srcOrd="10" destOrd="0" presId="urn:microsoft.com/office/officeart/2005/8/layout/process4"/>
    <dgm:cxn modelId="{42A7E6CC-30CD-4B43-B8E0-1684224B5BC4}" type="presParOf" srcId="{765C2C96-7A67-4F74-84E8-3615B9553A07}" destId="{D27A3870-AFA2-4C63-879D-350715C24BE5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FD71845-C699-4075-8A1F-A8FF6840305A}" type="datetimeFigureOut">
              <a:rPr lang="ru-RU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B76129B-C27D-4308-A37F-0D4F18853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34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45B970-90D8-4F4E-9956-EBF6ED9E5FE4}" type="slidenum">
              <a:rPr lang="ru-RU" smtClean="0">
                <a:cs typeface="Arial" charset="0"/>
              </a:rPr>
              <a:pPr/>
              <a:t>19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64D91-B6B0-467E-9E35-8220209E29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1D0E2-B0C7-4B41-89A8-5126E610E4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BADDD-540E-45AF-96EF-BE8338D397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2338" y="3938589"/>
            <a:ext cx="4044462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1697F-FE5E-4B36-9609-53F52D635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46388" y="6524625"/>
            <a:ext cx="58293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СПбГИЭУ Кафедра бухгалтерского учета и аудита   к.э.н. Карташова И.В.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846388" y="6524625"/>
            <a:ext cx="58293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СПбГИЭУ Кафедра бухгалтерского учета и аудита   к.э.н. Карташова И.В.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846388" y="6524625"/>
            <a:ext cx="58293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СПбГИЭУ Кафедра бухгалтерского учета и аудита   к.э.н. Карташова И.В.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674CD-EB04-4923-B833-68E570E004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FDDCA-A306-4F40-BCB2-4D0E55241E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3A9EA-123D-4104-B6D6-015DADB71F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B084A-394E-4D26-BECE-42F3ADB7A9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30666-E196-4544-A6DC-E7DED1E96F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9F056-3B10-4205-9417-D64FC8B7F2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B47E4-1476-4C3F-891D-2C12E0F722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D29B9-79A2-4E78-A6B7-0FAFA19A1C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853BB829-D207-44B4-9B2C-A4B900E56F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3" r:id="rId2"/>
    <p:sldLayoutId id="2147484432" r:id="rId3"/>
    <p:sldLayoutId id="2147484431" r:id="rId4"/>
    <p:sldLayoutId id="2147484430" r:id="rId5"/>
    <p:sldLayoutId id="2147484429" r:id="rId6"/>
    <p:sldLayoutId id="2147484428" r:id="rId7"/>
    <p:sldLayoutId id="2147484427" r:id="rId8"/>
    <p:sldLayoutId id="2147484426" r:id="rId9"/>
    <p:sldLayoutId id="2147484425" r:id="rId10"/>
    <p:sldLayoutId id="2147484424" r:id="rId11"/>
    <p:sldLayoutId id="2147484435" r:id="rId12"/>
    <p:sldLayoutId id="2147484436" r:id="rId13"/>
    <p:sldLayoutId id="2147484437" r:id="rId14"/>
    <p:sldLayoutId id="2147484438" r:id="rId15"/>
    <p:sldLayoutId id="2147484439" r:id="rId16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3.bin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1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5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1267" name="Подзаголовок 1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marL="635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19459" name="Picture 2" descr="C:\Users\Dell\Desktop\tovar-746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179388" y="260350"/>
            <a:ext cx="878522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Федеральное государственное образовательное бюджетное учреждение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высшего профессионального образования</a:t>
            </a:r>
            <a:endParaRPr lang="ru-RU">
              <a:cs typeface="Times New Roman" pitchFamily="18" charset="0"/>
            </a:endParaRPr>
          </a:p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 «ФИНАНСОВЫЙ УНИВЕРСИТЕТ ПРИ ПРАВИТЕЛЬСТВЕ РОССИЙСКОЙ ФЕДЕРАЦИИ»</a:t>
            </a:r>
            <a:endParaRPr lang="ru-RU">
              <a:cs typeface="Times New Roman" pitchFamily="18" charset="0"/>
            </a:endParaRPr>
          </a:p>
          <a:p>
            <a:pPr algn="ctr"/>
            <a:r>
              <a:rPr lang="en-US" b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Кафедра «Инвестиции и инновации»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Прямоугольник 5"/>
          <p:cNvSpPr>
            <a:spLocks noChangeArrowheads="1"/>
          </p:cNvSpPr>
          <p:nvPr/>
        </p:nvSpPr>
        <p:spPr bwMode="auto">
          <a:xfrm>
            <a:off x="3846513" y="6308725"/>
            <a:ext cx="1577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Москва 2016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33699" y="1961178"/>
            <a:ext cx="7581639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Бизнес-план инвестиционного проекта</a:t>
            </a:r>
          </a:p>
          <a:p>
            <a:pPr algn="ctr">
              <a:defRPr/>
            </a:pP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bject 3"/>
          <p:cNvGraphicFramePr>
            <a:graphicFrameLocks noChangeAspect="1"/>
          </p:cNvGraphicFramePr>
          <p:nvPr/>
        </p:nvGraphicFramePr>
        <p:xfrm>
          <a:off x="7562850" y="908050"/>
          <a:ext cx="796925" cy="796925"/>
        </p:xfrm>
        <a:graphic>
          <a:graphicData uri="http://schemas.openxmlformats.org/presentationml/2006/ole">
            <p:oleObj spid="_x0000_s87042" name="Clip" r:id="rId3" imgW="2496960" imgH="2716560" progId="">
              <p:embed/>
            </p:oleObj>
          </a:graphicData>
        </a:graphic>
      </p:graphicFrame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7696200" y="2362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ru-RU" sz="2400" i="1">
              <a:solidFill>
                <a:srgbClr val="29292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87044" name="Text Box 5"/>
          <p:cNvSpPr txBox="1">
            <a:spLocks noChangeArrowheads="1"/>
          </p:cNvSpPr>
          <p:nvPr/>
        </p:nvSpPr>
        <p:spPr bwMode="auto">
          <a:xfrm>
            <a:off x="152400" y="908050"/>
            <a:ext cx="86741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Необходимо сформировать </a:t>
            </a:r>
          </a:p>
          <a:p>
            <a:pPr eaLnBrk="0" hangingPunct="0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модель </a:t>
            </a:r>
            <a:r>
              <a:rPr lang="ru-RU" i="1">
                <a:solidFill>
                  <a:schemeClr val="accent2"/>
                </a:solidFill>
              </a:rPr>
              <a:t>материальных </a:t>
            </a:r>
            <a:r>
              <a:rPr lang="ru-RU">
                <a:solidFill>
                  <a:schemeClr val="tx2"/>
                </a:solidFill>
              </a:rPr>
              <a:t>потоков по проекту. </a:t>
            </a:r>
          </a:p>
          <a:p>
            <a:pPr eaLnBrk="0" hangingPunct="0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Только после построения модели материальных потоков можно переходить к денежным</a:t>
            </a:r>
          </a:p>
          <a:p>
            <a:pPr eaLnBrk="0" hangingPunct="0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Нужно иметь возможность приложить материальную схему к любой рыночной конъюнктуре, варьируя цены в рамках модели </a:t>
            </a:r>
            <a:endParaRPr lang="ru-RU"/>
          </a:p>
        </p:txBody>
      </p:sp>
      <p:sp>
        <p:nvSpPr>
          <p:cNvPr id="87045" name="Rectangle 12"/>
          <p:cNvSpPr>
            <a:spLocks noChangeArrowheads="1"/>
          </p:cNvSpPr>
          <p:nvPr/>
        </p:nvSpPr>
        <p:spPr bwMode="auto">
          <a:xfrm>
            <a:off x="609600" y="115888"/>
            <a:ext cx="7951788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Стадии разработки проекта – материальные потоки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5454F-C785-4887-A99C-B37DBC611702}" type="slidenum">
              <a:rPr lang="ru-RU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512763"/>
            <a:ext cx="8245475" cy="6842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/>
              <a:t>Анализ инвестиционных проектов в условиях риска</a:t>
            </a:r>
          </a:p>
        </p:txBody>
      </p:sp>
      <p:sp>
        <p:nvSpPr>
          <p:cNvPr id="176132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6133" name="Rectangle 4"/>
          <p:cNvSpPr>
            <a:spLocks noChangeArrowheads="1"/>
          </p:cNvSpPr>
          <p:nvPr/>
        </p:nvSpPr>
        <p:spPr bwMode="auto">
          <a:xfrm>
            <a:off x="4140200" y="3500438"/>
            <a:ext cx="47879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Arial" charset="0"/>
              </a:rPr>
              <a:t>КОЭФФИЦИЕНТ ВАРИАЦИИ </a:t>
            </a:r>
          </a:p>
          <a:p>
            <a:r>
              <a:rPr lang="ru-RU" sz="2400">
                <a:latin typeface="Arial" charset="0"/>
              </a:rPr>
              <a:t>мера относительной дисперсии распределения значений </a:t>
            </a:r>
            <a:r>
              <a:rPr lang="en-US" sz="2400">
                <a:latin typeface="Arial" charset="0"/>
              </a:rPr>
              <a:t>NPV</a:t>
            </a:r>
            <a:r>
              <a:rPr lang="ru-RU" sz="2400">
                <a:latin typeface="Arial" charset="0"/>
              </a:rPr>
              <a:t>.</a:t>
            </a:r>
          </a:p>
          <a:p>
            <a:endParaRPr lang="ru-RU" sz="2400">
              <a:latin typeface="Arial" charset="0"/>
            </a:endParaRPr>
          </a:p>
          <a:p>
            <a:r>
              <a:rPr lang="ru-RU" sz="2400">
                <a:latin typeface="Arial" charset="0"/>
              </a:rPr>
              <a:t>Отражает меру риска на единицу ожидаемого значения.</a:t>
            </a:r>
          </a:p>
        </p:txBody>
      </p:sp>
      <p:graphicFrame>
        <p:nvGraphicFramePr>
          <p:cNvPr id="176130" name="Object 2"/>
          <p:cNvGraphicFramePr>
            <a:graphicFrameLocks noChangeAspect="1"/>
          </p:cNvGraphicFramePr>
          <p:nvPr/>
        </p:nvGraphicFramePr>
        <p:xfrm>
          <a:off x="87313" y="2127250"/>
          <a:ext cx="4494212" cy="1028700"/>
        </p:xfrm>
        <a:graphic>
          <a:graphicData uri="http://schemas.openxmlformats.org/presentationml/2006/ole">
            <p:oleObj spid="_x0000_s176130" name="Equation" r:id="rId3" imgW="9270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Box 3"/>
          <p:cNvSpPr txBox="1">
            <a:spLocks noChangeArrowheads="1"/>
          </p:cNvSpPr>
          <p:nvPr/>
        </p:nvSpPr>
        <p:spPr bwMode="auto">
          <a:xfrm>
            <a:off x="285750" y="1524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Анализ сценариев развития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3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32774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32775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3277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3277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sp>
        <p:nvSpPr>
          <p:cNvPr id="32778" name="Rectangle 1"/>
          <p:cNvSpPr>
            <a:spLocks noChangeArrowheads="1"/>
          </p:cNvSpPr>
          <p:nvPr/>
        </p:nvSpPr>
        <p:spPr bwMode="auto">
          <a:xfrm>
            <a:off x="142875" y="1143000"/>
            <a:ext cx="88582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Наименее трудоемким методом формализованного описания неопределенности является </a:t>
            </a:r>
            <a:r>
              <a:rPr lang="ru-RU" b="1" u="sng">
                <a:solidFill>
                  <a:srgbClr val="0070C0"/>
                </a:solidFill>
              </a:rPr>
              <a:t>анализ возможных сценариев развития</a:t>
            </a:r>
            <a:r>
              <a:rPr lang="ru-RU" b="1"/>
              <a:t>. Достоинством этого метода является то, что он позволяет оценить одновременное влияние нескольких параметров на конечные результаты проекта через вероятность наступления каждого сценария.</a:t>
            </a:r>
            <a:endParaRPr lang="ru-RU" b="1">
              <a:solidFill>
                <a:srgbClr val="0070C0"/>
              </a:solidFill>
            </a:endParaRPr>
          </a:p>
        </p:txBody>
      </p:sp>
      <p:sp>
        <p:nvSpPr>
          <p:cNvPr id="32779" name="Rectangle 2"/>
          <p:cNvSpPr>
            <a:spLocks noChangeArrowheads="1"/>
          </p:cNvSpPr>
          <p:nvPr/>
        </p:nvSpPr>
        <p:spPr bwMode="auto">
          <a:xfrm>
            <a:off x="142875" y="3143250"/>
            <a:ext cx="8858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eaLnBrk="0" hangingPunct="0"/>
            <a:r>
              <a:rPr lang="ru-RU" b="1">
                <a:cs typeface="Times New Roman" pitchFamily="18" charset="0"/>
              </a:rPr>
              <a:t>Если вероятности различных условий реализации проекта известны, то ожидаемый интегральный эффект рассчитывается по формуле математического ожидания:</a:t>
            </a:r>
            <a:endParaRPr lang="ru-RU" b="1"/>
          </a:p>
        </p:txBody>
      </p:sp>
      <p:graphicFrame>
        <p:nvGraphicFramePr>
          <p:cNvPr id="32770" name="Object 1"/>
          <p:cNvGraphicFramePr>
            <a:graphicFrameLocks noChangeAspect="1"/>
          </p:cNvGraphicFramePr>
          <p:nvPr/>
        </p:nvGraphicFramePr>
        <p:xfrm>
          <a:off x="2857500" y="4214813"/>
          <a:ext cx="2205038" cy="785812"/>
        </p:xfrm>
        <a:graphic>
          <a:graphicData uri="http://schemas.openxmlformats.org/presentationml/2006/ole">
            <p:oleObj spid="_x0000_s32770" name="Формула" r:id="rId3" imgW="965200" imgH="342900" progId="Equation.3">
              <p:embed/>
            </p:oleObj>
          </a:graphicData>
        </a:graphic>
      </p:graphicFrame>
      <p:sp>
        <p:nvSpPr>
          <p:cNvPr id="32780" name="Rectangle 3"/>
          <p:cNvSpPr>
            <a:spLocks noChangeArrowheads="1"/>
          </p:cNvSpPr>
          <p:nvPr/>
        </p:nvSpPr>
        <p:spPr bwMode="auto">
          <a:xfrm>
            <a:off x="214313" y="5072063"/>
            <a:ext cx="87868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 eaLnBrk="0" hangingPunct="0"/>
            <a:r>
              <a:rPr lang="ru-RU" b="1">
                <a:cs typeface="Times New Roman" pitchFamily="18" charset="0"/>
              </a:rPr>
              <a:t>где Э</a:t>
            </a:r>
            <a:r>
              <a:rPr lang="ru-RU" b="1" baseline="-30000">
                <a:cs typeface="Times New Roman" pitchFamily="18" charset="0"/>
              </a:rPr>
              <a:t>ОЖ</a:t>
            </a:r>
            <a:r>
              <a:rPr lang="ru-RU" b="1">
                <a:cs typeface="Times New Roman" pitchFamily="18" charset="0"/>
              </a:rPr>
              <a:t> — ожидаемый интегральный эффект проекта;</a:t>
            </a:r>
            <a:endParaRPr lang="ru-RU" b="1"/>
          </a:p>
          <a:p>
            <a:pPr indent="450850" algn="just" eaLnBrk="0" hangingPunct="0"/>
            <a:r>
              <a:rPr lang="ru-RU" b="1">
                <a:cs typeface="Times New Roman" pitchFamily="18" charset="0"/>
              </a:rPr>
              <a:t>Э</a:t>
            </a:r>
            <a:r>
              <a:rPr lang="en-US" b="1" baseline="-30000">
                <a:cs typeface="Times New Roman" pitchFamily="18" charset="0"/>
              </a:rPr>
              <a:t>i</a:t>
            </a:r>
            <a:r>
              <a:rPr lang="ru-RU" b="1">
                <a:cs typeface="Times New Roman" pitchFamily="18" charset="0"/>
              </a:rPr>
              <a:t> — интегральный эффект при i-ом условии реализации;</a:t>
            </a:r>
            <a:endParaRPr lang="ru-RU" b="1"/>
          </a:p>
          <a:p>
            <a:pPr indent="450850" algn="just" eaLnBrk="0" hangingPunct="0"/>
            <a:r>
              <a:rPr lang="en-US" b="1">
                <a:cs typeface="Times New Roman" pitchFamily="18" charset="0"/>
              </a:rPr>
              <a:t>P</a:t>
            </a:r>
            <a:r>
              <a:rPr lang="en-US" b="1" baseline="-30000">
                <a:cs typeface="Times New Roman" pitchFamily="18" charset="0"/>
              </a:rPr>
              <a:t>i </a:t>
            </a:r>
            <a:r>
              <a:rPr lang="ru-RU" b="1">
                <a:cs typeface="Times New Roman" pitchFamily="18" charset="0"/>
              </a:rPr>
              <a:t>— вероятность реализации этого условия.</a:t>
            </a:r>
            <a:endParaRPr lang="ru-RU" b="1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6DDE-4AEF-4D70-9AD0-8D1C9AB3B5A6}" type="slidenum">
              <a:rPr lang="ru-RU"/>
              <a:pPr>
                <a:defRPr/>
              </a:pPr>
              <a:t>101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7" name="TextBox 3"/>
          <p:cNvSpPr txBox="1">
            <a:spLocks noChangeArrowheads="1"/>
          </p:cNvSpPr>
          <p:nvPr/>
        </p:nvSpPr>
        <p:spPr bwMode="auto">
          <a:xfrm>
            <a:off x="285750" y="1524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Анализ сценариев развития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447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4739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44740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44741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4474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4474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sp>
        <p:nvSpPr>
          <p:cNvPr id="244744" name="Rectangle 1"/>
          <p:cNvSpPr>
            <a:spLocks noChangeArrowheads="1"/>
          </p:cNvSpPr>
          <p:nvPr/>
        </p:nvSpPr>
        <p:spPr bwMode="auto">
          <a:xfrm>
            <a:off x="142875" y="762000"/>
            <a:ext cx="885825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</a:t>
            </a:r>
            <a:r>
              <a:rPr lang="ru-RU" b="1">
                <a:solidFill>
                  <a:srgbClr val="FF0000"/>
                </a:solidFill>
              </a:rPr>
              <a:t>Пример.</a:t>
            </a:r>
          </a:p>
          <a:p>
            <a:r>
              <a:rPr lang="ru-RU" b="1"/>
              <a:t>В результате исследования рынка было признано, что существует три варианта развития Проекта.</a:t>
            </a:r>
          </a:p>
          <a:p>
            <a:r>
              <a:rPr lang="ru-RU" b="1"/>
              <a:t>      </a:t>
            </a:r>
            <a:r>
              <a:rPr lang="ru-RU" b="1">
                <a:solidFill>
                  <a:srgbClr val="0070C0"/>
                </a:solidFill>
              </a:rPr>
              <a:t>По "оптимистическому" сценарию:</a:t>
            </a:r>
          </a:p>
          <a:p>
            <a:pPr lvl="2"/>
            <a:r>
              <a:rPr lang="ru-RU" b="1"/>
              <a:t>приведенные результаты составят 50 тыс.,</a:t>
            </a:r>
          </a:p>
          <a:p>
            <a:pPr lvl="2"/>
            <a:r>
              <a:rPr lang="ru-RU" b="1"/>
              <a:t>приведенные затраты составят 5 тыс. ;</a:t>
            </a:r>
          </a:p>
          <a:p>
            <a:r>
              <a:rPr lang="ru-RU" b="1"/>
              <a:t>      </a:t>
            </a:r>
            <a:r>
              <a:rPr lang="ru-RU" b="1">
                <a:solidFill>
                  <a:srgbClr val="0070C0"/>
                </a:solidFill>
              </a:rPr>
              <a:t>По"нормальному"сценарию:</a:t>
            </a:r>
          </a:p>
          <a:p>
            <a:pPr lvl="2"/>
            <a:r>
              <a:rPr lang="ru-RU" b="1"/>
              <a:t>приведенные результаты составят 30 тыс.,</a:t>
            </a:r>
          </a:p>
          <a:p>
            <a:pPr lvl="2"/>
            <a:r>
              <a:rPr lang="ru-RU" b="1"/>
              <a:t>приведенные затраты составят 15 тыс.;</a:t>
            </a:r>
          </a:p>
          <a:p>
            <a:r>
              <a:rPr lang="ru-RU" b="1"/>
              <a:t>      </a:t>
            </a:r>
            <a:r>
              <a:rPr lang="ru-RU" b="1">
                <a:solidFill>
                  <a:srgbClr val="0070C0"/>
                </a:solidFill>
              </a:rPr>
              <a:t>По "худшему" сценарию:</a:t>
            </a:r>
          </a:p>
          <a:p>
            <a:pPr lvl="2"/>
            <a:r>
              <a:rPr lang="ru-RU" b="1"/>
              <a:t>приведенные результаты составят 15 тыс., </a:t>
            </a:r>
          </a:p>
          <a:p>
            <a:pPr lvl="2"/>
            <a:r>
              <a:rPr lang="ru-RU" b="1"/>
              <a:t>приведенные затраты составят 20 тыс.</a:t>
            </a:r>
            <a:r>
              <a:rPr lang="ru-RU" b="1">
                <a:cs typeface="Times New Roman" pitchFamily="18" charset="0"/>
              </a:rPr>
              <a:t> </a:t>
            </a:r>
          </a:p>
          <a:p>
            <a:pPr lvl="2"/>
            <a:endParaRPr lang="ru-RU" b="1">
              <a:cs typeface="Times New Roman" pitchFamily="18" charset="0"/>
            </a:endParaRPr>
          </a:p>
          <a:p>
            <a:pPr lvl="2"/>
            <a:r>
              <a:rPr lang="ru-RU" b="1">
                <a:cs typeface="Times New Roman" pitchFamily="18" charset="0"/>
              </a:rPr>
              <a:t>	Вероятность наступления сценариев </a:t>
            </a:r>
            <a:r>
              <a:rPr lang="ru-RU" b="1">
                <a:solidFill>
                  <a:srgbClr val="0070C0"/>
                </a:solidFill>
                <a:cs typeface="Times New Roman" pitchFamily="18" charset="0"/>
              </a:rPr>
              <a:t>0.25, 0.5 и 0.25 </a:t>
            </a:r>
            <a:r>
              <a:rPr lang="ru-RU" b="1">
                <a:cs typeface="Times New Roman" pitchFamily="18" charset="0"/>
              </a:rPr>
              <a:t>соответственно. </a:t>
            </a:r>
            <a:endParaRPr lang="ru-RU" b="1"/>
          </a:p>
          <a:p>
            <a:pPr lvl="2"/>
            <a:endParaRPr lang="ru-RU" b="1"/>
          </a:p>
          <a:p>
            <a:endParaRPr lang="ru-RU" b="1">
              <a:solidFill>
                <a:srgbClr val="0070C0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33FB-D436-4B9D-BA2B-673C87CF90E7}" type="slidenum">
              <a:rPr lang="ru-RU"/>
              <a:pPr>
                <a:defRPr/>
              </a:pPr>
              <a:t>102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1" name="TextBox 3"/>
          <p:cNvSpPr txBox="1">
            <a:spLocks noChangeArrowheads="1"/>
          </p:cNvSpPr>
          <p:nvPr/>
        </p:nvSpPr>
        <p:spPr bwMode="auto">
          <a:xfrm>
            <a:off x="285750" y="1524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Анализ сценариев развития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763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45764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45765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4576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4576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71563" y="2000250"/>
          <a:ext cx="7000875" cy="2930525"/>
        </p:xfrm>
        <a:graphic>
          <a:graphicData uri="http://schemas.openxmlformats.org/drawingml/2006/table">
            <a:tbl>
              <a:tblPr/>
              <a:tblGrid>
                <a:gridCol w="1905000"/>
                <a:gridCol w="1346200"/>
                <a:gridCol w="1625600"/>
                <a:gridCol w="2124075"/>
              </a:tblGrid>
              <a:tr h="1001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Сценарии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Вероятность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dirty="0" smtClean="0">
                          <a:cs typeface="Times New Roman" pitchFamily="18" charset="0"/>
                        </a:rPr>
                        <a:t>NPV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(тыс.)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dirty="0" smtClean="0">
                          <a:cs typeface="Times New Roman" pitchFamily="18" charset="0"/>
                        </a:rPr>
                        <a:t>NPV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учетом вероятности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(тыс. ), Э</a:t>
                      </a:r>
                      <a:r>
                        <a:rPr kumimoji="0" lang="en-US" sz="16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4=2-3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"оптимистичный"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50 - 5 = 45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11.25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"нормальный"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30-15= 15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"пессимистичный"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15 - 20 = -5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-1.25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(Э</a:t>
                      </a:r>
                      <a:r>
                        <a:rPr kumimoji="0" lang="ru-RU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17.5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805" name="Rectangle 1"/>
          <p:cNvSpPr>
            <a:spLocks noChangeArrowheads="1"/>
          </p:cNvSpPr>
          <p:nvPr/>
        </p:nvSpPr>
        <p:spPr bwMode="auto">
          <a:xfrm>
            <a:off x="142875" y="838200"/>
            <a:ext cx="8858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b="1">
                <a:cs typeface="Times New Roman" pitchFamily="18" charset="0"/>
              </a:rPr>
              <a:t>	Для определения </a:t>
            </a:r>
            <a:r>
              <a:rPr lang="en-US" b="1">
                <a:cs typeface="Times New Roman" pitchFamily="18" charset="0"/>
              </a:rPr>
              <a:t>NPV</a:t>
            </a:r>
            <a:r>
              <a:rPr lang="ru-RU" b="1">
                <a:cs typeface="Times New Roman" pitchFamily="18" charset="0"/>
              </a:rPr>
              <a:t> с учетом вероятности наступления каждого сценария сведем исходные данные в таблицу:</a:t>
            </a:r>
            <a:endParaRPr lang="ru-RU" b="1"/>
          </a:p>
        </p:txBody>
      </p:sp>
      <p:sp>
        <p:nvSpPr>
          <p:cNvPr id="245806" name="Rectangle 1"/>
          <p:cNvSpPr>
            <a:spLocks noChangeArrowheads="1"/>
          </p:cNvSpPr>
          <p:nvPr/>
        </p:nvSpPr>
        <p:spPr bwMode="auto">
          <a:xfrm>
            <a:off x="142875" y="5143500"/>
            <a:ext cx="8858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7800" algn="just" eaLnBrk="0" hangingPunct="0"/>
            <a:r>
              <a:rPr lang="ru-RU" b="1">
                <a:cs typeface="Times New Roman" pitchFamily="18" charset="0"/>
              </a:rPr>
              <a:t>Как видим, </a:t>
            </a:r>
            <a:r>
              <a:rPr lang="en-US" b="1">
                <a:cs typeface="Times New Roman" pitchFamily="18" charset="0"/>
              </a:rPr>
              <a:t>NPV</a:t>
            </a:r>
            <a:r>
              <a:rPr lang="ru-RU" b="1">
                <a:cs typeface="Times New Roman" pitchFamily="18" charset="0"/>
              </a:rPr>
              <a:t> с учетом различных сценариев проекта и вероятности их наступления (17.5) отличается от </a:t>
            </a:r>
            <a:r>
              <a:rPr lang="en-US" b="1">
                <a:cs typeface="Times New Roman" pitchFamily="18" charset="0"/>
              </a:rPr>
              <a:t>NPV</a:t>
            </a:r>
            <a:r>
              <a:rPr lang="ru-RU" b="1">
                <a:cs typeface="Times New Roman" pitchFamily="18" charset="0"/>
              </a:rPr>
              <a:t>, рассчитанного только на основании наиболее вероятного варианта развития событий (15).</a:t>
            </a:r>
            <a:endParaRPr lang="ru-RU" b="1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A8C48-7F2C-483F-AA3A-308C6C7A0650}" type="slidenum">
              <a:rPr lang="ru-RU"/>
              <a:pPr>
                <a:defRPr/>
              </a:pPr>
              <a:t>103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5" name="TextBox 3"/>
          <p:cNvSpPr txBox="1">
            <a:spLocks noChangeArrowheads="1"/>
          </p:cNvSpPr>
          <p:nvPr/>
        </p:nvSpPr>
        <p:spPr bwMode="auto">
          <a:xfrm>
            <a:off x="285750" y="3048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Дерево решений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787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46788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46789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4679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46791" name="Rectangle 1"/>
          <p:cNvSpPr>
            <a:spLocks noChangeArrowheads="1"/>
          </p:cNvSpPr>
          <p:nvPr/>
        </p:nvSpPr>
        <p:spPr bwMode="auto">
          <a:xfrm>
            <a:off x="142875" y="838200"/>
            <a:ext cx="8858250" cy="566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</a:t>
            </a:r>
            <a:r>
              <a:rPr lang="ru-RU" sz="1800" b="1"/>
              <a:t>Построение </a:t>
            </a:r>
            <a:r>
              <a:rPr lang="ru-RU" sz="1800" b="1">
                <a:solidFill>
                  <a:srgbClr val="0070C0"/>
                </a:solidFill>
              </a:rPr>
              <a:t>дерева решений </a:t>
            </a:r>
            <a:r>
              <a:rPr lang="ru-RU" sz="1800" b="1"/>
              <a:t>обычно используется для анализа риска проектов, имеющих обозримое количество вариантов развития. Аналитику проекта, осуществляющему построение дерева решений, необходимо представлять возможные сценарии развития проекта с учетом вероятности и времени их наступления.</a:t>
            </a:r>
          </a:p>
          <a:p>
            <a:r>
              <a:rPr lang="ru-RU" sz="1800" b="1"/>
              <a:t>Последовательность сбора данных для построения дерева решений следующая:</a:t>
            </a:r>
          </a:p>
          <a:p>
            <a:r>
              <a:rPr lang="ru-RU" sz="1800" b="1"/>
              <a:t>      </a:t>
            </a:r>
            <a:r>
              <a:rPr lang="ru-RU" sz="1800" b="1">
                <a:solidFill>
                  <a:srgbClr val="0070C0"/>
                </a:solidFill>
              </a:rPr>
              <a:t>• определение состава и продолжительности фаз жизненного цикла проекта;</a:t>
            </a:r>
          </a:p>
          <a:p>
            <a:r>
              <a:rPr lang="ru-RU" sz="1800" b="1"/>
              <a:t>      </a:t>
            </a:r>
            <a:r>
              <a:rPr lang="ru-RU" sz="1800" b="1">
                <a:solidFill>
                  <a:srgbClr val="00B050"/>
                </a:solidFill>
              </a:rPr>
              <a:t>• определение ключевых событий, которые могут повлиять на дальнейшее развитие проекта;</a:t>
            </a:r>
          </a:p>
          <a:p>
            <a:r>
              <a:rPr lang="ru-RU" sz="1800" b="1"/>
              <a:t>      </a:t>
            </a:r>
            <a:r>
              <a:rPr lang="ru-RU" sz="1800" b="1">
                <a:solidFill>
                  <a:srgbClr val="FF0000"/>
                </a:solidFill>
              </a:rPr>
              <a:t>• определение времени наступления ключевых событий;</a:t>
            </a:r>
          </a:p>
          <a:p>
            <a:r>
              <a:rPr lang="ru-RU" sz="1800" b="1"/>
              <a:t>      </a:t>
            </a:r>
            <a:r>
              <a:rPr lang="ru-RU" sz="1800" b="1">
                <a:solidFill>
                  <a:srgbClr val="C00000"/>
                </a:solidFill>
              </a:rPr>
              <a:t>• формулировка всех возможных решений, которые могут быть приняты в результате наступления каждого ключевого события;</a:t>
            </a:r>
          </a:p>
          <a:p>
            <a:r>
              <a:rPr lang="ru-RU" sz="1800" b="1"/>
              <a:t>      </a:t>
            </a:r>
            <a:r>
              <a:rPr lang="ru-RU" sz="1800" b="1">
                <a:solidFill>
                  <a:srgbClr val="7030A0"/>
                </a:solidFill>
              </a:rPr>
              <a:t>• определение вероятности принятия каждого решения;</a:t>
            </a:r>
          </a:p>
          <a:p>
            <a:r>
              <a:rPr lang="ru-RU" sz="1800" b="1">
                <a:solidFill>
                  <a:srgbClr val="002060"/>
                </a:solidFill>
              </a:rPr>
              <a:t>      • определение стоимости каждого этапа осуществления проекта (стоимости работ между ключевыми событиями) в текущих ценах.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06110-F46D-4D4B-80F8-43CEC06E76AB}" type="slidenum">
              <a:rPr lang="ru-RU"/>
              <a:pPr>
                <a:defRPr/>
              </a:pPr>
              <a:t>104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09" name="TextBox 3"/>
          <p:cNvSpPr txBox="1">
            <a:spLocks noChangeArrowheads="1"/>
          </p:cNvSpPr>
          <p:nvPr/>
        </p:nvSpPr>
        <p:spPr bwMode="auto">
          <a:xfrm>
            <a:off x="285750" y="2286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Дерево решений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7811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47812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47813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4781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47815" name="Rectangle 1"/>
          <p:cNvSpPr>
            <a:spLocks noChangeArrowheads="1"/>
          </p:cNvSpPr>
          <p:nvPr/>
        </p:nvSpPr>
        <p:spPr bwMode="auto">
          <a:xfrm>
            <a:off x="142875" y="762000"/>
            <a:ext cx="885825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 На основании полученных данных строится </a:t>
            </a:r>
            <a:r>
              <a:rPr lang="ru-RU" b="1">
                <a:solidFill>
                  <a:srgbClr val="FF0000"/>
                </a:solidFill>
              </a:rPr>
              <a:t>дерево решений</a:t>
            </a:r>
            <a:r>
              <a:rPr lang="ru-RU" b="1"/>
              <a:t>. Его </a:t>
            </a:r>
            <a:r>
              <a:rPr lang="ru-RU" b="1">
                <a:solidFill>
                  <a:srgbClr val="0070C0"/>
                </a:solidFill>
              </a:rPr>
              <a:t>узлы</a:t>
            </a:r>
            <a:r>
              <a:rPr lang="ru-RU" b="1"/>
              <a:t> представляют собой </a:t>
            </a:r>
            <a:r>
              <a:rPr lang="ru-RU" b="1">
                <a:solidFill>
                  <a:srgbClr val="0070C0"/>
                </a:solidFill>
              </a:rPr>
              <a:t>ключевые события</a:t>
            </a:r>
            <a:r>
              <a:rPr lang="ru-RU" b="1"/>
              <a:t>, а </a:t>
            </a:r>
            <a:r>
              <a:rPr lang="ru-RU" b="1">
                <a:solidFill>
                  <a:srgbClr val="7030A0"/>
                </a:solidFill>
              </a:rPr>
              <a:t>стрелки,</a:t>
            </a:r>
            <a:r>
              <a:rPr lang="ru-RU" b="1"/>
              <a:t> соединяющие узлы, — </a:t>
            </a:r>
            <a:r>
              <a:rPr lang="ru-RU" b="1">
                <a:solidFill>
                  <a:srgbClr val="7030A0"/>
                </a:solidFill>
              </a:rPr>
              <a:t>проводимые работы </a:t>
            </a:r>
            <a:r>
              <a:rPr lang="ru-RU" b="1"/>
              <a:t>по реализации проекта. </a:t>
            </a:r>
          </a:p>
          <a:p>
            <a:r>
              <a:rPr lang="ru-RU" b="1"/>
              <a:t>	Кроме того, приводится информация относительно времени, стоимости работ и вероятности принятия того или иного решения.</a:t>
            </a:r>
          </a:p>
          <a:p>
            <a:r>
              <a:rPr lang="ru-RU" b="1"/>
              <a:t>	В результате построения дерева решений определяется </a:t>
            </a:r>
            <a:r>
              <a:rPr lang="ru-RU" b="1">
                <a:solidFill>
                  <a:srgbClr val="7030A0"/>
                </a:solidFill>
              </a:rPr>
              <a:t>вероятность каждого сценария развития проекта</a:t>
            </a:r>
            <a:r>
              <a:rPr lang="ru-RU" b="1"/>
              <a:t>, </a:t>
            </a:r>
            <a:r>
              <a:rPr lang="en-US" b="1">
                <a:cs typeface="Times New Roman" pitchFamily="18" charset="0"/>
              </a:rPr>
              <a:t>NPV</a:t>
            </a:r>
            <a:r>
              <a:rPr lang="ru-RU" b="1">
                <a:solidFill>
                  <a:srgbClr val="0070C0"/>
                </a:solidFill>
              </a:rPr>
              <a:t> по каждому сценарию</a:t>
            </a:r>
            <a:r>
              <a:rPr lang="ru-RU" b="1"/>
              <a:t>, а также </a:t>
            </a:r>
            <a:r>
              <a:rPr lang="ru-RU" b="1">
                <a:solidFill>
                  <a:srgbClr val="00B050"/>
                </a:solidFill>
              </a:rPr>
              <a:t>интегральный показатель </a:t>
            </a:r>
            <a:r>
              <a:rPr lang="en-US" b="1">
                <a:cs typeface="Times New Roman" pitchFamily="18" charset="0"/>
              </a:rPr>
              <a:t>NPV</a:t>
            </a:r>
            <a:r>
              <a:rPr lang="ru-RU" b="1"/>
              <a:t>. </a:t>
            </a:r>
          </a:p>
          <a:p>
            <a:r>
              <a:rPr lang="ru-RU" b="1"/>
              <a:t>	</a:t>
            </a:r>
          </a:p>
          <a:p>
            <a:r>
              <a:rPr lang="ru-RU" b="1"/>
              <a:t>	</a:t>
            </a:r>
            <a:r>
              <a:rPr lang="ru-RU" b="1">
                <a:solidFill>
                  <a:srgbClr val="FF0000"/>
                </a:solidFill>
              </a:rPr>
              <a:t>Положительная величина интегрального </a:t>
            </a:r>
            <a:r>
              <a:rPr lang="en-US" b="1">
                <a:cs typeface="Times New Roman" pitchFamily="18" charset="0"/>
              </a:rPr>
              <a:t>NPV</a:t>
            </a:r>
            <a:r>
              <a:rPr lang="ru-RU" b="1">
                <a:solidFill>
                  <a:srgbClr val="FF0000"/>
                </a:solidFill>
              </a:rPr>
              <a:t> указывает на приемлемую степень риска, связанного с осуществлением проекта.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B6FDB-5E05-4731-8CE2-F21C2C1BFA81}" type="slidenum">
              <a:rPr lang="ru-RU"/>
              <a:pPr>
                <a:defRPr/>
              </a:pPr>
              <a:t>105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512763"/>
            <a:ext cx="8245475" cy="6842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/>
              <a:t>Анализ инвестиционных проектов в условиях риска</a:t>
            </a:r>
          </a:p>
        </p:txBody>
      </p:sp>
      <p:sp>
        <p:nvSpPr>
          <p:cNvPr id="182276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2277" name="Rectangle 4"/>
          <p:cNvSpPr>
            <a:spLocks noChangeArrowheads="1"/>
          </p:cNvSpPr>
          <p:nvPr/>
        </p:nvSpPr>
        <p:spPr bwMode="auto">
          <a:xfrm>
            <a:off x="287338" y="2600325"/>
            <a:ext cx="8567737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ru-RU" sz="2800" i="1">
                <a:solidFill>
                  <a:srgbClr val="C00000"/>
                </a:solidFill>
                <a:latin typeface="Arial" charset="0"/>
              </a:rPr>
              <a:t>Модель инвестиционного проекта:</a:t>
            </a:r>
          </a:p>
        </p:txBody>
      </p:sp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1835150" y="3536950"/>
          <a:ext cx="5435600" cy="1077913"/>
        </p:xfrm>
        <a:graphic>
          <a:graphicData uri="http://schemas.openxmlformats.org/presentationml/2006/ole">
            <p:oleObj spid="_x0000_s182274" name="Equation" r:id="rId3" imgW="1155600" imgH="228600" progId="Equation.3">
              <p:embed/>
            </p:oleObj>
          </a:graphicData>
        </a:graphic>
      </p:graphicFrame>
      <p:sp>
        <p:nvSpPr>
          <p:cNvPr id="279558" name="Rectangle 6"/>
          <p:cNvSpPr>
            <a:spLocks noChangeArrowheads="1"/>
          </p:cNvSpPr>
          <p:nvPr/>
        </p:nvSpPr>
        <p:spPr bwMode="auto">
          <a:xfrm>
            <a:off x="287338" y="5192713"/>
            <a:ext cx="856773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ru-RU" sz="2800" i="1">
                <a:solidFill>
                  <a:srgbClr val="C00000"/>
                </a:solidFill>
                <a:latin typeface="Arial" charset="0"/>
              </a:rPr>
              <a:t>Корректировка элементов денежного потока или ставки дисконтирования</a:t>
            </a:r>
          </a:p>
        </p:txBody>
      </p:sp>
      <p:sp>
        <p:nvSpPr>
          <p:cNvPr id="279560" name="Oval 8"/>
          <p:cNvSpPr>
            <a:spLocks noChangeArrowheads="1"/>
          </p:cNvSpPr>
          <p:nvPr/>
        </p:nvSpPr>
        <p:spPr bwMode="auto">
          <a:xfrm>
            <a:off x="3311525" y="3465513"/>
            <a:ext cx="2447925" cy="1223962"/>
          </a:xfrm>
          <a:prstGeom prst="ellips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9561" name="Oval 9"/>
          <p:cNvSpPr>
            <a:spLocks noChangeArrowheads="1"/>
          </p:cNvSpPr>
          <p:nvPr/>
        </p:nvSpPr>
        <p:spPr bwMode="auto">
          <a:xfrm>
            <a:off x="6372225" y="3679825"/>
            <a:ext cx="863600" cy="828675"/>
          </a:xfrm>
          <a:prstGeom prst="ellips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7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8" grpId="0"/>
      <p:bldP spid="279560" grpId="0" animBg="1"/>
      <p:bldP spid="279561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512763"/>
            <a:ext cx="8245475" cy="684212"/>
          </a:xfrm>
        </p:spPr>
        <p:txBody>
          <a:bodyPr/>
          <a:lstStyle/>
          <a:p>
            <a:r>
              <a:rPr lang="ru-RU" sz="2400" smtClean="0"/>
              <a:t>Анализ инвестиционных проектов в условиях риска</a:t>
            </a:r>
          </a:p>
        </p:txBody>
      </p:sp>
      <p:sp>
        <p:nvSpPr>
          <p:cNvPr id="177157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7158" name="Rectangle 4"/>
          <p:cNvSpPr>
            <a:spLocks noChangeArrowheads="1"/>
          </p:cNvSpPr>
          <p:nvPr/>
        </p:nvSpPr>
        <p:spPr bwMode="auto">
          <a:xfrm>
            <a:off x="611188" y="1665288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latin typeface="Arial" charset="0"/>
              </a:rPr>
              <a:t>Метод корректировки ставки дисконтирования</a:t>
            </a:r>
          </a:p>
        </p:txBody>
      </p:sp>
      <p:graphicFrame>
        <p:nvGraphicFramePr>
          <p:cNvPr id="291845" name="Object 2"/>
          <p:cNvGraphicFramePr>
            <a:graphicFrameLocks noChangeAspect="1"/>
          </p:cNvGraphicFramePr>
          <p:nvPr/>
        </p:nvGraphicFramePr>
        <p:xfrm>
          <a:off x="1403350" y="4340225"/>
          <a:ext cx="6403975" cy="1284288"/>
        </p:xfrm>
        <a:graphic>
          <a:graphicData uri="http://schemas.openxmlformats.org/presentationml/2006/ole">
            <p:oleObj spid="_x0000_s177154" name="Equation" r:id="rId3" imgW="1180800" imgH="241200" progId="Equation.3">
              <p:embed/>
            </p:oleObj>
          </a:graphicData>
        </a:graphic>
      </p:graphicFrame>
      <p:graphicFrame>
        <p:nvGraphicFramePr>
          <p:cNvPr id="177155" name="Object 3"/>
          <p:cNvGraphicFramePr>
            <a:graphicFrameLocks noChangeAspect="1"/>
          </p:cNvGraphicFramePr>
          <p:nvPr/>
        </p:nvGraphicFramePr>
        <p:xfrm>
          <a:off x="1763713" y="2960688"/>
          <a:ext cx="5435600" cy="1077912"/>
        </p:xfrm>
        <a:graphic>
          <a:graphicData uri="http://schemas.openxmlformats.org/presentationml/2006/ole">
            <p:oleObj spid="_x0000_s177155" name="Equation" r:id="rId4" imgW="1155600" imgH="228600" progId="Equation.3">
              <p:embed/>
            </p:oleObj>
          </a:graphicData>
        </a:graphic>
      </p:graphicFrame>
      <p:sp>
        <p:nvSpPr>
          <p:cNvPr id="291848" name="Oval 8"/>
          <p:cNvSpPr>
            <a:spLocks noChangeArrowheads="1"/>
          </p:cNvSpPr>
          <p:nvPr/>
        </p:nvSpPr>
        <p:spPr bwMode="auto">
          <a:xfrm>
            <a:off x="6300788" y="3103563"/>
            <a:ext cx="863600" cy="828675"/>
          </a:xfrm>
          <a:prstGeom prst="ellips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8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512763"/>
            <a:ext cx="8245475" cy="6842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/>
              <a:t>Анализ инвестиционных проектов в условиях риска</a:t>
            </a:r>
          </a:p>
        </p:txBody>
      </p:sp>
      <p:sp>
        <p:nvSpPr>
          <p:cNvPr id="254978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4979" name="Rectangle 4"/>
          <p:cNvSpPr>
            <a:spLocks noChangeArrowheads="1"/>
          </p:cNvSpPr>
          <p:nvPr/>
        </p:nvSpPr>
        <p:spPr bwMode="auto">
          <a:xfrm>
            <a:off x="287338" y="2097088"/>
            <a:ext cx="8567737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ru-RU" i="1" u="sng">
                <a:solidFill>
                  <a:srgbClr val="C00000"/>
                </a:solidFill>
                <a:latin typeface="Arial" charset="0"/>
              </a:rPr>
              <a:t>Имитационная модель учета риска:</a:t>
            </a:r>
          </a:p>
          <a:p>
            <a:pPr marL="533400" indent="-533400">
              <a:spcBef>
                <a:spcPct val="20000"/>
              </a:spcBef>
              <a:buFontTx/>
              <a:buAutoNum type="arabicParenR"/>
            </a:pPr>
            <a:r>
              <a:rPr lang="ru-RU" i="1">
                <a:solidFill>
                  <a:srgbClr val="C00000"/>
                </a:solidFill>
                <a:latin typeface="Arial" charset="0"/>
              </a:rPr>
              <a:t>По каждому проекту строят возможные варианты его развития</a:t>
            </a:r>
          </a:p>
          <a:p>
            <a:pPr marL="533400" indent="-533400">
              <a:spcBef>
                <a:spcPct val="20000"/>
              </a:spcBef>
              <a:buFontTx/>
              <a:buAutoNum type="arabicParenR"/>
            </a:pPr>
            <a:r>
              <a:rPr lang="ru-RU" i="1">
                <a:solidFill>
                  <a:srgbClr val="C00000"/>
                </a:solidFill>
                <a:latin typeface="Arial" charset="0"/>
              </a:rPr>
              <a:t>Рассчитывают </a:t>
            </a:r>
            <a:r>
              <a:rPr lang="en-US" i="1">
                <a:solidFill>
                  <a:srgbClr val="C00000"/>
                </a:solidFill>
                <a:latin typeface="Arial" charset="0"/>
              </a:rPr>
              <a:t>NPV</a:t>
            </a:r>
            <a:r>
              <a:rPr lang="ru-RU" i="1">
                <a:solidFill>
                  <a:srgbClr val="C00000"/>
                </a:solidFill>
                <a:latin typeface="Arial" charset="0"/>
              </a:rPr>
              <a:t> по каждому из вариантов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Анализ инвестиционных проектов в условиях риска</a:t>
            </a:r>
          </a:p>
        </p:txBody>
      </p:sp>
      <p:sp>
        <p:nvSpPr>
          <p:cNvPr id="1833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38713" y="1881188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 smtClean="0"/>
              <a:t>РАЗМАХ ВАРИАЦИИ – </a:t>
            </a:r>
            <a:r>
              <a:rPr lang="ru-RU" sz="2400" smtClean="0"/>
              <a:t>разность между максимальным и минимальным значением чистой приведенной стоимости (</a:t>
            </a:r>
            <a:r>
              <a:rPr lang="en-US" sz="2400" smtClean="0"/>
              <a:t>NPV)</a:t>
            </a:r>
            <a:endParaRPr lang="ru-RU" sz="2400" b="1" smtClean="0"/>
          </a:p>
        </p:txBody>
      </p:sp>
      <p:pic>
        <p:nvPicPr>
          <p:cNvPr id="282628" name="Picture 4" descr="money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3825" y="2060575"/>
            <a:ext cx="1763713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3302" name="AutoShape 5"/>
          <p:cNvSpPr>
            <a:spLocks noChangeAspect="1" noChangeArrowheads="1" noTextEdit="1"/>
          </p:cNvSpPr>
          <p:nvPr/>
        </p:nvSpPr>
        <p:spPr bwMode="auto">
          <a:xfrm>
            <a:off x="5200650" y="2814638"/>
            <a:ext cx="2705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83303" name="Group 6"/>
          <p:cNvGrpSpPr>
            <a:grpSpLocks/>
          </p:cNvGrpSpPr>
          <p:nvPr/>
        </p:nvGrpSpPr>
        <p:grpSpPr bwMode="auto">
          <a:xfrm>
            <a:off x="539750" y="3716338"/>
            <a:ext cx="409575" cy="1377950"/>
            <a:chOff x="3369" y="2159"/>
            <a:chExt cx="428" cy="1157"/>
          </a:xfrm>
        </p:grpSpPr>
        <p:sp>
          <p:nvSpPr>
            <p:cNvPr id="183337" name="Freeform 7"/>
            <p:cNvSpPr>
              <a:spLocks/>
            </p:cNvSpPr>
            <p:nvPr/>
          </p:nvSpPr>
          <p:spPr bwMode="auto">
            <a:xfrm>
              <a:off x="3369" y="2159"/>
              <a:ext cx="299" cy="527"/>
            </a:xfrm>
            <a:custGeom>
              <a:avLst/>
              <a:gdLst>
                <a:gd name="T0" fmla="*/ 61 w 299"/>
                <a:gd name="T1" fmla="*/ 11 h 527"/>
                <a:gd name="T2" fmla="*/ 110 w 299"/>
                <a:gd name="T3" fmla="*/ 0 h 527"/>
                <a:gd name="T4" fmla="*/ 148 w 299"/>
                <a:gd name="T5" fmla="*/ 4 h 527"/>
                <a:gd name="T6" fmla="*/ 169 w 299"/>
                <a:gd name="T7" fmla="*/ 14 h 527"/>
                <a:gd name="T8" fmla="*/ 207 w 299"/>
                <a:gd name="T9" fmla="*/ 46 h 527"/>
                <a:gd name="T10" fmla="*/ 232 w 299"/>
                <a:gd name="T11" fmla="*/ 84 h 527"/>
                <a:gd name="T12" fmla="*/ 250 w 299"/>
                <a:gd name="T13" fmla="*/ 121 h 527"/>
                <a:gd name="T14" fmla="*/ 270 w 299"/>
                <a:gd name="T15" fmla="*/ 171 h 527"/>
                <a:gd name="T16" fmla="*/ 288 w 299"/>
                <a:gd name="T17" fmla="*/ 224 h 527"/>
                <a:gd name="T18" fmla="*/ 299 w 299"/>
                <a:gd name="T19" fmla="*/ 292 h 527"/>
                <a:gd name="T20" fmla="*/ 297 w 299"/>
                <a:gd name="T21" fmla="*/ 340 h 527"/>
                <a:gd name="T22" fmla="*/ 292 w 299"/>
                <a:gd name="T23" fmla="*/ 390 h 527"/>
                <a:gd name="T24" fmla="*/ 277 w 299"/>
                <a:gd name="T25" fmla="*/ 431 h 527"/>
                <a:gd name="T26" fmla="*/ 261 w 299"/>
                <a:gd name="T27" fmla="*/ 463 h 527"/>
                <a:gd name="T28" fmla="*/ 232 w 299"/>
                <a:gd name="T29" fmla="*/ 493 h 527"/>
                <a:gd name="T30" fmla="*/ 195 w 299"/>
                <a:gd name="T31" fmla="*/ 515 h 527"/>
                <a:gd name="T32" fmla="*/ 153 w 299"/>
                <a:gd name="T33" fmla="*/ 525 h 527"/>
                <a:gd name="T34" fmla="*/ 110 w 299"/>
                <a:gd name="T35" fmla="*/ 527 h 527"/>
                <a:gd name="T36" fmla="*/ 70 w 299"/>
                <a:gd name="T37" fmla="*/ 516 h 527"/>
                <a:gd name="T38" fmla="*/ 49 w 299"/>
                <a:gd name="T39" fmla="*/ 500 h 527"/>
                <a:gd name="T40" fmla="*/ 27 w 299"/>
                <a:gd name="T41" fmla="*/ 474 h 527"/>
                <a:gd name="T42" fmla="*/ 18 w 299"/>
                <a:gd name="T43" fmla="*/ 442 h 527"/>
                <a:gd name="T44" fmla="*/ 16 w 299"/>
                <a:gd name="T45" fmla="*/ 408 h 527"/>
                <a:gd name="T46" fmla="*/ 18 w 299"/>
                <a:gd name="T47" fmla="*/ 369 h 527"/>
                <a:gd name="T48" fmla="*/ 38 w 299"/>
                <a:gd name="T49" fmla="*/ 336 h 527"/>
                <a:gd name="T50" fmla="*/ 59 w 299"/>
                <a:gd name="T51" fmla="*/ 299 h 527"/>
                <a:gd name="T52" fmla="*/ 70 w 299"/>
                <a:gd name="T53" fmla="*/ 276 h 527"/>
                <a:gd name="T54" fmla="*/ 65 w 299"/>
                <a:gd name="T55" fmla="*/ 240 h 527"/>
                <a:gd name="T56" fmla="*/ 50 w 299"/>
                <a:gd name="T57" fmla="*/ 214 h 527"/>
                <a:gd name="T58" fmla="*/ 29 w 299"/>
                <a:gd name="T59" fmla="*/ 187 h 527"/>
                <a:gd name="T60" fmla="*/ 7 w 299"/>
                <a:gd name="T61" fmla="*/ 150 h 527"/>
                <a:gd name="T62" fmla="*/ 0 w 299"/>
                <a:gd name="T63" fmla="*/ 112 h 527"/>
                <a:gd name="T64" fmla="*/ 5 w 299"/>
                <a:gd name="T65" fmla="*/ 75 h 527"/>
                <a:gd name="T66" fmla="*/ 18 w 299"/>
                <a:gd name="T67" fmla="*/ 46 h 527"/>
                <a:gd name="T68" fmla="*/ 38 w 299"/>
                <a:gd name="T69" fmla="*/ 27 h 527"/>
                <a:gd name="T70" fmla="*/ 61 w 299"/>
                <a:gd name="T71" fmla="*/ 11 h 52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99"/>
                <a:gd name="T109" fmla="*/ 0 h 527"/>
                <a:gd name="T110" fmla="*/ 299 w 299"/>
                <a:gd name="T111" fmla="*/ 527 h 52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99" h="527">
                  <a:moveTo>
                    <a:pt x="61" y="11"/>
                  </a:moveTo>
                  <a:lnTo>
                    <a:pt x="110" y="0"/>
                  </a:lnTo>
                  <a:lnTo>
                    <a:pt x="148" y="4"/>
                  </a:lnTo>
                  <a:lnTo>
                    <a:pt x="169" y="14"/>
                  </a:lnTo>
                  <a:lnTo>
                    <a:pt x="207" y="46"/>
                  </a:lnTo>
                  <a:lnTo>
                    <a:pt x="232" y="84"/>
                  </a:lnTo>
                  <a:lnTo>
                    <a:pt x="250" y="121"/>
                  </a:lnTo>
                  <a:lnTo>
                    <a:pt x="270" y="171"/>
                  </a:lnTo>
                  <a:lnTo>
                    <a:pt x="288" y="224"/>
                  </a:lnTo>
                  <a:lnTo>
                    <a:pt x="299" y="292"/>
                  </a:lnTo>
                  <a:lnTo>
                    <a:pt x="297" y="340"/>
                  </a:lnTo>
                  <a:lnTo>
                    <a:pt x="292" y="390"/>
                  </a:lnTo>
                  <a:lnTo>
                    <a:pt x="277" y="431"/>
                  </a:lnTo>
                  <a:lnTo>
                    <a:pt x="261" y="463"/>
                  </a:lnTo>
                  <a:lnTo>
                    <a:pt x="232" y="493"/>
                  </a:lnTo>
                  <a:lnTo>
                    <a:pt x="195" y="515"/>
                  </a:lnTo>
                  <a:lnTo>
                    <a:pt x="153" y="525"/>
                  </a:lnTo>
                  <a:lnTo>
                    <a:pt x="110" y="527"/>
                  </a:lnTo>
                  <a:lnTo>
                    <a:pt x="70" y="516"/>
                  </a:lnTo>
                  <a:lnTo>
                    <a:pt x="49" y="500"/>
                  </a:lnTo>
                  <a:lnTo>
                    <a:pt x="27" y="474"/>
                  </a:lnTo>
                  <a:lnTo>
                    <a:pt x="18" y="442"/>
                  </a:lnTo>
                  <a:lnTo>
                    <a:pt x="16" y="408"/>
                  </a:lnTo>
                  <a:lnTo>
                    <a:pt x="18" y="369"/>
                  </a:lnTo>
                  <a:lnTo>
                    <a:pt x="38" y="336"/>
                  </a:lnTo>
                  <a:lnTo>
                    <a:pt x="59" y="299"/>
                  </a:lnTo>
                  <a:lnTo>
                    <a:pt x="70" y="276"/>
                  </a:lnTo>
                  <a:lnTo>
                    <a:pt x="65" y="240"/>
                  </a:lnTo>
                  <a:lnTo>
                    <a:pt x="50" y="214"/>
                  </a:lnTo>
                  <a:lnTo>
                    <a:pt x="29" y="187"/>
                  </a:lnTo>
                  <a:lnTo>
                    <a:pt x="7" y="150"/>
                  </a:lnTo>
                  <a:lnTo>
                    <a:pt x="0" y="112"/>
                  </a:lnTo>
                  <a:lnTo>
                    <a:pt x="5" y="75"/>
                  </a:lnTo>
                  <a:lnTo>
                    <a:pt x="18" y="46"/>
                  </a:lnTo>
                  <a:lnTo>
                    <a:pt x="38" y="27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3338" name="Freeform 8"/>
            <p:cNvSpPr>
              <a:spLocks/>
            </p:cNvSpPr>
            <p:nvPr/>
          </p:nvSpPr>
          <p:spPr bwMode="auto">
            <a:xfrm>
              <a:off x="3407" y="2557"/>
              <a:ext cx="264" cy="759"/>
            </a:xfrm>
            <a:custGeom>
              <a:avLst/>
              <a:gdLst>
                <a:gd name="T0" fmla="*/ 16 w 264"/>
                <a:gd name="T1" fmla="*/ 101 h 759"/>
                <a:gd name="T2" fmla="*/ 9 w 264"/>
                <a:gd name="T3" fmla="*/ 62 h 759"/>
                <a:gd name="T4" fmla="*/ 16 w 264"/>
                <a:gd name="T5" fmla="*/ 25 h 759"/>
                <a:gd name="T6" fmla="*/ 43 w 264"/>
                <a:gd name="T7" fmla="*/ 0 h 759"/>
                <a:gd name="T8" fmla="*/ 74 w 264"/>
                <a:gd name="T9" fmla="*/ 9 h 759"/>
                <a:gd name="T10" fmla="*/ 103 w 264"/>
                <a:gd name="T11" fmla="*/ 41 h 759"/>
                <a:gd name="T12" fmla="*/ 112 w 264"/>
                <a:gd name="T13" fmla="*/ 94 h 759"/>
                <a:gd name="T14" fmla="*/ 119 w 264"/>
                <a:gd name="T15" fmla="*/ 179 h 759"/>
                <a:gd name="T16" fmla="*/ 118 w 264"/>
                <a:gd name="T17" fmla="*/ 255 h 759"/>
                <a:gd name="T18" fmla="*/ 108 w 264"/>
                <a:gd name="T19" fmla="*/ 329 h 759"/>
                <a:gd name="T20" fmla="*/ 98 w 264"/>
                <a:gd name="T21" fmla="*/ 409 h 759"/>
                <a:gd name="T22" fmla="*/ 81 w 264"/>
                <a:gd name="T23" fmla="*/ 471 h 759"/>
                <a:gd name="T24" fmla="*/ 74 w 264"/>
                <a:gd name="T25" fmla="*/ 508 h 759"/>
                <a:gd name="T26" fmla="*/ 71 w 264"/>
                <a:gd name="T27" fmla="*/ 573 h 759"/>
                <a:gd name="T28" fmla="*/ 80 w 264"/>
                <a:gd name="T29" fmla="*/ 616 h 759"/>
                <a:gd name="T30" fmla="*/ 96 w 264"/>
                <a:gd name="T31" fmla="*/ 646 h 759"/>
                <a:gd name="T32" fmla="*/ 118 w 264"/>
                <a:gd name="T33" fmla="*/ 662 h 759"/>
                <a:gd name="T34" fmla="*/ 161 w 264"/>
                <a:gd name="T35" fmla="*/ 683 h 759"/>
                <a:gd name="T36" fmla="*/ 221 w 264"/>
                <a:gd name="T37" fmla="*/ 695 h 759"/>
                <a:gd name="T38" fmla="*/ 250 w 264"/>
                <a:gd name="T39" fmla="*/ 701 h 759"/>
                <a:gd name="T40" fmla="*/ 264 w 264"/>
                <a:gd name="T41" fmla="*/ 715 h 759"/>
                <a:gd name="T42" fmla="*/ 259 w 264"/>
                <a:gd name="T43" fmla="*/ 725 h 759"/>
                <a:gd name="T44" fmla="*/ 242 w 264"/>
                <a:gd name="T45" fmla="*/ 736 h 759"/>
                <a:gd name="T46" fmla="*/ 204 w 264"/>
                <a:gd name="T47" fmla="*/ 757 h 759"/>
                <a:gd name="T48" fmla="*/ 166 w 264"/>
                <a:gd name="T49" fmla="*/ 759 h 759"/>
                <a:gd name="T50" fmla="*/ 146 w 264"/>
                <a:gd name="T51" fmla="*/ 752 h 759"/>
                <a:gd name="T52" fmla="*/ 128 w 264"/>
                <a:gd name="T53" fmla="*/ 731 h 759"/>
                <a:gd name="T54" fmla="*/ 96 w 264"/>
                <a:gd name="T55" fmla="*/ 709 h 759"/>
                <a:gd name="T56" fmla="*/ 43 w 264"/>
                <a:gd name="T57" fmla="*/ 690 h 759"/>
                <a:gd name="T58" fmla="*/ 25 w 264"/>
                <a:gd name="T59" fmla="*/ 688 h 759"/>
                <a:gd name="T60" fmla="*/ 5 w 264"/>
                <a:gd name="T61" fmla="*/ 683 h 759"/>
                <a:gd name="T62" fmla="*/ 0 w 264"/>
                <a:gd name="T63" fmla="*/ 667 h 759"/>
                <a:gd name="T64" fmla="*/ 0 w 264"/>
                <a:gd name="T65" fmla="*/ 642 h 759"/>
                <a:gd name="T66" fmla="*/ 11 w 264"/>
                <a:gd name="T67" fmla="*/ 619 h 759"/>
                <a:gd name="T68" fmla="*/ 27 w 264"/>
                <a:gd name="T69" fmla="*/ 594 h 759"/>
                <a:gd name="T70" fmla="*/ 33 w 264"/>
                <a:gd name="T71" fmla="*/ 531 h 759"/>
                <a:gd name="T72" fmla="*/ 31 w 264"/>
                <a:gd name="T73" fmla="*/ 456 h 759"/>
                <a:gd name="T74" fmla="*/ 36 w 264"/>
                <a:gd name="T75" fmla="*/ 402 h 759"/>
                <a:gd name="T76" fmla="*/ 43 w 264"/>
                <a:gd name="T77" fmla="*/ 350 h 759"/>
                <a:gd name="T78" fmla="*/ 42 w 264"/>
                <a:gd name="T79" fmla="*/ 303 h 759"/>
                <a:gd name="T80" fmla="*/ 33 w 264"/>
                <a:gd name="T81" fmla="*/ 237 h 759"/>
                <a:gd name="T82" fmla="*/ 25 w 264"/>
                <a:gd name="T83" fmla="*/ 186 h 759"/>
                <a:gd name="T84" fmla="*/ 27 w 264"/>
                <a:gd name="T85" fmla="*/ 133 h 759"/>
                <a:gd name="T86" fmla="*/ 16 w 264"/>
                <a:gd name="T87" fmla="*/ 101 h 7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"/>
                <a:gd name="T133" fmla="*/ 0 h 759"/>
                <a:gd name="T134" fmla="*/ 264 w 264"/>
                <a:gd name="T135" fmla="*/ 759 h 7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" h="759">
                  <a:moveTo>
                    <a:pt x="16" y="101"/>
                  </a:moveTo>
                  <a:lnTo>
                    <a:pt x="9" y="62"/>
                  </a:lnTo>
                  <a:lnTo>
                    <a:pt x="16" y="25"/>
                  </a:lnTo>
                  <a:lnTo>
                    <a:pt x="43" y="0"/>
                  </a:lnTo>
                  <a:lnTo>
                    <a:pt x="74" y="9"/>
                  </a:lnTo>
                  <a:lnTo>
                    <a:pt x="103" y="41"/>
                  </a:lnTo>
                  <a:lnTo>
                    <a:pt x="112" y="94"/>
                  </a:lnTo>
                  <a:lnTo>
                    <a:pt x="119" y="179"/>
                  </a:lnTo>
                  <a:lnTo>
                    <a:pt x="118" y="255"/>
                  </a:lnTo>
                  <a:lnTo>
                    <a:pt x="108" y="329"/>
                  </a:lnTo>
                  <a:lnTo>
                    <a:pt x="98" y="409"/>
                  </a:lnTo>
                  <a:lnTo>
                    <a:pt x="81" y="471"/>
                  </a:lnTo>
                  <a:lnTo>
                    <a:pt x="74" y="508"/>
                  </a:lnTo>
                  <a:lnTo>
                    <a:pt x="71" y="573"/>
                  </a:lnTo>
                  <a:lnTo>
                    <a:pt x="80" y="616"/>
                  </a:lnTo>
                  <a:lnTo>
                    <a:pt x="96" y="646"/>
                  </a:lnTo>
                  <a:lnTo>
                    <a:pt x="118" y="662"/>
                  </a:lnTo>
                  <a:lnTo>
                    <a:pt x="161" y="683"/>
                  </a:lnTo>
                  <a:lnTo>
                    <a:pt x="221" y="695"/>
                  </a:lnTo>
                  <a:lnTo>
                    <a:pt x="250" y="701"/>
                  </a:lnTo>
                  <a:lnTo>
                    <a:pt x="264" y="715"/>
                  </a:lnTo>
                  <a:lnTo>
                    <a:pt x="259" y="725"/>
                  </a:lnTo>
                  <a:lnTo>
                    <a:pt x="242" y="736"/>
                  </a:lnTo>
                  <a:lnTo>
                    <a:pt x="204" y="757"/>
                  </a:lnTo>
                  <a:lnTo>
                    <a:pt x="166" y="759"/>
                  </a:lnTo>
                  <a:lnTo>
                    <a:pt x="146" y="752"/>
                  </a:lnTo>
                  <a:lnTo>
                    <a:pt x="128" y="731"/>
                  </a:lnTo>
                  <a:lnTo>
                    <a:pt x="96" y="709"/>
                  </a:lnTo>
                  <a:lnTo>
                    <a:pt x="43" y="690"/>
                  </a:lnTo>
                  <a:lnTo>
                    <a:pt x="25" y="688"/>
                  </a:lnTo>
                  <a:lnTo>
                    <a:pt x="5" y="683"/>
                  </a:lnTo>
                  <a:lnTo>
                    <a:pt x="0" y="667"/>
                  </a:lnTo>
                  <a:lnTo>
                    <a:pt x="0" y="642"/>
                  </a:lnTo>
                  <a:lnTo>
                    <a:pt x="11" y="619"/>
                  </a:lnTo>
                  <a:lnTo>
                    <a:pt x="27" y="594"/>
                  </a:lnTo>
                  <a:lnTo>
                    <a:pt x="33" y="531"/>
                  </a:lnTo>
                  <a:lnTo>
                    <a:pt x="31" y="456"/>
                  </a:lnTo>
                  <a:lnTo>
                    <a:pt x="36" y="402"/>
                  </a:lnTo>
                  <a:lnTo>
                    <a:pt x="43" y="350"/>
                  </a:lnTo>
                  <a:lnTo>
                    <a:pt x="42" y="303"/>
                  </a:lnTo>
                  <a:lnTo>
                    <a:pt x="33" y="237"/>
                  </a:lnTo>
                  <a:lnTo>
                    <a:pt x="25" y="186"/>
                  </a:lnTo>
                  <a:lnTo>
                    <a:pt x="27" y="133"/>
                  </a:lnTo>
                  <a:lnTo>
                    <a:pt x="16" y="101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3339" name="Freeform 9"/>
            <p:cNvSpPr>
              <a:spLocks/>
            </p:cNvSpPr>
            <p:nvPr/>
          </p:nvSpPr>
          <p:spPr bwMode="auto">
            <a:xfrm>
              <a:off x="3497" y="2566"/>
              <a:ext cx="300" cy="666"/>
            </a:xfrm>
            <a:custGeom>
              <a:avLst/>
              <a:gdLst>
                <a:gd name="T0" fmla="*/ 65 w 300"/>
                <a:gd name="T1" fmla="*/ 0 h 666"/>
                <a:gd name="T2" fmla="*/ 108 w 300"/>
                <a:gd name="T3" fmla="*/ 44 h 666"/>
                <a:gd name="T4" fmla="*/ 133 w 300"/>
                <a:gd name="T5" fmla="*/ 90 h 666"/>
                <a:gd name="T6" fmla="*/ 154 w 300"/>
                <a:gd name="T7" fmla="*/ 143 h 666"/>
                <a:gd name="T8" fmla="*/ 171 w 300"/>
                <a:gd name="T9" fmla="*/ 207 h 666"/>
                <a:gd name="T10" fmla="*/ 178 w 300"/>
                <a:gd name="T11" fmla="*/ 273 h 666"/>
                <a:gd name="T12" fmla="*/ 172 w 300"/>
                <a:gd name="T13" fmla="*/ 335 h 666"/>
                <a:gd name="T14" fmla="*/ 165 w 300"/>
                <a:gd name="T15" fmla="*/ 399 h 666"/>
                <a:gd name="T16" fmla="*/ 156 w 300"/>
                <a:gd name="T17" fmla="*/ 462 h 666"/>
                <a:gd name="T18" fmla="*/ 140 w 300"/>
                <a:gd name="T19" fmla="*/ 523 h 666"/>
                <a:gd name="T20" fmla="*/ 138 w 300"/>
                <a:gd name="T21" fmla="*/ 560 h 666"/>
                <a:gd name="T22" fmla="*/ 144 w 300"/>
                <a:gd name="T23" fmla="*/ 579 h 666"/>
                <a:gd name="T24" fmla="*/ 176 w 300"/>
                <a:gd name="T25" fmla="*/ 586 h 666"/>
                <a:gd name="T26" fmla="*/ 225 w 300"/>
                <a:gd name="T27" fmla="*/ 592 h 666"/>
                <a:gd name="T28" fmla="*/ 280 w 300"/>
                <a:gd name="T29" fmla="*/ 608 h 666"/>
                <a:gd name="T30" fmla="*/ 289 w 300"/>
                <a:gd name="T31" fmla="*/ 622 h 666"/>
                <a:gd name="T32" fmla="*/ 300 w 300"/>
                <a:gd name="T33" fmla="*/ 654 h 666"/>
                <a:gd name="T34" fmla="*/ 295 w 300"/>
                <a:gd name="T35" fmla="*/ 664 h 666"/>
                <a:gd name="T36" fmla="*/ 273 w 300"/>
                <a:gd name="T37" fmla="*/ 666 h 666"/>
                <a:gd name="T38" fmla="*/ 226 w 300"/>
                <a:gd name="T39" fmla="*/ 655 h 666"/>
                <a:gd name="T40" fmla="*/ 181 w 300"/>
                <a:gd name="T41" fmla="*/ 634 h 666"/>
                <a:gd name="T42" fmla="*/ 135 w 300"/>
                <a:gd name="T43" fmla="*/ 629 h 666"/>
                <a:gd name="T44" fmla="*/ 108 w 300"/>
                <a:gd name="T45" fmla="*/ 627 h 666"/>
                <a:gd name="T46" fmla="*/ 79 w 300"/>
                <a:gd name="T47" fmla="*/ 616 h 666"/>
                <a:gd name="T48" fmla="*/ 74 w 300"/>
                <a:gd name="T49" fmla="*/ 597 h 666"/>
                <a:gd name="T50" fmla="*/ 79 w 300"/>
                <a:gd name="T51" fmla="*/ 574 h 666"/>
                <a:gd name="T52" fmla="*/ 97 w 300"/>
                <a:gd name="T53" fmla="*/ 542 h 666"/>
                <a:gd name="T54" fmla="*/ 113 w 300"/>
                <a:gd name="T55" fmla="*/ 505 h 666"/>
                <a:gd name="T56" fmla="*/ 122 w 300"/>
                <a:gd name="T57" fmla="*/ 422 h 666"/>
                <a:gd name="T58" fmla="*/ 122 w 300"/>
                <a:gd name="T59" fmla="*/ 363 h 666"/>
                <a:gd name="T60" fmla="*/ 122 w 300"/>
                <a:gd name="T61" fmla="*/ 319 h 666"/>
                <a:gd name="T62" fmla="*/ 119 w 300"/>
                <a:gd name="T63" fmla="*/ 273 h 666"/>
                <a:gd name="T64" fmla="*/ 108 w 300"/>
                <a:gd name="T65" fmla="*/ 234 h 666"/>
                <a:gd name="T66" fmla="*/ 95 w 300"/>
                <a:gd name="T67" fmla="*/ 188 h 666"/>
                <a:gd name="T68" fmla="*/ 65 w 300"/>
                <a:gd name="T69" fmla="*/ 143 h 666"/>
                <a:gd name="T70" fmla="*/ 41 w 300"/>
                <a:gd name="T71" fmla="*/ 108 h 666"/>
                <a:gd name="T72" fmla="*/ 11 w 300"/>
                <a:gd name="T73" fmla="*/ 64 h 666"/>
                <a:gd name="T74" fmla="*/ 0 w 300"/>
                <a:gd name="T75" fmla="*/ 34 h 666"/>
                <a:gd name="T76" fmla="*/ 11 w 300"/>
                <a:gd name="T77" fmla="*/ 5 h 666"/>
                <a:gd name="T78" fmla="*/ 32 w 300"/>
                <a:gd name="T79" fmla="*/ 0 h 666"/>
                <a:gd name="T80" fmla="*/ 65 w 300"/>
                <a:gd name="T81" fmla="*/ 0 h 6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00"/>
                <a:gd name="T124" fmla="*/ 0 h 666"/>
                <a:gd name="T125" fmla="*/ 300 w 300"/>
                <a:gd name="T126" fmla="*/ 666 h 6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00" h="666">
                  <a:moveTo>
                    <a:pt x="65" y="0"/>
                  </a:moveTo>
                  <a:lnTo>
                    <a:pt x="108" y="44"/>
                  </a:lnTo>
                  <a:lnTo>
                    <a:pt x="133" y="90"/>
                  </a:lnTo>
                  <a:lnTo>
                    <a:pt x="154" y="143"/>
                  </a:lnTo>
                  <a:lnTo>
                    <a:pt x="171" y="207"/>
                  </a:lnTo>
                  <a:lnTo>
                    <a:pt x="178" y="273"/>
                  </a:lnTo>
                  <a:lnTo>
                    <a:pt x="172" y="335"/>
                  </a:lnTo>
                  <a:lnTo>
                    <a:pt x="165" y="399"/>
                  </a:lnTo>
                  <a:lnTo>
                    <a:pt x="156" y="462"/>
                  </a:lnTo>
                  <a:lnTo>
                    <a:pt x="140" y="523"/>
                  </a:lnTo>
                  <a:lnTo>
                    <a:pt x="138" y="560"/>
                  </a:lnTo>
                  <a:lnTo>
                    <a:pt x="144" y="579"/>
                  </a:lnTo>
                  <a:lnTo>
                    <a:pt x="176" y="586"/>
                  </a:lnTo>
                  <a:lnTo>
                    <a:pt x="225" y="592"/>
                  </a:lnTo>
                  <a:lnTo>
                    <a:pt x="280" y="608"/>
                  </a:lnTo>
                  <a:lnTo>
                    <a:pt x="289" y="622"/>
                  </a:lnTo>
                  <a:lnTo>
                    <a:pt x="300" y="654"/>
                  </a:lnTo>
                  <a:lnTo>
                    <a:pt x="295" y="664"/>
                  </a:lnTo>
                  <a:lnTo>
                    <a:pt x="273" y="666"/>
                  </a:lnTo>
                  <a:lnTo>
                    <a:pt x="226" y="655"/>
                  </a:lnTo>
                  <a:lnTo>
                    <a:pt x="181" y="634"/>
                  </a:lnTo>
                  <a:lnTo>
                    <a:pt x="135" y="629"/>
                  </a:lnTo>
                  <a:lnTo>
                    <a:pt x="108" y="627"/>
                  </a:lnTo>
                  <a:lnTo>
                    <a:pt x="79" y="616"/>
                  </a:lnTo>
                  <a:lnTo>
                    <a:pt x="74" y="597"/>
                  </a:lnTo>
                  <a:lnTo>
                    <a:pt x="79" y="574"/>
                  </a:lnTo>
                  <a:lnTo>
                    <a:pt x="97" y="542"/>
                  </a:lnTo>
                  <a:lnTo>
                    <a:pt x="113" y="505"/>
                  </a:lnTo>
                  <a:lnTo>
                    <a:pt x="122" y="422"/>
                  </a:lnTo>
                  <a:lnTo>
                    <a:pt x="122" y="363"/>
                  </a:lnTo>
                  <a:lnTo>
                    <a:pt x="122" y="319"/>
                  </a:lnTo>
                  <a:lnTo>
                    <a:pt x="119" y="273"/>
                  </a:lnTo>
                  <a:lnTo>
                    <a:pt x="108" y="234"/>
                  </a:lnTo>
                  <a:lnTo>
                    <a:pt x="95" y="188"/>
                  </a:lnTo>
                  <a:lnTo>
                    <a:pt x="65" y="143"/>
                  </a:lnTo>
                  <a:lnTo>
                    <a:pt x="41" y="108"/>
                  </a:lnTo>
                  <a:lnTo>
                    <a:pt x="11" y="64"/>
                  </a:lnTo>
                  <a:lnTo>
                    <a:pt x="0" y="34"/>
                  </a:lnTo>
                  <a:lnTo>
                    <a:pt x="11" y="5"/>
                  </a:lnTo>
                  <a:lnTo>
                    <a:pt x="32" y="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95288" y="3228975"/>
            <a:ext cx="1631950" cy="631825"/>
            <a:chOff x="3274" y="1774"/>
            <a:chExt cx="1708" cy="530"/>
          </a:xfrm>
        </p:grpSpPr>
        <p:sp>
          <p:nvSpPr>
            <p:cNvPr id="183306" name="Freeform 11"/>
            <p:cNvSpPr>
              <a:spLocks/>
            </p:cNvSpPr>
            <p:nvPr/>
          </p:nvSpPr>
          <p:spPr bwMode="auto">
            <a:xfrm>
              <a:off x="3274" y="1806"/>
              <a:ext cx="341" cy="314"/>
            </a:xfrm>
            <a:custGeom>
              <a:avLst/>
              <a:gdLst>
                <a:gd name="T0" fmla="*/ 232 w 341"/>
                <a:gd name="T1" fmla="*/ 158 h 314"/>
                <a:gd name="T2" fmla="*/ 217 w 341"/>
                <a:gd name="T3" fmla="*/ 120 h 314"/>
                <a:gd name="T4" fmla="*/ 201 w 341"/>
                <a:gd name="T5" fmla="*/ 83 h 314"/>
                <a:gd name="T6" fmla="*/ 179 w 341"/>
                <a:gd name="T7" fmla="*/ 43 h 314"/>
                <a:gd name="T8" fmla="*/ 158 w 341"/>
                <a:gd name="T9" fmla="*/ 18 h 314"/>
                <a:gd name="T10" fmla="*/ 136 w 341"/>
                <a:gd name="T11" fmla="*/ 5 h 314"/>
                <a:gd name="T12" fmla="*/ 108 w 341"/>
                <a:gd name="T13" fmla="*/ 0 h 314"/>
                <a:gd name="T14" fmla="*/ 77 w 341"/>
                <a:gd name="T15" fmla="*/ 0 h 314"/>
                <a:gd name="T16" fmla="*/ 50 w 341"/>
                <a:gd name="T17" fmla="*/ 7 h 314"/>
                <a:gd name="T18" fmla="*/ 27 w 341"/>
                <a:gd name="T19" fmla="*/ 29 h 314"/>
                <a:gd name="T20" fmla="*/ 11 w 341"/>
                <a:gd name="T21" fmla="*/ 59 h 314"/>
                <a:gd name="T22" fmla="*/ 0 w 341"/>
                <a:gd name="T23" fmla="*/ 92 h 314"/>
                <a:gd name="T24" fmla="*/ 0 w 341"/>
                <a:gd name="T25" fmla="*/ 129 h 314"/>
                <a:gd name="T26" fmla="*/ 11 w 341"/>
                <a:gd name="T27" fmla="*/ 179 h 314"/>
                <a:gd name="T28" fmla="*/ 32 w 341"/>
                <a:gd name="T29" fmla="*/ 226 h 314"/>
                <a:gd name="T30" fmla="*/ 54 w 341"/>
                <a:gd name="T31" fmla="*/ 258 h 314"/>
                <a:gd name="T32" fmla="*/ 83 w 341"/>
                <a:gd name="T33" fmla="*/ 285 h 314"/>
                <a:gd name="T34" fmla="*/ 120 w 341"/>
                <a:gd name="T35" fmla="*/ 309 h 314"/>
                <a:gd name="T36" fmla="*/ 156 w 341"/>
                <a:gd name="T37" fmla="*/ 314 h 314"/>
                <a:gd name="T38" fmla="*/ 183 w 341"/>
                <a:gd name="T39" fmla="*/ 314 h 314"/>
                <a:gd name="T40" fmla="*/ 205 w 341"/>
                <a:gd name="T41" fmla="*/ 307 h 314"/>
                <a:gd name="T42" fmla="*/ 217 w 341"/>
                <a:gd name="T43" fmla="*/ 291 h 314"/>
                <a:gd name="T44" fmla="*/ 233 w 341"/>
                <a:gd name="T45" fmla="*/ 269 h 314"/>
                <a:gd name="T46" fmla="*/ 239 w 341"/>
                <a:gd name="T47" fmla="*/ 231 h 314"/>
                <a:gd name="T48" fmla="*/ 242 w 341"/>
                <a:gd name="T49" fmla="*/ 201 h 314"/>
                <a:gd name="T50" fmla="*/ 280 w 341"/>
                <a:gd name="T51" fmla="*/ 221 h 314"/>
                <a:gd name="T52" fmla="*/ 328 w 341"/>
                <a:gd name="T53" fmla="*/ 231 h 314"/>
                <a:gd name="T54" fmla="*/ 341 w 341"/>
                <a:gd name="T55" fmla="*/ 215 h 314"/>
                <a:gd name="T56" fmla="*/ 339 w 341"/>
                <a:gd name="T57" fmla="*/ 194 h 314"/>
                <a:gd name="T58" fmla="*/ 298 w 341"/>
                <a:gd name="T59" fmla="*/ 179 h 314"/>
                <a:gd name="T60" fmla="*/ 255 w 341"/>
                <a:gd name="T61" fmla="*/ 172 h 314"/>
                <a:gd name="T62" fmla="*/ 232 w 341"/>
                <a:gd name="T63" fmla="*/ 158 h 31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1"/>
                <a:gd name="T97" fmla="*/ 0 h 314"/>
                <a:gd name="T98" fmla="*/ 341 w 341"/>
                <a:gd name="T99" fmla="*/ 314 h 31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1" h="314">
                  <a:moveTo>
                    <a:pt x="232" y="158"/>
                  </a:moveTo>
                  <a:lnTo>
                    <a:pt x="217" y="120"/>
                  </a:lnTo>
                  <a:lnTo>
                    <a:pt x="201" y="83"/>
                  </a:lnTo>
                  <a:lnTo>
                    <a:pt x="179" y="43"/>
                  </a:lnTo>
                  <a:lnTo>
                    <a:pt x="158" y="18"/>
                  </a:lnTo>
                  <a:lnTo>
                    <a:pt x="136" y="5"/>
                  </a:lnTo>
                  <a:lnTo>
                    <a:pt x="108" y="0"/>
                  </a:lnTo>
                  <a:lnTo>
                    <a:pt x="77" y="0"/>
                  </a:lnTo>
                  <a:lnTo>
                    <a:pt x="50" y="7"/>
                  </a:lnTo>
                  <a:lnTo>
                    <a:pt x="27" y="29"/>
                  </a:lnTo>
                  <a:lnTo>
                    <a:pt x="11" y="59"/>
                  </a:lnTo>
                  <a:lnTo>
                    <a:pt x="0" y="92"/>
                  </a:lnTo>
                  <a:lnTo>
                    <a:pt x="0" y="129"/>
                  </a:lnTo>
                  <a:lnTo>
                    <a:pt x="11" y="179"/>
                  </a:lnTo>
                  <a:lnTo>
                    <a:pt x="32" y="226"/>
                  </a:lnTo>
                  <a:lnTo>
                    <a:pt x="54" y="258"/>
                  </a:lnTo>
                  <a:lnTo>
                    <a:pt x="83" y="285"/>
                  </a:lnTo>
                  <a:lnTo>
                    <a:pt x="120" y="309"/>
                  </a:lnTo>
                  <a:lnTo>
                    <a:pt x="156" y="314"/>
                  </a:lnTo>
                  <a:lnTo>
                    <a:pt x="183" y="314"/>
                  </a:lnTo>
                  <a:lnTo>
                    <a:pt x="205" y="307"/>
                  </a:lnTo>
                  <a:lnTo>
                    <a:pt x="217" y="291"/>
                  </a:lnTo>
                  <a:lnTo>
                    <a:pt x="233" y="269"/>
                  </a:lnTo>
                  <a:lnTo>
                    <a:pt x="239" y="231"/>
                  </a:lnTo>
                  <a:lnTo>
                    <a:pt x="242" y="201"/>
                  </a:lnTo>
                  <a:lnTo>
                    <a:pt x="280" y="221"/>
                  </a:lnTo>
                  <a:lnTo>
                    <a:pt x="328" y="231"/>
                  </a:lnTo>
                  <a:lnTo>
                    <a:pt x="341" y="215"/>
                  </a:lnTo>
                  <a:lnTo>
                    <a:pt x="339" y="194"/>
                  </a:lnTo>
                  <a:lnTo>
                    <a:pt x="298" y="179"/>
                  </a:lnTo>
                  <a:lnTo>
                    <a:pt x="255" y="172"/>
                  </a:lnTo>
                  <a:lnTo>
                    <a:pt x="232" y="158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3307" name="Freeform 12"/>
            <p:cNvSpPr>
              <a:spLocks/>
            </p:cNvSpPr>
            <p:nvPr/>
          </p:nvSpPr>
          <p:spPr bwMode="auto">
            <a:xfrm>
              <a:off x="3460" y="1849"/>
              <a:ext cx="376" cy="455"/>
            </a:xfrm>
            <a:custGeom>
              <a:avLst/>
              <a:gdLst>
                <a:gd name="T0" fmla="*/ 32 w 376"/>
                <a:gd name="T1" fmla="*/ 325 h 455"/>
                <a:gd name="T2" fmla="*/ 4 w 376"/>
                <a:gd name="T3" fmla="*/ 332 h 455"/>
                <a:gd name="T4" fmla="*/ 0 w 376"/>
                <a:gd name="T5" fmla="*/ 357 h 455"/>
                <a:gd name="T6" fmla="*/ 21 w 376"/>
                <a:gd name="T7" fmla="*/ 391 h 455"/>
                <a:gd name="T8" fmla="*/ 64 w 376"/>
                <a:gd name="T9" fmla="*/ 416 h 455"/>
                <a:gd name="T10" fmla="*/ 113 w 376"/>
                <a:gd name="T11" fmla="*/ 439 h 455"/>
                <a:gd name="T12" fmla="*/ 186 w 376"/>
                <a:gd name="T13" fmla="*/ 455 h 455"/>
                <a:gd name="T14" fmla="*/ 274 w 376"/>
                <a:gd name="T15" fmla="*/ 455 h 455"/>
                <a:gd name="T16" fmla="*/ 295 w 376"/>
                <a:gd name="T17" fmla="*/ 453 h 455"/>
                <a:gd name="T18" fmla="*/ 301 w 376"/>
                <a:gd name="T19" fmla="*/ 405 h 455"/>
                <a:gd name="T20" fmla="*/ 310 w 376"/>
                <a:gd name="T21" fmla="*/ 341 h 455"/>
                <a:gd name="T22" fmla="*/ 312 w 376"/>
                <a:gd name="T23" fmla="*/ 268 h 455"/>
                <a:gd name="T24" fmla="*/ 315 w 376"/>
                <a:gd name="T25" fmla="*/ 228 h 455"/>
                <a:gd name="T26" fmla="*/ 322 w 376"/>
                <a:gd name="T27" fmla="*/ 196 h 455"/>
                <a:gd name="T28" fmla="*/ 342 w 376"/>
                <a:gd name="T29" fmla="*/ 180 h 455"/>
                <a:gd name="T30" fmla="*/ 376 w 376"/>
                <a:gd name="T31" fmla="*/ 171 h 455"/>
                <a:gd name="T32" fmla="*/ 374 w 376"/>
                <a:gd name="T33" fmla="*/ 153 h 455"/>
                <a:gd name="T34" fmla="*/ 317 w 376"/>
                <a:gd name="T35" fmla="*/ 153 h 455"/>
                <a:gd name="T36" fmla="*/ 304 w 376"/>
                <a:gd name="T37" fmla="*/ 118 h 455"/>
                <a:gd name="T38" fmla="*/ 288 w 376"/>
                <a:gd name="T39" fmla="*/ 96 h 455"/>
                <a:gd name="T40" fmla="*/ 285 w 376"/>
                <a:gd name="T41" fmla="*/ 68 h 455"/>
                <a:gd name="T42" fmla="*/ 299 w 376"/>
                <a:gd name="T43" fmla="*/ 43 h 455"/>
                <a:gd name="T44" fmla="*/ 322 w 376"/>
                <a:gd name="T45" fmla="*/ 37 h 455"/>
                <a:gd name="T46" fmla="*/ 328 w 376"/>
                <a:gd name="T47" fmla="*/ 20 h 455"/>
                <a:gd name="T48" fmla="*/ 299 w 376"/>
                <a:gd name="T49" fmla="*/ 4 h 455"/>
                <a:gd name="T50" fmla="*/ 261 w 376"/>
                <a:gd name="T51" fmla="*/ 0 h 455"/>
                <a:gd name="T52" fmla="*/ 240 w 376"/>
                <a:gd name="T53" fmla="*/ 11 h 455"/>
                <a:gd name="T54" fmla="*/ 224 w 376"/>
                <a:gd name="T55" fmla="*/ 43 h 455"/>
                <a:gd name="T56" fmla="*/ 213 w 376"/>
                <a:gd name="T57" fmla="*/ 64 h 455"/>
                <a:gd name="T58" fmla="*/ 220 w 376"/>
                <a:gd name="T59" fmla="*/ 96 h 455"/>
                <a:gd name="T60" fmla="*/ 231 w 376"/>
                <a:gd name="T61" fmla="*/ 128 h 455"/>
                <a:gd name="T62" fmla="*/ 258 w 376"/>
                <a:gd name="T63" fmla="*/ 159 h 455"/>
                <a:gd name="T64" fmla="*/ 283 w 376"/>
                <a:gd name="T65" fmla="*/ 177 h 455"/>
                <a:gd name="T66" fmla="*/ 285 w 376"/>
                <a:gd name="T67" fmla="*/ 214 h 455"/>
                <a:gd name="T68" fmla="*/ 279 w 376"/>
                <a:gd name="T69" fmla="*/ 284 h 455"/>
                <a:gd name="T70" fmla="*/ 272 w 376"/>
                <a:gd name="T71" fmla="*/ 337 h 455"/>
                <a:gd name="T72" fmla="*/ 252 w 376"/>
                <a:gd name="T73" fmla="*/ 389 h 455"/>
                <a:gd name="T74" fmla="*/ 242 w 376"/>
                <a:gd name="T75" fmla="*/ 394 h 455"/>
                <a:gd name="T76" fmla="*/ 186 w 376"/>
                <a:gd name="T77" fmla="*/ 389 h 455"/>
                <a:gd name="T78" fmla="*/ 134 w 376"/>
                <a:gd name="T79" fmla="*/ 375 h 455"/>
                <a:gd name="T80" fmla="*/ 102 w 376"/>
                <a:gd name="T81" fmla="*/ 353 h 455"/>
                <a:gd name="T82" fmla="*/ 68 w 376"/>
                <a:gd name="T83" fmla="*/ 337 h 455"/>
                <a:gd name="T84" fmla="*/ 32 w 376"/>
                <a:gd name="T85" fmla="*/ 325 h 45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6"/>
                <a:gd name="T130" fmla="*/ 0 h 455"/>
                <a:gd name="T131" fmla="*/ 376 w 376"/>
                <a:gd name="T132" fmla="*/ 455 h 45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6" h="455">
                  <a:moveTo>
                    <a:pt x="32" y="325"/>
                  </a:moveTo>
                  <a:lnTo>
                    <a:pt x="4" y="332"/>
                  </a:lnTo>
                  <a:lnTo>
                    <a:pt x="0" y="357"/>
                  </a:lnTo>
                  <a:lnTo>
                    <a:pt x="21" y="391"/>
                  </a:lnTo>
                  <a:lnTo>
                    <a:pt x="64" y="416"/>
                  </a:lnTo>
                  <a:lnTo>
                    <a:pt x="113" y="439"/>
                  </a:lnTo>
                  <a:lnTo>
                    <a:pt x="186" y="455"/>
                  </a:lnTo>
                  <a:lnTo>
                    <a:pt x="274" y="455"/>
                  </a:lnTo>
                  <a:lnTo>
                    <a:pt x="295" y="453"/>
                  </a:lnTo>
                  <a:lnTo>
                    <a:pt x="301" y="405"/>
                  </a:lnTo>
                  <a:lnTo>
                    <a:pt x="310" y="341"/>
                  </a:lnTo>
                  <a:lnTo>
                    <a:pt x="312" y="268"/>
                  </a:lnTo>
                  <a:lnTo>
                    <a:pt x="315" y="228"/>
                  </a:lnTo>
                  <a:lnTo>
                    <a:pt x="322" y="196"/>
                  </a:lnTo>
                  <a:lnTo>
                    <a:pt x="342" y="180"/>
                  </a:lnTo>
                  <a:lnTo>
                    <a:pt x="376" y="171"/>
                  </a:lnTo>
                  <a:lnTo>
                    <a:pt x="374" y="153"/>
                  </a:lnTo>
                  <a:lnTo>
                    <a:pt x="317" y="153"/>
                  </a:lnTo>
                  <a:lnTo>
                    <a:pt x="304" y="118"/>
                  </a:lnTo>
                  <a:lnTo>
                    <a:pt x="288" y="96"/>
                  </a:lnTo>
                  <a:lnTo>
                    <a:pt x="285" y="68"/>
                  </a:lnTo>
                  <a:lnTo>
                    <a:pt x="299" y="43"/>
                  </a:lnTo>
                  <a:lnTo>
                    <a:pt x="322" y="37"/>
                  </a:lnTo>
                  <a:lnTo>
                    <a:pt x="328" y="20"/>
                  </a:lnTo>
                  <a:lnTo>
                    <a:pt x="299" y="4"/>
                  </a:lnTo>
                  <a:lnTo>
                    <a:pt x="261" y="0"/>
                  </a:lnTo>
                  <a:lnTo>
                    <a:pt x="240" y="11"/>
                  </a:lnTo>
                  <a:lnTo>
                    <a:pt x="224" y="43"/>
                  </a:lnTo>
                  <a:lnTo>
                    <a:pt x="213" y="64"/>
                  </a:lnTo>
                  <a:lnTo>
                    <a:pt x="220" y="96"/>
                  </a:lnTo>
                  <a:lnTo>
                    <a:pt x="231" y="128"/>
                  </a:lnTo>
                  <a:lnTo>
                    <a:pt x="258" y="159"/>
                  </a:lnTo>
                  <a:lnTo>
                    <a:pt x="283" y="177"/>
                  </a:lnTo>
                  <a:lnTo>
                    <a:pt x="285" y="214"/>
                  </a:lnTo>
                  <a:lnTo>
                    <a:pt x="279" y="284"/>
                  </a:lnTo>
                  <a:lnTo>
                    <a:pt x="272" y="337"/>
                  </a:lnTo>
                  <a:lnTo>
                    <a:pt x="252" y="389"/>
                  </a:lnTo>
                  <a:lnTo>
                    <a:pt x="242" y="394"/>
                  </a:lnTo>
                  <a:lnTo>
                    <a:pt x="186" y="389"/>
                  </a:lnTo>
                  <a:lnTo>
                    <a:pt x="134" y="375"/>
                  </a:lnTo>
                  <a:lnTo>
                    <a:pt x="102" y="353"/>
                  </a:lnTo>
                  <a:lnTo>
                    <a:pt x="68" y="337"/>
                  </a:lnTo>
                  <a:lnTo>
                    <a:pt x="32" y="32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3308" name="Group 13"/>
            <p:cNvGrpSpPr>
              <a:grpSpLocks/>
            </p:cNvGrpSpPr>
            <p:nvPr/>
          </p:nvGrpSpPr>
          <p:grpSpPr bwMode="auto">
            <a:xfrm>
              <a:off x="3495" y="1774"/>
              <a:ext cx="1487" cy="351"/>
              <a:chOff x="3495" y="1774"/>
              <a:chExt cx="1487" cy="351"/>
            </a:xfrm>
          </p:grpSpPr>
          <p:grpSp>
            <p:nvGrpSpPr>
              <p:cNvPr id="183310" name="Group 14"/>
              <p:cNvGrpSpPr>
                <a:grpSpLocks/>
              </p:cNvGrpSpPr>
              <p:nvPr/>
            </p:nvGrpSpPr>
            <p:grpSpPr bwMode="auto">
              <a:xfrm>
                <a:off x="3505" y="1795"/>
                <a:ext cx="1465" cy="314"/>
                <a:chOff x="3505" y="1795"/>
                <a:chExt cx="1465" cy="314"/>
              </a:xfrm>
            </p:grpSpPr>
            <p:sp>
              <p:nvSpPr>
                <p:cNvPr id="183330" name="Freeform 15"/>
                <p:cNvSpPr>
                  <a:spLocks/>
                </p:cNvSpPr>
                <p:nvPr/>
              </p:nvSpPr>
              <p:spPr bwMode="auto">
                <a:xfrm>
                  <a:off x="3505" y="1891"/>
                  <a:ext cx="63" cy="140"/>
                </a:xfrm>
                <a:custGeom>
                  <a:avLst/>
                  <a:gdLst>
                    <a:gd name="T0" fmla="*/ 0 w 63"/>
                    <a:gd name="T1" fmla="*/ 22 h 140"/>
                    <a:gd name="T2" fmla="*/ 20 w 63"/>
                    <a:gd name="T3" fmla="*/ 0 h 140"/>
                    <a:gd name="T4" fmla="*/ 55 w 63"/>
                    <a:gd name="T5" fmla="*/ 0 h 140"/>
                    <a:gd name="T6" fmla="*/ 63 w 63"/>
                    <a:gd name="T7" fmla="*/ 32 h 140"/>
                    <a:gd name="T8" fmla="*/ 61 w 63"/>
                    <a:gd name="T9" fmla="*/ 127 h 140"/>
                    <a:gd name="T10" fmla="*/ 37 w 63"/>
                    <a:gd name="T11" fmla="*/ 140 h 140"/>
                    <a:gd name="T12" fmla="*/ 2 w 63"/>
                    <a:gd name="T13" fmla="*/ 121 h 140"/>
                    <a:gd name="T14" fmla="*/ 0 w 63"/>
                    <a:gd name="T15" fmla="*/ 56 h 140"/>
                    <a:gd name="T16" fmla="*/ 0 w 63"/>
                    <a:gd name="T17" fmla="*/ 22 h 14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63"/>
                    <a:gd name="T28" fmla="*/ 0 h 140"/>
                    <a:gd name="T29" fmla="*/ 63 w 63"/>
                    <a:gd name="T30" fmla="*/ 140 h 14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63" h="140">
                      <a:moveTo>
                        <a:pt x="0" y="22"/>
                      </a:moveTo>
                      <a:lnTo>
                        <a:pt x="20" y="0"/>
                      </a:lnTo>
                      <a:lnTo>
                        <a:pt x="55" y="0"/>
                      </a:lnTo>
                      <a:lnTo>
                        <a:pt x="63" y="32"/>
                      </a:lnTo>
                      <a:lnTo>
                        <a:pt x="61" y="127"/>
                      </a:lnTo>
                      <a:lnTo>
                        <a:pt x="37" y="140"/>
                      </a:lnTo>
                      <a:lnTo>
                        <a:pt x="2" y="121"/>
                      </a:lnTo>
                      <a:lnTo>
                        <a:pt x="0" y="56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F9CF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31" name="Freeform 16"/>
                <p:cNvSpPr>
                  <a:spLocks/>
                </p:cNvSpPr>
                <p:nvPr/>
              </p:nvSpPr>
              <p:spPr bwMode="auto">
                <a:xfrm>
                  <a:off x="3896" y="1849"/>
                  <a:ext cx="91" cy="201"/>
                </a:xfrm>
                <a:custGeom>
                  <a:avLst/>
                  <a:gdLst>
                    <a:gd name="T0" fmla="*/ 10 w 91"/>
                    <a:gd name="T1" fmla="*/ 55 h 201"/>
                    <a:gd name="T2" fmla="*/ 12 w 91"/>
                    <a:gd name="T3" fmla="*/ 16 h 201"/>
                    <a:gd name="T4" fmla="*/ 35 w 91"/>
                    <a:gd name="T5" fmla="*/ 0 h 201"/>
                    <a:gd name="T6" fmla="*/ 70 w 91"/>
                    <a:gd name="T7" fmla="*/ 5 h 201"/>
                    <a:gd name="T8" fmla="*/ 91 w 91"/>
                    <a:gd name="T9" fmla="*/ 26 h 201"/>
                    <a:gd name="T10" fmla="*/ 81 w 91"/>
                    <a:gd name="T11" fmla="*/ 186 h 201"/>
                    <a:gd name="T12" fmla="*/ 41 w 91"/>
                    <a:gd name="T13" fmla="*/ 201 h 201"/>
                    <a:gd name="T14" fmla="*/ 0 w 91"/>
                    <a:gd name="T15" fmla="*/ 181 h 201"/>
                    <a:gd name="T16" fmla="*/ 10 w 91"/>
                    <a:gd name="T17" fmla="*/ 55 h 20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91"/>
                    <a:gd name="T28" fmla="*/ 0 h 201"/>
                    <a:gd name="T29" fmla="*/ 91 w 91"/>
                    <a:gd name="T30" fmla="*/ 201 h 20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91" h="201">
                      <a:moveTo>
                        <a:pt x="10" y="55"/>
                      </a:moveTo>
                      <a:lnTo>
                        <a:pt x="12" y="16"/>
                      </a:lnTo>
                      <a:lnTo>
                        <a:pt x="35" y="0"/>
                      </a:lnTo>
                      <a:lnTo>
                        <a:pt x="70" y="5"/>
                      </a:lnTo>
                      <a:lnTo>
                        <a:pt x="91" y="26"/>
                      </a:lnTo>
                      <a:lnTo>
                        <a:pt x="81" y="186"/>
                      </a:lnTo>
                      <a:lnTo>
                        <a:pt x="41" y="201"/>
                      </a:lnTo>
                      <a:lnTo>
                        <a:pt x="0" y="181"/>
                      </a:lnTo>
                      <a:lnTo>
                        <a:pt x="10" y="55"/>
                      </a:lnTo>
                      <a:close/>
                    </a:path>
                  </a:pathLst>
                </a:custGeom>
                <a:solidFill>
                  <a:srgbClr val="F9CF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32" name="Freeform 17"/>
                <p:cNvSpPr>
                  <a:spLocks/>
                </p:cNvSpPr>
                <p:nvPr/>
              </p:nvSpPr>
              <p:spPr bwMode="auto">
                <a:xfrm>
                  <a:off x="4303" y="1842"/>
                  <a:ext cx="83" cy="218"/>
                </a:xfrm>
                <a:custGeom>
                  <a:avLst/>
                  <a:gdLst>
                    <a:gd name="T0" fmla="*/ 2 w 83"/>
                    <a:gd name="T1" fmla="*/ 22 h 218"/>
                    <a:gd name="T2" fmla="*/ 23 w 83"/>
                    <a:gd name="T3" fmla="*/ 0 h 218"/>
                    <a:gd name="T4" fmla="*/ 64 w 83"/>
                    <a:gd name="T5" fmla="*/ 0 h 218"/>
                    <a:gd name="T6" fmla="*/ 83 w 83"/>
                    <a:gd name="T7" fmla="*/ 24 h 218"/>
                    <a:gd name="T8" fmla="*/ 81 w 83"/>
                    <a:gd name="T9" fmla="*/ 203 h 218"/>
                    <a:gd name="T10" fmla="*/ 35 w 83"/>
                    <a:gd name="T11" fmla="*/ 218 h 218"/>
                    <a:gd name="T12" fmla="*/ 0 w 83"/>
                    <a:gd name="T13" fmla="*/ 198 h 218"/>
                    <a:gd name="T14" fmla="*/ 2 w 83"/>
                    <a:gd name="T15" fmla="*/ 22 h 21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83"/>
                    <a:gd name="T25" fmla="*/ 0 h 218"/>
                    <a:gd name="T26" fmla="*/ 83 w 83"/>
                    <a:gd name="T27" fmla="*/ 218 h 21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83" h="218">
                      <a:moveTo>
                        <a:pt x="2" y="22"/>
                      </a:moveTo>
                      <a:lnTo>
                        <a:pt x="23" y="0"/>
                      </a:lnTo>
                      <a:lnTo>
                        <a:pt x="64" y="0"/>
                      </a:lnTo>
                      <a:lnTo>
                        <a:pt x="83" y="24"/>
                      </a:lnTo>
                      <a:lnTo>
                        <a:pt x="81" y="203"/>
                      </a:lnTo>
                      <a:lnTo>
                        <a:pt x="35" y="218"/>
                      </a:lnTo>
                      <a:lnTo>
                        <a:pt x="0" y="198"/>
                      </a:lnTo>
                      <a:lnTo>
                        <a:pt x="2" y="22"/>
                      </a:lnTo>
                      <a:close/>
                    </a:path>
                  </a:pathLst>
                </a:custGeom>
                <a:solidFill>
                  <a:srgbClr val="F9CF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33" name="Freeform 18"/>
                <p:cNvSpPr>
                  <a:spLocks/>
                </p:cNvSpPr>
                <p:nvPr/>
              </p:nvSpPr>
              <p:spPr bwMode="auto">
                <a:xfrm>
                  <a:off x="4886" y="1795"/>
                  <a:ext cx="84" cy="314"/>
                </a:xfrm>
                <a:custGeom>
                  <a:avLst/>
                  <a:gdLst>
                    <a:gd name="T0" fmla="*/ 6 w 84"/>
                    <a:gd name="T1" fmla="*/ 23 h 314"/>
                    <a:gd name="T2" fmla="*/ 29 w 84"/>
                    <a:gd name="T3" fmla="*/ 0 h 314"/>
                    <a:gd name="T4" fmla="*/ 70 w 84"/>
                    <a:gd name="T5" fmla="*/ 0 h 314"/>
                    <a:gd name="T6" fmla="*/ 84 w 84"/>
                    <a:gd name="T7" fmla="*/ 39 h 314"/>
                    <a:gd name="T8" fmla="*/ 76 w 84"/>
                    <a:gd name="T9" fmla="*/ 285 h 314"/>
                    <a:gd name="T10" fmla="*/ 43 w 84"/>
                    <a:gd name="T11" fmla="*/ 314 h 314"/>
                    <a:gd name="T12" fmla="*/ 0 w 84"/>
                    <a:gd name="T13" fmla="*/ 280 h 314"/>
                    <a:gd name="T14" fmla="*/ 6 w 84"/>
                    <a:gd name="T15" fmla="*/ 23 h 31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84"/>
                    <a:gd name="T25" fmla="*/ 0 h 314"/>
                    <a:gd name="T26" fmla="*/ 84 w 84"/>
                    <a:gd name="T27" fmla="*/ 314 h 31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84" h="314">
                      <a:moveTo>
                        <a:pt x="6" y="23"/>
                      </a:moveTo>
                      <a:lnTo>
                        <a:pt x="29" y="0"/>
                      </a:lnTo>
                      <a:lnTo>
                        <a:pt x="70" y="0"/>
                      </a:lnTo>
                      <a:lnTo>
                        <a:pt x="84" y="39"/>
                      </a:lnTo>
                      <a:lnTo>
                        <a:pt x="76" y="285"/>
                      </a:lnTo>
                      <a:lnTo>
                        <a:pt x="43" y="314"/>
                      </a:lnTo>
                      <a:lnTo>
                        <a:pt x="0" y="280"/>
                      </a:lnTo>
                      <a:lnTo>
                        <a:pt x="6" y="23"/>
                      </a:lnTo>
                      <a:close/>
                    </a:path>
                  </a:pathLst>
                </a:custGeom>
                <a:solidFill>
                  <a:srgbClr val="F9CF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34" name="Freeform 19"/>
                <p:cNvSpPr>
                  <a:spLocks/>
                </p:cNvSpPr>
                <p:nvPr/>
              </p:nvSpPr>
              <p:spPr bwMode="auto">
                <a:xfrm>
                  <a:off x="3563" y="1897"/>
                  <a:ext cx="345" cy="121"/>
                </a:xfrm>
                <a:custGeom>
                  <a:avLst/>
                  <a:gdLst>
                    <a:gd name="T0" fmla="*/ 0 w 345"/>
                    <a:gd name="T1" fmla="*/ 17 h 121"/>
                    <a:gd name="T2" fmla="*/ 345 w 345"/>
                    <a:gd name="T3" fmla="*/ 0 h 121"/>
                    <a:gd name="T4" fmla="*/ 340 w 345"/>
                    <a:gd name="T5" fmla="*/ 121 h 121"/>
                    <a:gd name="T6" fmla="*/ 0 w 345"/>
                    <a:gd name="T7" fmla="*/ 121 h 121"/>
                    <a:gd name="T8" fmla="*/ 0 w 345"/>
                    <a:gd name="T9" fmla="*/ 17 h 1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5"/>
                    <a:gd name="T16" fmla="*/ 0 h 121"/>
                    <a:gd name="T17" fmla="*/ 345 w 345"/>
                    <a:gd name="T18" fmla="*/ 121 h 1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5" h="121">
                      <a:moveTo>
                        <a:pt x="0" y="17"/>
                      </a:moveTo>
                      <a:lnTo>
                        <a:pt x="345" y="0"/>
                      </a:lnTo>
                      <a:lnTo>
                        <a:pt x="340" y="121"/>
                      </a:lnTo>
                      <a:lnTo>
                        <a:pt x="0" y="121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0027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35" name="Freeform 20"/>
                <p:cNvSpPr>
                  <a:spLocks/>
                </p:cNvSpPr>
                <p:nvPr/>
              </p:nvSpPr>
              <p:spPr bwMode="auto">
                <a:xfrm>
                  <a:off x="3975" y="1870"/>
                  <a:ext cx="336" cy="166"/>
                </a:xfrm>
                <a:custGeom>
                  <a:avLst/>
                  <a:gdLst>
                    <a:gd name="T0" fmla="*/ 14 w 336"/>
                    <a:gd name="T1" fmla="*/ 15 h 166"/>
                    <a:gd name="T2" fmla="*/ 336 w 336"/>
                    <a:gd name="T3" fmla="*/ 0 h 166"/>
                    <a:gd name="T4" fmla="*/ 331 w 336"/>
                    <a:gd name="T5" fmla="*/ 166 h 166"/>
                    <a:gd name="T6" fmla="*/ 0 w 336"/>
                    <a:gd name="T7" fmla="*/ 160 h 166"/>
                    <a:gd name="T8" fmla="*/ 14 w 336"/>
                    <a:gd name="T9" fmla="*/ 15 h 16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6"/>
                    <a:gd name="T16" fmla="*/ 0 h 166"/>
                    <a:gd name="T17" fmla="*/ 336 w 336"/>
                    <a:gd name="T18" fmla="*/ 166 h 16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6" h="166">
                      <a:moveTo>
                        <a:pt x="14" y="15"/>
                      </a:moveTo>
                      <a:lnTo>
                        <a:pt x="336" y="0"/>
                      </a:lnTo>
                      <a:lnTo>
                        <a:pt x="331" y="166"/>
                      </a:lnTo>
                      <a:lnTo>
                        <a:pt x="0" y="160"/>
                      </a:lnTo>
                      <a:lnTo>
                        <a:pt x="14" y="15"/>
                      </a:lnTo>
                      <a:close/>
                    </a:path>
                  </a:pathLst>
                </a:custGeom>
                <a:solidFill>
                  <a:srgbClr val="0027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36" name="Freeform 21"/>
                <p:cNvSpPr>
                  <a:spLocks/>
                </p:cNvSpPr>
                <p:nvPr/>
              </p:nvSpPr>
              <p:spPr bwMode="auto">
                <a:xfrm>
                  <a:off x="4382" y="1821"/>
                  <a:ext cx="512" cy="266"/>
                </a:xfrm>
                <a:custGeom>
                  <a:avLst/>
                  <a:gdLst>
                    <a:gd name="T0" fmla="*/ 7 w 512"/>
                    <a:gd name="T1" fmla="*/ 40 h 266"/>
                    <a:gd name="T2" fmla="*/ 512 w 512"/>
                    <a:gd name="T3" fmla="*/ 0 h 266"/>
                    <a:gd name="T4" fmla="*/ 503 w 512"/>
                    <a:gd name="T5" fmla="*/ 266 h 266"/>
                    <a:gd name="T6" fmla="*/ 0 w 512"/>
                    <a:gd name="T7" fmla="*/ 219 h 266"/>
                    <a:gd name="T8" fmla="*/ 7 w 512"/>
                    <a:gd name="T9" fmla="*/ 40 h 26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12"/>
                    <a:gd name="T16" fmla="*/ 0 h 266"/>
                    <a:gd name="T17" fmla="*/ 512 w 512"/>
                    <a:gd name="T18" fmla="*/ 266 h 26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12" h="266">
                      <a:moveTo>
                        <a:pt x="7" y="40"/>
                      </a:moveTo>
                      <a:lnTo>
                        <a:pt x="512" y="0"/>
                      </a:lnTo>
                      <a:lnTo>
                        <a:pt x="503" y="266"/>
                      </a:lnTo>
                      <a:lnTo>
                        <a:pt x="0" y="219"/>
                      </a:lnTo>
                      <a:lnTo>
                        <a:pt x="7" y="40"/>
                      </a:lnTo>
                      <a:close/>
                    </a:path>
                  </a:pathLst>
                </a:custGeom>
                <a:solidFill>
                  <a:srgbClr val="0027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83311" name="Group 22"/>
              <p:cNvGrpSpPr>
                <a:grpSpLocks/>
              </p:cNvGrpSpPr>
              <p:nvPr/>
            </p:nvGrpSpPr>
            <p:grpSpPr bwMode="auto">
              <a:xfrm>
                <a:off x="3495" y="1774"/>
                <a:ext cx="1487" cy="351"/>
                <a:chOff x="3495" y="1774"/>
                <a:chExt cx="1487" cy="351"/>
              </a:xfrm>
            </p:grpSpPr>
            <p:grpSp>
              <p:nvGrpSpPr>
                <p:cNvPr id="183312" name="Group 23"/>
                <p:cNvGrpSpPr>
                  <a:grpSpLocks/>
                </p:cNvGrpSpPr>
                <p:nvPr/>
              </p:nvGrpSpPr>
              <p:grpSpPr bwMode="auto">
                <a:xfrm>
                  <a:off x="3495" y="1881"/>
                  <a:ext cx="87" cy="158"/>
                  <a:chOff x="3495" y="1881"/>
                  <a:chExt cx="87" cy="158"/>
                </a:xfrm>
              </p:grpSpPr>
              <p:sp>
                <p:nvSpPr>
                  <p:cNvPr id="183328" name="Freeform 24"/>
                  <p:cNvSpPr>
                    <a:spLocks/>
                  </p:cNvSpPr>
                  <p:nvPr/>
                </p:nvSpPr>
                <p:spPr bwMode="auto">
                  <a:xfrm>
                    <a:off x="3512" y="1881"/>
                    <a:ext cx="70" cy="158"/>
                  </a:xfrm>
                  <a:custGeom>
                    <a:avLst/>
                    <a:gdLst>
                      <a:gd name="T0" fmla="*/ 12 w 70"/>
                      <a:gd name="T1" fmla="*/ 44 h 158"/>
                      <a:gd name="T2" fmla="*/ 6 w 70"/>
                      <a:gd name="T3" fmla="*/ 28 h 158"/>
                      <a:gd name="T4" fmla="*/ 24 w 70"/>
                      <a:gd name="T5" fmla="*/ 20 h 158"/>
                      <a:gd name="T6" fmla="*/ 36 w 70"/>
                      <a:gd name="T7" fmla="*/ 26 h 158"/>
                      <a:gd name="T8" fmla="*/ 42 w 70"/>
                      <a:gd name="T9" fmla="*/ 37 h 158"/>
                      <a:gd name="T10" fmla="*/ 42 w 70"/>
                      <a:gd name="T11" fmla="*/ 121 h 158"/>
                      <a:gd name="T12" fmla="*/ 34 w 70"/>
                      <a:gd name="T13" fmla="*/ 136 h 158"/>
                      <a:gd name="T14" fmla="*/ 12 w 70"/>
                      <a:gd name="T15" fmla="*/ 132 h 158"/>
                      <a:gd name="T16" fmla="*/ 4 w 70"/>
                      <a:gd name="T17" fmla="*/ 121 h 158"/>
                      <a:gd name="T18" fmla="*/ 4 w 70"/>
                      <a:gd name="T19" fmla="*/ 141 h 158"/>
                      <a:gd name="T20" fmla="*/ 16 w 70"/>
                      <a:gd name="T21" fmla="*/ 152 h 158"/>
                      <a:gd name="T22" fmla="*/ 34 w 70"/>
                      <a:gd name="T23" fmla="*/ 158 h 158"/>
                      <a:gd name="T24" fmla="*/ 54 w 70"/>
                      <a:gd name="T25" fmla="*/ 152 h 158"/>
                      <a:gd name="T26" fmla="*/ 64 w 70"/>
                      <a:gd name="T27" fmla="*/ 132 h 158"/>
                      <a:gd name="T28" fmla="*/ 70 w 70"/>
                      <a:gd name="T29" fmla="*/ 114 h 158"/>
                      <a:gd name="T30" fmla="*/ 66 w 70"/>
                      <a:gd name="T31" fmla="*/ 33 h 158"/>
                      <a:gd name="T32" fmla="*/ 60 w 70"/>
                      <a:gd name="T33" fmla="*/ 17 h 158"/>
                      <a:gd name="T34" fmla="*/ 46 w 70"/>
                      <a:gd name="T35" fmla="*/ 0 h 158"/>
                      <a:gd name="T36" fmla="*/ 28 w 70"/>
                      <a:gd name="T37" fmla="*/ 0 h 158"/>
                      <a:gd name="T38" fmla="*/ 10 w 70"/>
                      <a:gd name="T39" fmla="*/ 4 h 158"/>
                      <a:gd name="T40" fmla="*/ 0 w 70"/>
                      <a:gd name="T41" fmla="*/ 17 h 158"/>
                      <a:gd name="T42" fmla="*/ 12 w 70"/>
                      <a:gd name="T43" fmla="*/ 44 h 158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70"/>
                      <a:gd name="T67" fmla="*/ 0 h 158"/>
                      <a:gd name="T68" fmla="*/ 70 w 70"/>
                      <a:gd name="T69" fmla="*/ 158 h 158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70" h="158">
                        <a:moveTo>
                          <a:pt x="12" y="44"/>
                        </a:moveTo>
                        <a:lnTo>
                          <a:pt x="6" y="28"/>
                        </a:lnTo>
                        <a:lnTo>
                          <a:pt x="24" y="20"/>
                        </a:lnTo>
                        <a:lnTo>
                          <a:pt x="36" y="26"/>
                        </a:lnTo>
                        <a:lnTo>
                          <a:pt x="42" y="37"/>
                        </a:lnTo>
                        <a:lnTo>
                          <a:pt x="42" y="121"/>
                        </a:lnTo>
                        <a:lnTo>
                          <a:pt x="34" y="136"/>
                        </a:lnTo>
                        <a:lnTo>
                          <a:pt x="12" y="132"/>
                        </a:lnTo>
                        <a:lnTo>
                          <a:pt x="4" y="121"/>
                        </a:lnTo>
                        <a:lnTo>
                          <a:pt x="4" y="141"/>
                        </a:lnTo>
                        <a:lnTo>
                          <a:pt x="16" y="152"/>
                        </a:lnTo>
                        <a:lnTo>
                          <a:pt x="34" y="158"/>
                        </a:lnTo>
                        <a:lnTo>
                          <a:pt x="54" y="152"/>
                        </a:lnTo>
                        <a:lnTo>
                          <a:pt x="64" y="132"/>
                        </a:lnTo>
                        <a:lnTo>
                          <a:pt x="70" y="114"/>
                        </a:lnTo>
                        <a:lnTo>
                          <a:pt x="66" y="33"/>
                        </a:lnTo>
                        <a:lnTo>
                          <a:pt x="60" y="17"/>
                        </a:lnTo>
                        <a:lnTo>
                          <a:pt x="46" y="0"/>
                        </a:lnTo>
                        <a:lnTo>
                          <a:pt x="28" y="0"/>
                        </a:lnTo>
                        <a:lnTo>
                          <a:pt x="10" y="4"/>
                        </a:lnTo>
                        <a:lnTo>
                          <a:pt x="0" y="17"/>
                        </a:lnTo>
                        <a:lnTo>
                          <a:pt x="12" y="4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3329" name="Freeform 25"/>
                  <p:cNvSpPr>
                    <a:spLocks/>
                  </p:cNvSpPr>
                  <p:nvPr/>
                </p:nvSpPr>
                <p:spPr bwMode="auto">
                  <a:xfrm>
                    <a:off x="3495" y="1886"/>
                    <a:ext cx="57" cy="145"/>
                  </a:xfrm>
                  <a:custGeom>
                    <a:avLst/>
                    <a:gdLst>
                      <a:gd name="T0" fmla="*/ 31 w 57"/>
                      <a:gd name="T1" fmla="*/ 0 h 145"/>
                      <a:gd name="T2" fmla="*/ 8 w 57"/>
                      <a:gd name="T3" fmla="*/ 11 h 145"/>
                      <a:gd name="T4" fmla="*/ 0 w 57"/>
                      <a:gd name="T5" fmla="*/ 33 h 145"/>
                      <a:gd name="T6" fmla="*/ 6 w 57"/>
                      <a:gd name="T7" fmla="*/ 95 h 145"/>
                      <a:gd name="T8" fmla="*/ 8 w 57"/>
                      <a:gd name="T9" fmla="*/ 128 h 145"/>
                      <a:gd name="T10" fmla="*/ 18 w 57"/>
                      <a:gd name="T11" fmla="*/ 139 h 145"/>
                      <a:gd name="T12" fmla="*/ 37 w 57"/>
                      <a:gd name="T13" fmla="*/ 145 h 145"/>
                      <a:gd name="T14" fmla="*/ 57 w 57"/>
                      <a:gd name="T15" fmla="*/ 145 h 145"/>
                      <a:gd name="T16" fmla="*/ 31 w 57"/>
                      <a:gd name="T17" fmla="*/ 126 h 145"/>
                      <a:gd name="T18" fmla="*/ 24 w 57"/>
                      <a:gd name="T19" fmla="*/ 100 h 145"/>
                      <a:gd name="T20" fmla="*/ 26 w 57"/>
                      <a:gd name="T21" fmla="*/ 33 h 145"/>
                      <a:gd name="T22" fmla="*/ 31 w 57"/>
                      <a:gd name="T23" fmla="*/ 0 h 145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57"/>
                      <a:gd name="T37" fmla="*/ 0 h 145"/>
                      <a:gd name="T38" fmla="*/ 57 w 57"/>
                      <a:gd name="T39" fmla="*/ 145 h 145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57" h="145">
                        <a:moveTo>
                          <a:pt x="31" y="0"/>
                        </a:moveTo>
                        <a:lnTo>
                          <a:pt x="8" y="11"/>
                        </a:lnTo>
                        <a:lnTo>
                          <a:pt x="0" y="33"/>
                        </a:lnTo>
                        <a:lnTo>
                          <a:pt x="6" y="95"/>
                        </a:lnTo>
                        <a:lnTo>
                          <a:pt x="8" y="128"/>
                        </a:lnTo>
                        <a:lnTo>
                          <a:pt x="18" y="139"/>
                        </a:lnTo>
                        <a:lnTo>
                          <a:pt x="37" y="145"/>
                        </a:lnTo>
                        <a:lnTo>
                          <a:pt x="57" y="145"/>
                        </a:lnTo>
                        <a:lnTo>
                          <a:pt x="31" y="126"/>
                        </a:lnTo>
                        <a:lnTo>
                          <a:pt x="24" y="100"/>
                        </a:lnTo>
                        <a:lnTo>
                          <a:pt x="26" y="33"/>
                        </a:lnTo>
                        <a:lnTo>
                          <a:pt x="3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3313" name="Group 26"/>
                <p:cNvGrpSpPr>
                  <a:grpSpLocks/>
                </p:cNvGrpSpPr>
                <p:nvPr/>
              </p:nvGrpSpPr>
              <p:grpSpPr bwMode="auto">
                <a:xfrm>
                  <a:off x="3891" y="1842"/>
                  <a:ext cx="106" cy="220"/>
                  <a:chOff x="3891" y="1842"/>
                  <a:chExt cx="106" cy="220"/>
                </a:xfrm>
              </p:grpSpPr>
              <p:sp>
                <p:nvSpPr>
                  <p:cNvPr id="183326" name="Freeform 27"/>
                  <p:cNvSpPr>
                    <a:spLocks/>
                  </p:cNvSpPr>
                  <p:nvPr/>
                </p:nvSpPr>
                <p:spPr bwMode="auto">
                  <a:xfrm>
                    <a:off x="3891" y="1842"/>
                    <a:ext cx="106" cy="220"/>
                  </a:xfrm>
                  <a:custGeom>
                    <a:avLst/>
                    <a:gdLst>
                      <a:gd name="T0" fmla="*/ 23 w 106"/>
                      <a:gd name="T1" fmla="*/ 18 h 220"/>
                      <a:gd name="T2" fmla="*/ 32 w 106"/>
                      <a:gd name="T3" fmla="*/ 5 h 220"/>
                      <a:gd name="T4" fmla="*/ 55 w 106"/>
                      <a:gd name="T5" fmla="*/ 0 h 220"/>
                      <a:gd name="T6" fmla="*/ 78 w 106"/>
                      <a:gd name="T7" fmla="*/ 5 h 220"/>
                      <a:gd name="T8" fmla="*/ 100 w 106"/>
                      <a:gd name="T9" fmla="*/ 16 h 220"/>
                      <a:gd name="T10" fmla="*/ 106 w 106"/>
                      <a:gd name="T11" fmla="*/ 40 h 220"/>
                      <a:gd name="T12" fmla="*/ 102 w 106"/>
                      <a:gd name="T13" fmla="*/ 176 h 220"/>
                      <a:gd name="T14" fmla="*/ 95 w 106"/>
                      <a:gd name="T15" fmla="*/ 209 h 220"/>
                      <a:gd name="T16" fmla="*/ 68 w 106"/>
                      <a:gd name="T17" fmla="*/ 220 h 220"/>
                      <a:gd name="T18" fmla="*/ 38 w 106"/>
                      <a:gd name="T19" fmla="*/ 220 h 220"/>
                      <a:gd name="T20" fmla="*/ 17 w 106"/>
                      <a:gd name="T21" fmla="*/ 209 h 220"/>
                      <a:gd name="T22" fmla="*/ 0 w 106"/>
                      <a:gd name="T23" fmla="*/ 191 h 220"/>
                      <a:gd name="T24" fmla="*/ 0 w 106"/>
                      <a:gd name="T25" fmla="*/ 176 h 220"/>
                      <a:gd name="T26" fmla="*/ 21 w 106"/>
                      <a:gd name="T27" fmla="*/ 187 h 220"/>
                      <a:gd name="T28" fmla="*/ 44 w 106"/>
                      <a:gd name="T29" fmla="*/ 196 h 220"/>
                      <a:gd name="T30" fmla="*/ 62 w 106"/>
                      <a:gd name="T31" fmla="*/ 187 h 220"/>
                      <a:gd name="T32" fmla="*/ 78 w 106"/>
                      <a:gd name="T33" fmla="*/ 176 h 220"/>
                      <a:gd name="T34" fmla="*/ 80 w 106"/>
                      <a:gd name="T35" fmla="*/ 142 h 220"/>
                      <a:gd name="T36" fmla="*/ 80 w 106"/>
                      <a:gd name="T37" fmla="*/ 33 h 220"/>
                      <a:gd name="T38" fmla="*/ 66 w 106"/>
                      <a:gd name="T39" fmla="*/ 22 h 220"/>
                      <a:gd name="T40" fmla="*/ 45 w 106"/>
                      <a:gd name="T41" fmla="*/ 24 h 220"/>
                      <a:gd name="T42" fmla="*/ 23 w 106"/>
                      <a:gd name="T43" fmla="*/ 18 h 220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06"/>
                      <a:gd name="T67" fmla="*/ 0 h 220"/>
                      <a:gd name="T68" fmla="*/ 106 w 106"/>
                      <a:gd name="T69" fmla="*/ 220 h 220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06" h="220">
                        <a:moveTo>
                          <a:pt x="23" y="18"/>
                        </a:moveTo>
                        <a:lnTo>
                          <a:pt x="32" y="5"/>
                        </a:lnTo>
                        <a:lnTo>
                          <a:pt x="55" y="0"/>
                        </a:lnTo>
                        <a:lnTo>
                          <a:pt x="78" y="5"/>
                        </a:lnTo>
                        <a:lnTo>
                          <a:pt x="100" y="16"/>
                        </a:lnTo>
                        <a:lnTo>
                          <a:pt x="106" y="40"/>
                        </a:lnTo>
                        <a:lnTo>
                          <a:pt x="102" y="176"/>
                        </a:lnTo>
                        <a:lnTo>
                          <a:pt x="95" y="209"/>
                        </a:lnTo>
                        <a:lnTo>
                          <a:pt x="68" y="220"/>
                        </a:lnTo>
                        <a:lnTo>
                          <a:pt x="38" y="220"/>
                        </a:lnTo>
                        <a:lnTo>
                          <a:pt x="17" y="209"/>
                        </a:lnTo>
                        <a:lnTo>
                          <a:pt x="0" y="191"/>
                        </a:lnTo>
                        <a:lnTo>
                          <a:pt x="0" y="176"/>
                        </a:lnTo>
                        <a:lnTo>
                          <a:pt x="21" y="187"/>
                        </a:lnTo>
                        <a:lnTo>
                          <a:pt x="44" y="196"/>
                        </a:lnTo>
                        <a:lnTo>
                          <a:pt x="62" y="187"/>
                        </a:lnTo>
                        <a:lnTo>
                          <a:pt x="78" y="176"/>
                        </a:lnTo>
                        <a:lnTo>
                          <a:pt x="80" y="142"/>
                        </a:lnTo>
                        <a:lnTo>
                          <a:pt x="80" y="33"/>
                        </a:lnTo>
                        <a:lnTo>
                          <a:pt x="66" y="22"/>
                        </a:lnTo>
                        <a:lnTo>
                          <a:pt x="45" y="24"/>
                        </a:lnTo>
                        <a:lnTo>
                          <a:pt x="23" y="1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3327" name="Freeform 28"/>
                  <p:cNvSpPr>
                    <a:spLocks/>
                  </p:cNvSpPr>
                  <p:nvPr/>
                </p:nvSpPr>
                <p:spPr bwMode="auto">
                  <a:xfrm>
                    <a:off x="3891" y="1844"/>
                    <a:ext cx="64" cy="202"/>
                  </a:xfrm>
                  <a:custGeom>
                    <a:avLst/>
                    <a:gdLst>
                      <a:gd name="T0" fmla="*/ 6 w 64"/>
                      <a:gd name="T1" fmla="*/ 27 h 202"/>
                      <a:gd name="T2" fmla="*/ 18 w 64"/>
                      <a:gd name="T3" fmla="*/ 11 h 202"/>
                      <a:gd name="T4" fmla="*/ 42 w 64"/>
                      <a:gd name="T5" fmla="*/ 0 h 202"/>
                      <a:gd name="T6" fmla="*/ 64 w 64"/>
                      <a:gd name="T7" fmla="*/ 9 h 202"/>
                      <a:gd name="T8" fmla="*/ 34 w 64"/>
                      <a:gd name="T9" fmla="*/ 27 h 202"/>
                      <a:gd name="T10" fmla="*/ 28 w 64"/>
                      <a:gd name="T11" fmla="*/ 44 h 202"/>
                      <a:gd name="T12" fmla="*/ 24 w 64"/>
                      <a:gd name="T13" fmla="*/ 173 h 202"/>
                      <a:gd name="T14" fmla="*/ 30 w 64"/>
                      <a:gd name="T15" fmla="*/ 189 h 202"/>
                      <a:gd name="T16" fmla="*/ 52 w 64"/>
                      <a:gd name="T17" fmla="*/ 202 h 202"/>
                      <a:gd name="T18" fmla="*/ 10 w 64"/>
                      <a:gd name="T19" fmla="*/ 195 h 202"/>
                      <a:gd name="T20" fmla="*/ 0 w 64"/>
                      <a:gd name="T21" fmla="*/ 178 h 202"/>
                      <a:gd name="T22" fmla="*/ 6 w 64"/>
                      <a:gd name="T23" fmla="*/ 27 h 202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64"/>
                      <a:gd name="T37" fmla="*/ 0 h 202"/>
                      <a:gd name="T38" fmla="*/ 64 w 64"/>
                      <a:gd name="T39" fmla="*/ 202 h 202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64" h="202">
                        <a:moveTo>
                          <a:pt x="6" y="27"/>
                        </a:moveTo>
                        <a:lnTo>
                          <a:pt x="18" y="11"/>
                        </a:lnTo>
                        <a:lnTo>
                          <a:pt x="42" y="0"/>
                        </a:lnTo>
                        <a:lnTo>
                          <a:pt x="64" y="9"/>
                        </a:lnTo>
                        <a:lnTo>
                          <a:pt x="34" y="27"/>
                        </a:lnTo>
                        <a:lnTo>
                          <a:pt x="28" y="44"/>
                        </a:lnTo>
                        <a:lnTo>
                          <a:pt x="24" y="173"/>
                        </a:lnTo>
                        <a:lnTo>
                          <a:pt x="30" y="189"/>
                        </a:lnTo>
                        <a:lnTo>
                          <a:pt x="52" y="202"/>
                        </a:lnTo>
                        <a:lnTo>
                          <a:pt x="10" y="195"/>
                        </a:lnTo>
                        <a:lnTo>
                          <a:pt x="0" y="178"/>
                        </a:lnTo>
                        <a:lnTo>
                          <a:pt x="6" y="2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3314" name="Group 29"/>
                <p:cNvGrpSpPr>
                  <a:grpSpLocks/>
                </p:cNvGrpSpPr>
                <p:nvPr/>
              </p:nvGrpSpPr>
              <p:grpSpPr bwMode="auto">
                <a:xfrm>
                  <a:off x="4292" y="1827"/>
                  <a:ext cx="106" cy="247"/>
                  <a:chOff x="4292" y="1827"/>
                  <a:chExt cx="106" cy="247"/>
                </a:xfrm>
              </p:grpSpPr>
              <p:sp>
                <p:nvSpPr>
                  <p:cNvPr id="183324" name="Freeform 30"/>
                  <p:cNvSpPr>
                    <a:spLocks/>
                  </p:cNvSpPr>
                  <p:nvPr/>
                </p:nvSpPr>
                <p:spPr bwMode="auto">
                  <a:xfrm>
                    <a:off x="4292" y="1827"/>
                    <a:ext cx="106" cy="247"/>
                  </a:xfrm>
                  <a:custGeom>
                    <a:avLst/>
                    <a:gdLst>
                      <a:gd name="T0" fmla="*/ 23 w 106"/>
                      <a:gd name="T1" fmla="*/ 20 h 247"/>
                      <a:gd name="T2" fmla="*/ 32 w 106"/>
                      <a:gd name="T3" fmla="*/ 6 h 247"/>
                      <a:gd name="T4" fmla="*/ 55 w 106"/>
                      <a:gd name="T5" fmla="*/ 0 h 247"/>
                      <a:gd name="T6" fmla="*/ 78 w 106"/>
                      <a:gd name="T7" fmla="*/ 6 h 247"/>
                      <a:gd name="T8" fmla="*/ 100 w 106"/>
                      <a:gd name="T9" fmla="*/ 18 h 247"/>
                      <a:gd name="T10" fmla="*/ 106 w 106"/>
                      <a:gd name="T11" fmla="*/ 45 h 247"/>
                      <a:gd name="T12" fmla="*/ 102 w 106"/>
                      <a:gd name="T13" fmla="*/ 198 h 247"/>
                      <a:gd name="T14" fmla="*/ 95 w 106"/>
                      <a:gd name="T15" fmla="*/ 235 h 247"/>
                      <a:gd name="T16" fmla="*/ 68 w 106"/>
                      <a:gd name="T17" fmla="*/ 247 h 247"/>
                      <a:gd name="T18" fmla="*/ 38 w 106"/>
                      <a:gd name="T19" fmla="*/ 247 h 247"/>
                      <a:gd name="T20" fmla="*/ 17 w 106"/>
                      <a:gd name="T21" fmla="*/ 235 h 247"/>
                      <a:gd name="T22" fmla="*/ 0 w 106"/>
                      <a:gd name="T23" fmla="*/ 214 h 247"/>
                      <a:gd name="T24" fmla="*/ 0 w 106"/>
                      <a:gd name="T25" fmla="*/ 198 h 247"/>
                      <a:gd name="T26" fmla="*/ 21 w 106"/>
                      <a:gd name="T27" fmla="*/ 210 h 247"/>
                      <a:gd name="T28" fmla="*/ 44 w 106"/>
                      <a:gd name="T29" fmla="*/ 220 h 247"/>
                      <a:gd name="T30" fmla="*/ 62 w 106"/>
                      <a:gd name="T31" fmla="*/ 210 h 247"/>
                      <a:gd name="T32" fmla="*/ 78 w 106"/>
                      <a:gd name="T33" fmla="*/ 198 h 247"/>
                      <a:gd name="T34" fmla="*/ 80 w 106"/>
                      <a:gd name="T35" fmla="*/ 159 h 247"/>
                      <a:gd name="T36" fmla="*/ 80 w 106"/>
                      <a:gd name="T37" fmla="*/ 37 h 247"/>
                      <a:gd name="T38" fmla="*/ 66 w 106"/>
                      <a:gd name="T39" fmla="*/ 24 h 247"/>
                      <a:gd name="T40" fmla="*/ 45 w 106"/>
                      <a:gd name="T41" fmla="*/ 27 h 247"/>
                      <a:gd name="T42" fmla="*/ 23 w 106"/>
                      <a:gd name="T43" fmla="*/ 20 h 24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06"/>
                      <a:gd name="T67" fmla="*/ 0 h 247"/>
                      <a:gd name="T68" fmla="*/ 106 w 106"/>
                      <a:gd name="T69" fmla="*/ 247 h 24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06" h="247">
                        <a:moveTo>
                          <a:pt x="23" y="20"/>
                        </a:moveTo>
                        <a:lnTo>
                          <a:pt x="32" y="6"/>
                        </a:lnTo>
                        <a:lnTo>
                          <a:pt x="55" y="0"/>
                        </a:lnTo>
                        <a:lnTo>
                          <a:pt x="78" y="6"/>
                        </a:lnTo>
                        <a:lnTo>
                          <a:pt x="100" y="18"/>
                        </a:lnTo>
                        <a:lnTo>
                          <a:pt x="106" y="45"/>
                        </a:lnTo>
                        <a:lnTo>
                          <a:pt x="102" y="198"/>
                        </a:lnTo>
                        <a:lnTo>
                          <a:pt x="95" y="235"/>
                        </a:lnTo>
                        <a:lnTo>
                          <a:pt x="68" y="247"/>
                        </a:lnTo>
                        <a:lnTo>
                          <a:pt x="38" y="247"/>
                        </a:lnTo>
                        <a:lnTo>
                          <a:pt x="17" y="235"/>
                        </a:lnTo>
                        <a:lnTo>
                          <a:pt x="0" y="214"/>
                        </a:lnTo>
                        <a:lnTo>
                          <a:pt x="0" y="198"/>
                        </a:lnTo>
                        <a:lnTo>
                          <a:pt x="21" y="210"/>
                        </a:lnTo>
                        <a:lnTo>
                          <a:pt x="44" y="220"/>
                        </a:lnTo>
                        <a:lnTo>
                          <a:pt x="62" y="210"/>
                        </a:lnTo>
                        <a:lnTo>
                          <a:pt x="78" y="198"/>
                        </a:lnTo>
                        <a:lnTo>
                          <a:pt x="80" y="159"/>
                        </a:lnTo>
                        <a:lnTo>
                          <a:pt x="80" y="37"/>
                        </a:lnTo>
                        <a:lnTo>
                          <a:pt x="66" y="24"/>
                        </a:lnTo>
                        <a:lnTo>
                          <a:pt x="45" y="27"/>
                        </a:lnTo>
                        <a:lnTo>
                          <a:pt x="23" y="2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3325" name="Freeform 31"/>
                  <p:cNvSpPr>
                    <a:spLocks/>
                  </p:cNvSpPr>
                  <p:nvPr/>
                </p:nvSpPr>
                <p:spPr bwMode="auto">
                  <a:xfrm>
                    <a:off x="4292" y="1828"/>
                    <a:ext cx="64" cy="229"/>
                  </a:xfrm>
                  <a:custGeom>
                    <a:avLst/>
                    <a:gdLst>
                      <a:gd name="T0" fmla="*/ 6 w 64"/>
                      <a:gd name="T1" fmla="*/ 31 h 229"/>
                      <a:gd name="T2" fmla="*/ 18 w 64"/>
                      <a:gd name="T3" fmla="*/ 12 h 229"/>
                      <a:gd name="T4" fmla="*/ 42 w 64"/>
                      <a:gd name="T5" fmla="*/ 0 h 229"/>
                      <a:gd name="T6" fmla="*/ 64 w 64"/>
                      <a:gd name="T7" fmla="*/ 10 h 229"/>
                      <a:gd name="T8" fmla="*/ 34 w 64"/>
                      <a:gd name="T9" fmla="*/ 31 h 229"/>
                      <a:gd name="T10" fmla="*/ 28 w 64"/>
                      <a:gd name="T11" fmla="*/ 50 h 229"/>
                      <a:gd name="T12" fmla="*/ 24 w 64"/>
                      <a:gd name="T13" fmla="*/ 196 h 229"/>
                      <a:gd name="T14" fmla="*/ 30 w 64"/>
                      <a:gd name="T15" fmla="*/ 215 h 229"/>
                      <a:gd name="T16" fmla="*/ 52 w 64"/>
                      <a:gd name="T17" fmla="*/ 229 h 229"/>
                      <a:gd name="T18" fmla="*/ 10 w 64"/>
                      <a:gd name="T19" fmla="*/ 221 h 229"/>
                      <a:gd name="T20" fmla="*/ 0 w 64"/>
                      <a:gd name="T21" fmla="*/ 202 h 229"/>
                      <a:gd name="T22" fmla="*/ 6 w 64"/>
                      <a:gd name="T23" fmla="*/ 31 h 22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64"/>
                      <a:gd name="T37" fmla="*/ 0 h 229"/>
                      <a:gd name="T38" fmla="*/ 64 w 64"/>
                      <a:gd name="T39" fmla="*/ 229 h 22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64" h="229">
                        <a:moveTo>
                          <a:pt x="6" y="31"/>
                        </a:moveTo>
                        <a:lnTo>
                          <a:pt x="18" y="12"/>
                        </a:lnTo>
                        <a:lnTo>
                          <a:pt x="42" y="0"/>
                        </a:lnTo>
                        <a:lnTo>
                          <a:pt x="64" y="10"/>
                        </a:lnTo>
                        <a:lnTo>
                          <a:pt x="34" y="31"/>
                        </a:lnTo>
                        <a:lnTo>
                          <a:pt x="28" y="50"/>
                        </a:lnTo>
                        <a:lnTo>
                          <a:pt x="24" y="196"/>
                        </a:lnTo>
                        <a:lnTo>
                          <a:pt x="30" y="215"/>
                        </a:lnTo>
                        <a:lnTo>
                          <a:pt x="52" y="229"/>
                        </a:lnTo>
                        <a:lnTo>
                          <a:pt x="10" y="221"/>
                        </a:lnTo>
                        <a:lnTo>
                          <a:pt x="0" y="202"/>
                        </a:lnTo>
                        <a:lnTo>
                          <a:pt x="6" y="3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3315" name="Group 32"/>
                <p:cNvGrpSpPr>
                  <a:grpSpLocks/>
                </p:cNvGrpSpPr>
                <p:nvPr/>
              </p:nvGrpSpPr>
              <p:grpSpPr bwMode="auto">
                <a:xfrm>
                  <a:off x="4876" y="1774"/>
                  <a:ext cx="106" cy="351"/>
                  <a:chOff x="4876" y="1774"/>
                  <a:chExt cx="106" cy="351"/>
                </a:xfrm>
              </p:grpSpPr>
              <p:sp>
                <p:nvSpPr>
                  <p:cNvPr id="183322" name="Freeform 33"/>
                  <p:cNvSpPr>
                    <a:spLocks/>
                  </p:cNvSpPr>
                  <p:nvPr/>
                </p:nvSpPr>
                <p:spPr bwMode="auto">
                  <a:xfrm>
                    <a:off x="4876" y="1774"/>
                    <a:ext cx="106" cy="351"/>
                  </a:xfrm>
                  <a:custGeom>
                    <a:avLst/>
                    <a:gdLst>
                      <a:gd name="T0" fmla="*/ 23 w 106"/>
                      <a:gd name="T1" fmla="*/ 29 h 351"/>
                      <a:gd name="T2" fmla="*/ 32 w 106"/>
                      <a:gd name="T3" fmla="*/ 9 h 351"/>
                      <a:gd name="T4" fmla="*/ 55 w 106"/>
                      <a:gd name="T5" fmla="*/ 0 h 351"/>
                      <a:gd name="T6" fmla="*/ 78 w 106"/>
                      <a:gd name="T7" fmla="*/ 9 h 351"/>
                      <a:gd name="T8" fmla="*/ 100 w 106"/>
                      <a:gd name="T9" fmla="*/ 26 h 351"/>
                      <a:gd name="T10" fmla="*/ 106 w 106"/>
                      <a:gd name="T11" fmla="*/ 64 h 351"/>
                      <a:gd name="T12" fmla="*/ 102 w 106"/>
                      <a:gd name="T13" fmla="*/ 281 h 351"/>
                      <a:gd name="T14" fmla="*/ 95 w 106"/>
                      <a:gd name="T15" fmla="*/ 334 h 351"/>
                      <a:gd name="T16" fmla="*/ 68 w 106"/>
                      <a:gd name="T17" fmla="*/ 351 h 351"/>
                      <a:gd name="T18" fmla="*/ 38 w 106"/>
                      <a:gd name="T19" fmla="*/ 351 h 351"/>
                      <a:gd name="T20" fmla="*/ 17 w 106"/>
                      <a:gd name="T21" fmla="*/ 334 h 351"/>
                      <a:gd name="T22" fmla="*/ 0 w 106"/>
                      <a:gd name="T23" fmla="*/ 305 h 351"/>
                      <a:gd name="T24" fmla="*/ 0 w 106"/>
                      <a:gd name="T25" fmla="*/ 281 h 351"/>
                      <a:gd name="T26" fmla="*/ 21 w 106"/>
                      <a:gd name="T27" fmla="*/ 299 h 351"/>
                      <a:gd name="T28" fmla="*/ 44 w 106"/>
                      <a:gd name="T29" fmla="*/ 313 h 351"/>
                      <a:gd name="T30" fmla="*/ 62 w 106"/>
                      <a:gd name="T31" fmla="*/ 299 h 351"/>
                      <a:gd name="T32" fmla="*/ 78 w 106"/>
                      <a:gd name="T33" fmla="*/ 281 h 351"/>
                      <a:gd name="T34" fmla="*/ 80 w 106"/>
                      <a:gd name="T35" fmla="*/ 226 h 351"/>
                      <a:gd name="T36" fmla="*/ 80 w 106"/>
                      <a:gd name="T37" fmla="*/ 52 h 351"/>
                      <a:gd name="T38" fmla="*/ 66 w 106"/>
                      <a:gd name="T39" fmla="*/ 35 h 351"/>
                      <a:gd name="T40" fmla="*/ 45 w 106"/>
                      <a:gd name="T41" fmla="*/ 38 h 351"/>
                      <a:gd name="T42" fmla="*/ 23 w 106"/>
                      <a:gd name="T43" fmla="*/ 29 h 351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06"/>
                      <a:gd name="T67" fmla="*/ 0 h 351"/>
                      <a:gd name="T68" fmla="*/ 106 w 106"/>
                      <a:gd name="T69" fmla="*/ 351 h 351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06" h="351">
                        <a:moveTo>
                          <a:pt x="23" y="29"/>
                        </a:moveTo>
                        <a:lnTo>
                          <a:pt x="32" y="9"/>
                        </a:lnTo>
                        <a:lnTo>
                          <a:pt x="55" y="0"/>
                        </a:lnTo>
                        <a:lnTo>
                          <a:pt x="78" y="9"/>
                        </a:lnTo>
                        <a:lnTo>
                          <a:pt x="100" y="26"/>
                        </a:lnTo>
                        <a:lnTo>
                          <a:pt x="106" y="64"/>
                        </a:lnTo>
                        <a:lnTo>
                          <a:pt x="102" y="281"/>
                        </a:lnTo>
                        <a:lnTo>
                          <a:pt x="95" y="334"/>
                        </a:lnTo>
                        <a:lnTo>
                          <a:pt x="68" y="351"/>
                        </a:lnTo>
                        <a:lnTo>
                          <a:pt x="38" y="351"/>
                        </a:lnTo>
                        <a:lnTo>
                          <a:pt x="17" y="334"/>
                        </a:lnTo>
                        <a:lnTo>
                          <a:pt x="0" y="305"/>
                        </a:lnTo>
                        <a:lnTo>
                          <a:pt x="0" y="281"/>
                        </a:lnTo>
                        <a:lnTo>
                          <a:pt x="21" y="299"/>
                        </a:lnTo>
                        <a:lnTo>
                          <a:pt x="44" y="313"/>
                        </a:lnTo>
                        <a:lnTo>
                          <a:pt x="62" y="299"/>
                        </a:lnTo>
                        <a:lnTo>
                          <a:pt x="78" y="281"/>
                        </a:lnTo>
                        <a:lnTo>
                          <a:pt x="80" y="226"/>
                        </a:lnTo>
                        <a:lnTo>
                          <a:pt x="80" y="52"/>
                        </a:lnTo>
                        <a:lnTo>
                          <a:pt x="66" y="35"/>
                        </a:lnTo>
                        <a:lnTo>
                          <a:pt x="45" y="38"/>
                        </a:lnTo>
                        <a:lnTo>
                          <a:pt x="23" y="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3323" name="Freeform 34"/>
                  <p:cNvSpPr>
                    <a:spLocks/>
                  </p:cNvSpPr>
                  <p:nvPr/>
                </p:nvSpPr>
                <p:spPr bwMode="auto">
                  <a:xfrm>
                    <a:off x="4876" y="1776"/>
                    <a:ext cx="64" cy="325"/>
                  </a:xfrm>
                  <a:custGeom>
                    <a:avLst/>
                    <a:gdLst>
                      <a:gd name="T0" fmla="*/ 6 w 64"/>
                      <a:gd name="T1" fmla="*/ 44 h 325"/>
                      <a:gd name="T2" fmla="*/ 18 w 64"/>
                      <a:gd name="T3" fmla="*/ 18 h 325"/>
                      <a:gd name="T4" fmla="*/ 42 w 64"/>
                      <a:gd name="T5" fmla="*/ 0 h 325"/>
                      <a:gd name="T6" fmla="*/ 64 w 64"/>
                      <a:gd name="T7" fmla="*/ 15 h 325"/>
                      <a:gd name="T8" fmla="*/ 34 w 64"/>
                      <a:gd name="T9" fmla="*/ 44 h 325"/>
                      <a:gd name="T10" fmla="*/ 28 w 64"/>
                      <a:gd name="T11" fmla="*/ 70 h 325"/>
                      <a:gd name="T12" fmla="*/ 24 w 64"/>
                      <a:gd name="T13" fmla="*/ 278 h 325"/>
                      <a:gd name="T14" fmla="*/ 30 w 64"/>
                      <a:gd name="T15" fmla="*/ 305 h 325"/>
                      <a:gd name="T16" fmla="*/ 52 w 64"/>
                      <a:gd name="T17" fmla="*/ 325 h 325"/>
                      <a:gd name="T18" fmla="*/ 10 w 64"/>
                      <a:gd name="T19" fmla="*/ 313 h 325"/>
                      <a:gd name="T20" fmla="*/ 0 w 64"/>
                      <a:gd name="T21" fmla="*/ 287 h 325"/>
                      <a:gd name="T22" fmla="*/ 6 w 64"/>
                      <a:gd name="T23" fmla="*/ 44 h 325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64"/>
                      <a:gd name="T37" fmla="*/ 0 h 325"/>
                      <a:gd name="T38" fmla="*/ 64 w 64"/>
                      <a:gd name="T39" fmla="*/ 325 h 325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64" h="325">
                        <a:moveTo>
                          <a:pt x="6" y="44"/>
                        </a:moveTo>
                        <a:lnTo>
                          <a:pt x="18" y="18"/>
                        </a:lnTo>
                        <a:lnTo>
                          <a:pt x="42" y="0"/>
                        </a:lnTo>
                        <a:lnTo>
                          <a:pt x="64" y="15"/>
                        </a:lnTo>
                        <a:lnTo>
                          <a:pt x="34" y="44"/>
                        </a:lnTo>
                        <a:lnTo>
                          <a:pt x="28" y="70"/>
                        </a:lnTo>
                        <a:lnTo>
                          <a:pt x="24" y="278"/>
                        </a:lnTo>
                        <a:lnTo>
                          <a:pt x="30" y="305"/>
                        </a:lnTo>
                        <a:lnTo>
                          <a:pt x="52" y="325"/>
                        </a:lnTo>
                        <a:lnTo>
                          <a:pt x="10" y="313"/>
                        </a:lnTo>
                        <a:lnTo>
                          <a:pt x="0" y="287"/>
                        </a:lnTo>
                        <a:lnTo>
                          <a:pt x="6" y="4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3316" name="Freeform 35"/>
                <p:cNvSpPr>
                  <a:spLocks/>
                </p:cNvSpPr>
                <p:nvPr/>
              </p:nvSpPr>
              <p:spPr bwMode="auto">
                <a:xfrm>
                  <a:off x="4373" y="1802"/>
                  <a:ext cx="532" cy="75"/>
                </a:xfrm>
                <a:custGeom>
                  <a:avLst/>
                  <a:gdLst>
                    <a:gd name="T0" fmla="*/ 0 w 532"/>
                    <a:gd name="T1" fmla="*/ 51 h 75"/>
                    <a:gd name="T2" fmla="*/ 532 w 532"/>
                    <a:gd name="T3" fmla="*/ 0 h 75"/>
                    <a:gd name="T4" fmla="*/ 521 w 532"/>
                    <a:gd name="T5" fmla="*/ 34 h 75"/>
                    <a:gd name="T6" fmla="*/ 9 w 532"/>
                    <a:gd name="T7" fmla="*/ 75 h 75"/>
                    <a:gd name="T8" fmla="*/ 0 w 532"/>
                    <a:gd name="T9" fmla="*/ 51 h 7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32"/>
                    <a:gd name="T16" fmla="*/ 0 h 75"/>
                    <a:gd name="T17" fmla="*/ 532 w 532"/>
                    <a:gd name="T18" fmla="*/ 75 h 7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32" h="75">
                      <a:moveTo>
                        <a:pt x="0" y="51"/>
                      </a:moveTo>
                      <a:lnTo>
                        <a:pt x="532" y="0"/>
                      </a:lnTo>
                      <a:lnTo>
                        <a:pt x="521" y="34"/>
                      </a:lnTo>
                      <a:lnTo>
                        <a:pt x="9" y="75"/>
                      </a:lnTo>
                      <a:lnTo>
                        <a:pt x="0" y="5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17" name="Freeform 36"/>
                <p:cNvSpPr>
                  <a:spLocks/>
                </p:cNvSpPr>
                <p:nvPr/>
              </p:nvSpPr>
              <p:spPr bwMode="auto">
                <a:xfrm>
                  <a:off x="4376" y="2026"/>
                  <a:ext cx="531" cy="71"/>
                </a:xfrm>
                <a:custGeom>
                  <a:avLst/>
                  <a:gdLst>
                    <a:gd name="T0" fmla="*/ 0 w 531"/>
                    <a:gd name="T1" fmla="*/ 0 h 71"/>
                    <a:gd name="T2" fmla="*/ 520 w 531"/>
                    <a:gd name="T3" fmla="*/ 41 h 71"/>
                    <a:gd name="T4" fmla="*/ 531 w 531"/>
                    <a:gd name="T5" fmla="*/ 71 h 71"/>
                    <a:gd name="T6" fmla="*/ 0 w 531"/>
                    <a:gd name="T7" fmla="*/ 24 h 71"/>
                    <a:gd name="T8" fmla="*/ 0 w 531"/>
                    <a:gd name="T9" fmla="*/ 0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31"/>
                    <a:gd name="T16" fmla="*/ 0 h 71"/>
                    <a:gd name="T17" fmla="*/ 531 w 531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31" h="71">
                      <a:moveTo>
                        <a:pt x="0" y="0"/>
                      </a:moveTo>
                      <a:lnTo>
                        <a:pt x="520" y="41"/>
                      </a:lnTo>
                      <a:lnTo>
                        <a:pt x="531" y="71"/>
                      </a:lnTo>
                      <a:lnTo>
                        <a:pt x="0" y="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18" name="Freeform 37"/>
                <p:cNvSpPr>
                  <a:spLocks/>
                </p:cNvSpPr>
                <p:nvPr/>
              </p:nvSpPr>
              <p:spPr bwMode="auto">
                <a:xfrm>
                  <a:off x="3979" y="1855"/>
                  <a:ext cx="337" cy="44"/>
                </a:xfrm>
                <a:custGeom>
                  <a:avLst/>
                  <a:gdLst>
                    <a:gd name="T0" fmla="*/ 7 w 337"/>
                    <a:gd name="T1" fmla="*/ 19 h 44"/>
                    <a:gd name="T2" fmla="*/ 333 w 337"/>
                    <a:gd name="T3" fmla="*/ 0 h 44"/>
                    <a:gd name="T4" fmla="*/ 337 w 337"/>
                    <a:gd name="T5" fmla="*/ 36 h 44"/>
                    <a:gd name="T6" fmla="*/ 0 w 337"/>
                    <a:gd name="T7" fmla="*/ 44 h 44"/>
                    <a:gd name="T8" fmla="*/ 7 w 337"/>
                    <a:gd name="T9" fmla="*/ 19 h 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7"/>
                    <a:gd name="T16" fmla="*/ 0 h 44"/>
                    <a:gd name="T17" fmla="*/ 337 w 337"/>
                    <a:gd name="T18" fmla="*/ 44 h 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7" h="44">
                      <a:moveTo>
                        <a:pt x="7" y="19"/>
                      </a:moveTo>
                      <a:lnTo>
                        <a:pt x="333" y="0"/>
                      </a:lnTo>
                      <a:lnTo>
                        <a:pt x="337" y="36"/>
                      </a:lnTo>
                      <a:lnTo>
                        <a:pt x="0" y="44"/>
                      </a:lnTo>
                      <a:lnTo>
                        <a:pt x="7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19" name="Freeform 38"/>
                <p:cNvSpPr>
                  <a:spLocks/>
                </p:cNvSpPr>
                <p:nvPr/>
              </p:nvSpPr>
              <p:spPr bwMode="auto">
                <a:xfrm>
                  <a:off x="3970" y="2012"/>
                  <a:ext cx="341" cy="38"/>
                </a:xfrm>
                <a:custGeom>
                  <a:avLst/>
                  <a:gdLst>
                    <a:gd name="T0" fmla="*/ 9 w 341"/>
                    <a:gd name="T1" fmla="*/ 0 h 38"/>
                    <a:gd name="T2" fmla="*/ 336 w 341"/>
                    <a:gd name="T3" fmla="*/ 7 h 38"/>
                    <a:gd name="T4" fmla="*/ 341 w 341"/>
                    <a:gd name="T5" fmla="*/ 38 h 38"/>
                    <a:gd name="T6" fmla="*/ 0 w 341"/>
                    <a:gd name="T7" fmla="*/ 31 h 38"/>
                    <a:gd name="T8" fmla="*/ 9 w 341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1"/>
                    <a:gd name="T16" fmla="*/ 0 h 38"/>
                    <a:gd name="T17" fmla="*/ 341 w 341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1" h="38">
                      <a:moveTo>
                        <a:pt x="9" y="0"/>
                      </a:moveTo>
                      <a:lnTo>
                        <a:pt x="336" y="7"/>
                      </a:lnTo>
                      <a:lnTo>
                        <a:pt x="341" y="38"/>
                      </a:lnTo>
                      <a:lnTo>
                        <a:pt x="0" y="31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20" name="Freeform 39"/>
                <p:cNvSpPr>
                  <a:spLocks/>
                </p:cNvSpPr>
                <p:nvPr/>
              </p:nvSpPr>
              <p:spPr bwMode="auto">
                <a:xfrm>
                  <a:off x="3565" y="1886"/>
                  <a:ext cx="348" cy="43"/>
                </a:xfrm>
                <a:custGeom>
                  <a:avLst/>
                  <a:gdLst>
                    <a:gd name="T0" fmla="*/ 5 w 348"/>
                    <a:gd name="T1" fmla="*/ 19 h 43"/>
                    <a:gd name="T2" fmla="*/ 348 w 348"/>
                    <a:gd name="T3" fmla="*/ 0 h 43"/>
                    <a:gd name="T4" fmla="*/ 339 w 348"/>
                    <a:gd name="T5" fmla="*/ 30 h 43"/>
                    <a:gd name="T6" fmla="*/ 0 w 348"/>
                    <a:gd name="T7" fmla="*/ 43 h 43"/>
                    <a:gd name="T8" fmla="*/ 5 w 348"/>
                    <a:gd name="T9" fmla="*/ 19 h 4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8"/>
                    <a:gd name="T16" fmla="*/ 0 h 43"/>
                    <a:gd name="T17" fmla="*/ 348 w 348"/>
                    <a:gd name="T18" fmla="*/ 43 h 4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8" h="43">
                      <a:moveTo>
                        <a:pt x="5" y="19"/>
                      </a:moveTo>
                      <a:lnTo>
                        <a:pt x="348" y="0"/>
                      </a:lnTo>
                      <a:lnTo>
                        <a:pt x="339" y="30"/>
                      </a:lnTo>
                      <a:lnTo>
                        <a:pt x="0" y="43"/>
                      </a:lnTo>
                      <a:lnTo>
                        <a:pt x="5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3321" name="Freeform 40"/>
                <p:cNvSpPr>
                  <a:spLocks/>
                </p:cNvSpPr>
                <p:nvPr/>
              </p:nvSpPr>
              <p:spPr bwMode="auto">
                <a:xfrm>
                  <a:off x="3549" y="1996"/>
                  <a:ext cx="360" cy="33"/>
                </a:xfrm>
                <a:custGeom>
                  <a:avLst/>
                  <a:gdLst>
                    <a:gd name="T0" fmla="*/ 16 w 360"/>
                    <a:gd name="T1" fmla="*/ 5 h 33"/>
                    <a:gd name="T2" fmla="*/ 358 w 360"/>
                    <a:gd name="T3" fmla="*/ 0 h 33"/>
                    <a:gd name="T4" fmla="*/ 360 w 360"/>
                    <a:gd name="T5" fmla="*/ 33 h 33"/>
                    <a:gd name="T6" fmla="*/ 0 w 360"/>
                    <a:gd name="T7" fmla="*/ 28 h 33"/>
                    <a:gd name="T8" fmla="*/ 16 w 360"/>
                    <a:gd name="T9" fmla="*/ 5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0"/>
                    <a:gd name="T16" fmla="*/ 0 h 33"/>
                    <a:gd name="T17" fmla="*/ 360 w 360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0" h="33">
                      <a:moveTo>
                        <a:pt x="16" y="5"/>
                      </a:moveTo>
                      <a:lnTo>
                        <a:pt x="358" y="0"/>
                      </a:lnTo>
                      <a:lnTo>
                        <a:pt x="360" y="33"/>
                      </a:lnTo>
                      <a:lnTo>
                        <a:pt x="0" y="28"/>
                      </a:lnTo>
                      <a:lnTo>
                        <a:pt x="16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83309" name="Freeform 41"/>
            <p:cNvSpPr>
              <a:spLocks/>
            </p:cNvSpPr>
            <p:nvPr/>
          </p:nvSpPr>
          <p:spPr bwMode="auto">
            <a:xfrm>
              <a:off x="3433" y="1921"/>
              <a:ext cx="715" cy="371"/>
            </a:xfrm>
            <a:custGeom>
              <a:avLst/>
              <a:gdLst>
                <a:gd name="T0" fmla="*/ 41 w 715"/>
                <a:gd name="T1" fmla="*/ 269 h 371"/>
                <a:gd name="T2" fmla="*/ 20 w 715"/>
                <a:gd name="T3" fmla="*/ 276 h 371"/>
                <a:gd name="T4" fmla="*/ 0 w 715"/>
                <a:gd name="T5" fmla="*/ 303 h 371"/>
                <a:gd name="T6" fmla="*/ 11 w 715"/>
                <a:gd name="T7" fmla="*/ 330 h 371"/>
                <a:gd name="T8" fmla="*/ 51 w 715"/>
                <a:gd name="T9" fmla="*/ 351 h 371"/>
                <a:gd name="T10" fmla="*/ 126 w 715"/>
                <a:gd name="T11" fmla="*/ 367 h 371"/>
                <a:gd name="T12" fmla="*/ 192 w 715"/>
                <a:gd name="T13" fmla="*/ 371 h 371"/>
                <a:gd name="T14" fmla="*/ 287 w 715"/>
                <a:gd name="T15" fmla="*/ 362 h 371"/>
                <a:gd name="T16" fmla="*/ 367 w 715"/>
                <a:gd name="T17" fmla="*/ 351 h 371"/>
                <a:gd name="T18" fmla="*/ 394 w 715"/>
                <a:gd name="T19" fmla="*/ 351 h 371"/>
                <a:gd name="T20" fmla="*/ 413 w 715"/>
                <a:gd name="T21" fmla="*/ 341 h 371"/>
                <a:gd name="T22" fmla="*/ 431 w 715"/>
                <a:gd name="T23" fmla="*/ 312 h 371"/>
                <a:gd name="T24" fmla="*/ 463 w 715"/>
                <a:gd name="T25" fmla="*/ 263 h 371"/>
                <a:gd name="T26" fmla="*/ 504 w 715"/>
                <a:gd name="T27" fmla="*/ 228 h 371"/>
                <a:gd name="T28" fmla="*/ 548 w 715"/>
                <a:gd name="T29" fmla="*/ 185 h 371"/>
                <a:gd name="T30" fmla="*/ 584 w 715"/>
                <a:gd name="T31" fmla="*/ 158 h 371"/>
                <a:gd name="T32" fmla="*/ 623 w 715"/>
                <a:gd name="T33" fmla="*/ 136 h 371"/>
                <a:gd name="T34" fmla="*/ 669 w 715"/>
                <a:gd name="T35" fmla="*/ 125 h 371"/>
                <a:gd name="T36" fmla="*/ 694 w 715"/>
                <a:gd name="T37" fmla="*/ 115 h 371"/>
                <a:gd name="T38" fmla="*/ 715 w 715"/>
                <a:gd name="T39" fmla="*/ 97 h 371"/>
                <a:gd name="T40" fmla="*/ 706 w 715"/>
                <a:gd name="T41" fmla="*/ 72 h 371"/>
                <a:gd name="T42" fmla="*/ 674 w 715"/>
                <a:gd name="T43" fmla="*/ 65 h 371"/>
                <a:gd name="T44" fmla="*/ 649 w 715"/>
                <a:gd name="T45" fmla="*/ 54 h 371"/>
                <a:gd name="T46" fmla="*/ 642 w 715"/>
                <a:gd name="T47" fmla="*/ 23 h 371"/>
                <a:gd name="T48" fmla="*/ 623 w 715"/>
                <a:gd name="T49" fmla="*/ 0 h 371"/>
                <a:gd name="T50" fmla="*/ 600 w 715"/>
                <a:gd name="T51" fmla="*/ 11 h 371"/>
                <a:gd name="T52" fmla="*/ 601 w 715"/>
                <a:gd name="T53" fmla="*/ 50 h 371"/>
                <a:gd name="T54" fmla="*/ 623 w 715"/>
                <a:gd name="T55" fmla="*/ 81 h 371"/>
                <a:gd name="T56" fmla="*/ 612 w 715"/>
                <a:gd name="T57" fmla="*/ 99 h 371"/>
                <a:gd name="T58" fmla="*/ 575 w 715"/>
                <a:gd name="T59" fmla="*/ 129 h 371"/>
                <a:gd name="T60" fmla="*/ 516 w 715"/>
                <a:gd name="T61" fmla="*/ 163 h 371"/>
                <a:gd name="T62" fmla="*/ 452 w 715"/>
                <a:gd name="T63" fmla="*/ 206 h 371"/>
                <a:gd name="T64" fmla="*/ 408 w 715"/>
                <a:gd name="T65" fmla="*/ 247 h 371"/>
                <a:gd name="T66" fmla="*/ 378 w 715"/>
                <a:gd name="T67" fmla="*/ 285 h 371"/>
                <a:gd name="T68" fmla="*/ 357 w 715"/>
                <a:gd name="T69" fmla="*/ 292 h 371"/>
                <a:gd name="T70" fmla="*/ 312 w 715"/>
                <a:gd name="T71" fmla="*/ 296 h 371"/>
                <a:gd name="T72" fmla="*/ 229 w 715"/>
                <a:gd name="T73" fmla="*/ 298 h 371"/>
                <a:gd name="T74" fmla="*/ 160 w 715"/>
                <a:gd name="T75" fmla="*/ 298 h 371"/>
                <a:gd name="T76" fmla="*/ 101 w 715"/>
                <a:gd name="T77" fmla="*/ 287 h 371"/>
                <a:gd name="T78" fmla="*/ 41 w 715"/>
                <a:gd name="T79" fmla="*/ 269 h 37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15"/>
                <a:gd name="T121" fmla="*/ 0 h 371"/>
                <a:gd name="T122" fmla="*/ 715 w 715"/>
                <a:gd name="T123" fmla="*/ 371 h 37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15" h="371">
                  <a:moveTo>
                    <a:pt x="41" y="269"/>
                  </a:moveTo>
                  <a:lnTo>
                    <a:pt x="20" y="276"/>
                  </a:lnTo>
                  <a:lnTo>
                    <a:pt x="0" y="303"/>
                  </a:lnTo>
                  <a:lnTo>
                    <a:pt x="11" y="330"/>
                  </a:lnTo>
                  <a:lnTo>
                    <a:pt x="51" y="351"/>
                  </a:lnTo>
                  <a:lnTo>
                    <a:pt x="126" y="367"/>
                  </a:lnTo>
                  <a:lnTo>
                    <a:pt x="192" y="371"/>
                  </a:lnTo>
                  <a:lnTo>
                    <a:pt x="287" y="362"/>
                  </a:lnTo>
                  <a:lnTo>
                    <a:pt x="367" y="351"/>
                  </a:lnTo>
                  <a:lnTo>
                    <a:pt x="394" y="351"/>
                  </a:lnTo>
                  <a:lnTo>
                    <a:pt x="413" y="341"/>
                  </a:lnTo>
                  <a:lnTo>
                    <a:pt x="431" y="312"/>
                  </a:lnTo>
                  <a:lnTo>
                    <a:pt x="463" y="263"/>
                  </a:lnTo>
                  <a:lnTo>
                    <a:pt x="504" y="228"/>
                  </a:lnTo>
                  <a:lnTo>
                    <a:pt x="548" y="185"/>
                  </a:lnTo>
                  <a:lnTo>
                    <a:pt x="584" y="158"/>
                  </a:lnTo>
                  <a:lnTo>
                    <a:pt x="623" y="136"/>
                  </a:lnTo>
                  <a:lnTo>
                    <a:pt x="669" y="125"/>
                  </a:lnTo>
                  <a:lnTo>
                    <a:pt x="694" y="115"/>
                  </a:lnTo>
                  <a:lnTo>
                    <a:pt x="715" y="97"/>
                  </a:lnTo>
                  <a:lnTo>
                    <a:pt x="706" y="72"/>
                  </a:lnTo>
                  <a:lnTo>
                    <a:pt x="674" y="65"/>
                  </a:lnTo>
                  <a:lnTo>
                    <a:pt x="649" y="54"/>
                  </a:lnTo>
                  <a:lnTo>
                    <a:pt x="642" y="23"/>
                  </a:lnTo>
                  <a:lnTo>
                    <a:pt x="623" y="0"/>
                  </a:lnTo>
                  <a:lnTo>
                    <a:pt x="600" y="11"/>
                  </a:lnTo>
                  <a:lnTo>
                    <a:pt x="601" y="50"/>
                  </a:lnTo>
                  <a:lnTo>
                    <a:pt x="623" y="81"/>
                  </a:lnTo>
                  <a:lnTo>
                    <a:pt x="612" y="99"/>
                  </a:lnTo>
                  <a:lnTo>
                    <a:pt x="575" y="129"/>
                  </a:lnTo>
                  <a:lnTo>
                    <a:pt x="516" y="163"/>
                  </a:lnTo>
                  <a:lnTo>
                    <a:pt x="452" y="206"/>
                  </a:lnTo>
                  <a:lnTo>
                    <a:pt x="408" y="247"/>
                  </a:lnTo>
                  <a:lnTo>
                    <a:pt x="378" y="285"/>
                  </a:lnTo>
                  <a:lnTo>
                    <a:pt x="357" y="292"/>
                  </a:lnTo>
                  <a:lnTo>
                    <a:pt x="312" y="296"/>
                  </a:lnTo>
                  <a:lnTo>
                    <a:pt x="229" y="298"/>
                  </a:lnTo>
                  <a:lnTo>
                    <a:pt x="160" y="298"/>
                  </a:lnTo>
                  <a:lnTo>
                    <a:pt x="101" y="287"/>
                  </a:lnTo>
                  <a:lnTo>
                    <a:pt x="41" y="269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3305" name="Rectangle 4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2667" name="Object 2"/>
          <p:cNvGraphicFramePr>
            <a:graphicFrameLocks noChangeAspect="1"/>
          </p:cNvGraphicFramePr>
          <p:nvPr/>
        </p:nvGraphicFramePr>
        <p:xfrm>
          <a:off x="1708150" y="5049838"/>
          <a:ext cx="5684838" cy="973137"/>
        </p:xfrm>
        <a:graphic>
          <a:graphicData uri="http://schemas.openxmlformats.org/presentationml/2006/ole">
            <p:oleObj spid="_x0000_s183298" name="Equation" r:id="rId4" imgW="1333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82628"/>
                                        </p:tgtEl>
                                      </p:cBhvr>
                                      <p:by x="1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8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7562850" y="908050"/>
          <a:ext cx="796925" cy="796925"/>
        </p:xfrm>
        <a:graphic>
          <a:graphicData uri="http://schemas.openxmlformats.org/presentationml/2006/ole">
            <p:oleObj spid="_x0000_s88066" name="Clip" r:id="rId3" imgW="2496960" imgH="2716560" progId="">
              <p:embed/>
            </p:oleObj>
          </a:graphicData>
        </a:graphic>
      </p:graphicFrame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7696200" y="2362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ru-RU" sz="2400" i="1">
              <a:solidFill>
                <a:srgbClr val="29292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88068" name="Rectangle 5"/>
          <p:cNvSpPr>
            <a:spLocks noChangeArrowheads="1"/>
          </p:cNvSpPr>
          <p:nvPr/>
        </p:nvSpPr>
        <p:spPr bwMode="auto">
          <a:xfrm>
            <a:off x="1914525" y="115888"/>
            <a:ext cx="66468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/>
              <a:t>Стадии разработки проекта – материальные потоки</a:t>
            </a:r>
          </a:p>
        </p:txBody>
      </p:sp>
      <p:sp>
        <p:nvSpPr>
          <p:cNvPr id="88069" name="Rectangle 6"/>
          <p:cNvSpPr>
            <a:spLocks noChangeArrowheads="1"/>
          </p:cNvSpPr>
          <p:nvPr/>
        </p:nvSpPr>
        <p:spPr bwMode="auto">
          <a:xfrm>
            <a:off x="384175" y="839788"/>
            <a:ext cx="8308975" cy="2862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r>
              <a:rPr lang="ru-RU"/>
              <a:t>Такой подход позволяет оценивать </a:t>
            </a:r>
          </a:p>
          <a:p>
            <a:pPr marL="342900" indent="-342900"/>
            <a:r>
              <a:rPr lang="ru-RU"/>
              <a:t>	проект не как абстрактные денежные потоки, а как реальный процесс.</a:t>
            </a:r>
          </a:p>
          <a:p>
            <a:pPr marL="342900" indent="-342900"/>
            <a:endParaRPr lang="ru-RU"/>
          </a:p>
          <a:p>
            <a:pPr marL="342900" indent="-342900"/>
            <a:r>
              <a:rPr lang="ru-RU"/>
              <a:t>Плюсы:</a:t>
            </a:r>
          </a:p>
          <a:p>
            <a:pPr marL="342900" indent="-342900">
              <a:buFontTx/>
              <a:buAutoNum type="arabicPeriod"/>
            </a:pPr>
            <a:r>
              <a:rPr lang="ru-RU"/>
              <a:t>Выясняется «физический смысл» проекта.</a:t>
            </a:r>
          </a:p>
          <a:p>
            <a:pPr marL="342900" indent="-342900">
              <a:buFontTx/>
              <a:buAutoNum type="arabicPeriod"/>
            </a:pPr>
            <a:r>
              <a:rPr lang="ru-RU"/>
              <a:t>Можно выявить "узкие места" проекта, то есть понять каких ресурсов у нас при реализации проекта будет дефицит, какие могут оказаться невостребованными.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ADA86-74D9-404B-95B3-1CC88572BAAA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Оценка инвестиционных проектов в условиях инфляции</a:t>
            </a:r>
          </a:p>
        </p:txBody>
      </p:sp>
      <p:sp>
        <p:nvSpPr>
          <p:cNvPr id="180228" name="Rectangle 3"/>
          <p:cNvSpPr>
            <a:spLocks noChangeArrowheads="1"/>
          </p:cNvSpPr>
          <p:nvPr/>
        </p:nvSpPr>
        <p:spPr bwMode="auto">
          <a:xfrm>
            <a:off x="469900" y="1592263"/>
            <a:ext cx="8278813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1800" i="1">
                <a:solidFill>
                  <a:schemeClr val="bg1"/>
                </a:solidFill>
                <a:latin typeface="Arial" charset="0"/>
              </a:rPr>
              <a:t>Метод корректировки ставки дисконтирования</a:t>
            </a:r>
          </a:p>
        </p:txBody>
      </p:sp>
      <p:sp>
        <p:nvSpPr>
          <p:cNvPr id="180229" name="Rectangle 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0230" name="Rectangle 5"/>
          <p:cNvSpPr>
            <a:spLocks noChangeArrowheads="1"/>
          </p:cNvSpPr>
          <p:nvPr/>
        </p:nvSpPr>
        <p:spPr bwMode="auto">
          <a:xfrm>
            <a:off x="433388" y="4221163"/>
            <a:ext cx="8278812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800" i="1">
                <a:solidFill>
                  <a:srgbClr val="C00000"/>
                </a:solidFill>
                <a:latin typeface="Arial" charset="0"/>
              </a:rPr>
              <a:t>r </a:t>
            </a:r>
            <a:r>
              <a:rPr lang="ru-RU" sz="2800" i="1">
                <a:solidFill>
                  <a:srgbClr val="C00000"/>
                </a:solidFill>
                <a:latin typeface="Arial" charset="0"/>
              </a:rPr>
              <a:t>– обычная ставка дисконтирования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800" i="1">
                <a:solidFill>
                  <a:srgbClr val="C00000"/>
                </a:solidFill>
                <a:latin typeface="Arial" charset="0"/>
              </a:rPr>
              <a:t>p – </a:t>
            </a:r>
            <a:r>
              <a:rPr lang="ru-RU" sz="2800" i="1">
                <a:solidFill>
                  <a:srgbClr val="C00000"/>
                </a:solidFill>
                <a:latin typeface="Arial" charset="0"/>
              </a:rPr>
              <a:t>номинальная ставка дисконтирования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800" i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sz="2800" i="1" baseline="-25000">
                <a:solidFill>
                  <a:srgbClr val="C00000"/>
                </a:solidFill>
                <a:latin typeface="Arial" charset="0"/>
              </a:rPr>
              <a:t>pr</a:t>
            </a:r>
            <a:r>
              <a:rPr lang="en-US" sz="2800" i="1">
                <a:solidFill>
                  <a:srgbClr val="C00000"/>
                </a:solidFill>
                <a:latin typeface="Arial" charset="0"/>
              </a:rPr>
              <a:t> – </a:t>
            </a:r>
            <a:r>
              <a:rPr lang="ru-RU" sz="2800" i="1">
                <a:solidFill>
                  <a:srgbClr val="C00000"/>
                </a:solidFill>
                <a:latin typeface="Arial" charset="0"/>
              </a:rPr>
              <a:t>темп инфляции</a:t>
            </a:r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>
            <p:ph idx="1"/>
          </p:nvPr>
        </p:nvGraphicFramePr>
        <p:xfrm>
          <a:off x="1150938" y="2527300"/>
          <a:ext cx="6835775" cy="777875"/>
        </p:xfrm>
        <a:graphic>
          <a:graphicData uri="http://schemas.openxmlformats.org/presentationml/2006/ole">
            <p:oleObj spid="_x0000_s180226" name="Equation" r:id="rId3" imgW="21207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smtClean="0"/>
              <a:t>Анализ инвестиционных проектов в условиях риска</a:t>
            </a:r>
          </a:p>
        </p:txBody>
      </p:sp>
      <p:sp>
        <p:nvSpPr>
          <p:cNvPr id="259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b="1" smtClean="0"/>
              <a:t>От инвестиционного проекта следует отказаться, если: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Финансовый результат от прекращения проекта превышает приведенную стоимость будущих денежных потоков по проекту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Лучше отказаться от продолжения проекта сейчас, чем делать это позже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Принятие решений по инвестиционным проектам</a:t>
            </a:r>
            <a:endParaRPr lang="ru-RU" sz="3600" b="1"/>
          </a:p>
        </p:txBody>
      </p:sp>
      <p:sp>
        <p:nvSpPr>
          <p:cNvPr id="260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1200"/>
            <a:ext cx="8785225" cy="4114800"/>
          </a:xfrm>
        </p:spPr>
        <p:txBody>
          <a:bodyPr/>
          <a:lstStyle/>
          <a:p>
            <a:pPr marL="533400" indent="-533400"/>
            <a:r>
              <a:rPr lang="en-US" b="1" smtClean="0"/>
              <a:t>I </a:t>
            </a:r>
            <a:r>
              <a:rPr lang="ru-RU" b="1" smtClean="0"/>
              <a:t>этап разработки бюджета капиталовложений: </a:t>
            </a:r>
            <a:r>
              <a:rPr lang="ru-RU" i="1" smtClean="0"/>
              <a:t>анализ потенциальных проектов и выбор приемлемых</a:t>
            </a:r>
          </a:p>
          <a:p>
            <a:pPr marL="914400" lvl="1" indent="-457200">
              <a:buFontTx/>
              <a:buAutoNum type="arabicParenR"/>
            </a:pPr>
            <a:r>
              <a:rPr lang="ru-RU" smtClean="0"/>
              <a:t>Оценка инвестиционных затрат по годам</a:t>
            </a:r>
          </a:p>
          <a:p>
            <a:pPr marL="914400" lvl="1" indent="-457200">
              <a:buFontTx/>
              <a:buAutoNum type="arabicParenR"/>
            </a:pPr>
            <a:r>
              <a:rPr lang="ru-RU" smtClean="0"/>
              <a:t>Оценка чистых денежных потоков</a:t>
            </a:r>
          </a:p>
          <a:p>
            <a:pPr marL="914400" lvl="1" indent="-457200">
              <a:buFontTx/>
              <a:buAutoNum type="arabicParenR"/>
            </a:pPr>
            <a:r>
              <a:rPr lang="ru-RU" smtClean="0"/>
              <a:t>Расчет финансовых показателей</a:t>
            </a:r>
            <a:r>
              <a:rPr lang="ru-RU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Принятие решений по инвестиционным проектам</a:t>
            </a:r>
            <a:endParaRPr lang="ru-RU" sz="3600" b="1"/>
          </a:p>
        </p:txBody>
      </p:sp>
      <p:sp>
        <p:nvSpPr>
          <p:cNvPr id="261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1200"/>
            <a:ext cx="8785225" cy="4114800"/>
          </a:xfrm>
        </p:spPr>
        <p:txBody>
          <a:bodyPr/>
          <a:lstStyle/>
          <a:p>
            <a:pPr marL="533400" indent="-533400"/>
            <a:r>
              <a:rPr lang="ru-RU" b="1" smtClean="0"/>
              <a:t>При прогнозе денежных потоков </a:t>
            </a:r>
            <a:r>
              <a:rPr lang="ru-RU" smtClean="0"/>
              <a:t>необходимо принимать во внимание особенности учета затрат, амортизационных отчислений и налоговых платежей</a:t>
            </a:r>
          </a:p>
          <a:p>
            <a:pPr marL="533400" indent="-533400"/>
            <a:r>
              <a:rPr lang="ru-RU" smtClean="0"/>
              <a:t>Для альтернативных проектов возможно противоречие критериев оценки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Принятие решений по инвестиционным проектам</a:t>
            </a:r>
            <a:endParaRPr lang="ru-RU" sz="3600" b="1"/>
          </a:p>
        </p:txBody>
      </p:sp>
      <p:sp>
        <p:nvSpPr>
          <p:cNvPr id="262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1200"/>
            <a:ext cx="8785225" cy="4114800"/>
          </a:xfrm>
        </p:spPr>
        <p:txBody>
          <a:bodyPr/>
          <a:lstStyle/>
          <a:p>
            <a:pPr marL="533400" indent="-533400"/>
            <a:r>
              <a:rPr lang="ru-RU" b="1" smtClean="0"/>
              <a:t>Использование показателя </a:t>
            </a:r>
            <a:r>
              <a:rPr lang="en-US" b="1" smtClean="0"/>
              <a:t>IRR</a:t>
            </a:r>
            <a:r>
              <a:rPr lang="ru-RU" b="1" smtClean="0"/>
              <a:t> строится на очень сильных допущениях и должен учитывать характер денежного потока</a:t>
            </a:r>
          </a:p>
          <a:p>
            <a:pPr marL="533400" indent="-533400"/>
            <a:r>
              <a:rPr lang="ru-RU" b="1" smtClean="0"/>
              <a:t>Понятие риска инвестиционного проекта связано с вероятностными отклонениями возможных чистых денежных потоков по проекту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Принятие решений по инвестиционным проектам</a:t>
            </a:r>
            <a:endParaRPr lang="ru-RU" sz="3600" b="1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1200"/>
            <a:ext cx="8785225" cy="4114800"/>
          </a:xfrm>
        </p:spPr>
        <p:txBody>
          <a:bodyPr rtlCol="0">
            <a:normAutofit fontScale="92500" lnSpcReduction="10000"/>
          </a:bodyPr>
          <a:lstStyle/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/>
              <a:t>Дерево вероятностей позволяет вычислить математическое ожидание </a:t>
            </a:r>
            <a:r>
              <a:rPr lang="en-US" b="1"/>
              <a:t>NPV</a:t>
            </a:r>
            <a:r>
              <a:rPr lang="ru-RU" b="1"/>
              <a:t> по проекту</a:t>
            </a:r>
          </a:p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/>
              <a:t>Стандартная оценка проектов не учитывает потенциальные возможности снизить риск прекратив проект или отложив инвестиционные затраты. Дополнительные возможности создают новую стоимость, которая должна быть принята во внимание при анализе инвестиционного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ext Box 2"/>
          <p:cNvSpPr txBox="1">
            <a:spLocks noChangeArrowheads="1"/>
          </p:cNvSpPr>
          <p:nvPr/>
        </p:nvSpPr>
        <p:spPr bwMode="auto">
          <a:xfrm>
            <a:off x="317500" y="836613"/>
            <a:ext cx="67135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 eaLnBrk="0" hangingPunct="0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</a:rPr>
              <a:t>3. ПОДГОТОВКА ДАННЫХ ДЛЯ РАСЧЕТОВ. РАСЧЕТ МОДЕЛИ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7696200" y="2362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ru-RU" sz="2400" i="1">
              <a:solidFill>
                <a:srgbClr val="29292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89093" name="Text Box 4"/>
          <p:cNvSpPr txBox="1">
            <a:spLocks noChangeArrowheads="1"/>
          </p:cNvSpPr>
          <p:nvPr/>
        </p:nvSpPr>
        <p:spPr bwMode="auto">
          <a:xfrm>
            <a:off x="1647825" y="2420938"/>
            <a:ext cx="65532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</a:rPr>
              <a:t>ВРЕМЕННОЙ ГРАФИК РЕАЛИЗАЦИИ ПРОЕКТА</a:t>
            </a:r>
          </a:p>
          <a:p>
            <a:pPr eaLnBrk="0" hangingPunct="0">
              <a:spcBef>
                <a:spcPct val="95000"/>
              </a:spcBef>
            </a:pPr>
            <a:r>
              <a:rPr lang="ru-RU" sz="2400">
                <a:solidFill>
                  <a:schemeClr val="tx2"/>
                </a:solidFill>
              </a:rPr>
              <a:t>ДОХОДЫ (ВЫРУЧКА ОТ РЕАЛИЗАЦИИ)</a:t>
            </a:r>
          </a:p>
          <a:p>
            <a:pPr eaLnBrk="0" hangingPunct="0">
              <a:spcBef>
                <a:spcPct val="95000"/>
              </a:spcBef>
            </a:pPr>
            <a:r>
              <a:rPr lang="ru-RU" sz="2400">
                <a:solidFill>
                  <a:schemeClr val="tx2"/>
                </a:solidFill>
              </a:rPr>
              <a:t>ТЕКУЩИЕ ЗАТРАТЫ</a:t>
            </a:r>
          </a:p>
          <a:p>
            <a:pPr eaLnBrk="0" hangingPunct="0">
              <a:spcBef>
                <a:spcPct val="95000"/>
              </a:spcBef>
            </a:pPr>
            <a:r>
              <a:rPr lang="ru-RU" sz="2400">
                <a:solidFill>
                  <a:schemeClr val="tx2"/>
                </a:solidFill>
              </a:rPr>
              <a:t>ИНВЕСТИЦИОННЫЕ ЗАТРАТЫ</a:t>
            </a:r>
          </a:p>
        </p:txBody>
      </p:sp>
      <p:graphicFrame>
        <p:nvGraphicFramePr>
          <p:cNvPr id="89090" name="Object 5"/>
          <p:cNvGraphicFramePr>
            <a:graphicFrameLocks noChangeAspect="1"/>
          </p:cNvGraphicFramePr>
          <p:nvPr/>
        </p:nvGraphicFramePr>
        <p:xfrm>
          <a:off x="7429500" y="1125538"/>
          <a:ext cx="1397000" cy="739775"/>
        </p:xfrm>
        <a:graphic>
          <a:graphicData uri="http://schemas.openxmlformats.org/presentationml/2006/ole">
            <p:oleObj spid="_x0000_s89090" name="Clip" r:id="rId3" imgW="4596120" imgH="2605680" progId="">
              <p:embed/>
            </p:oleObj>
          </a:graphicData>
        </a:graphic>
      </p:graphicFrame>
      <p:sp>
        <p:nvSpPr>
          <p:cNvPr id="89094" name="Rectangle 15"/>
          <p:cNvSpPr>
            <a:spLocks noChangeArrowheads="1"/>
          </p:cNvSpPr>
          <p:nvPr/>
        </p:nvSpPr>
        <p:spPr bwMode="auto">
          <a:xfrm>
            <a:off x="1914525" y="115888"/>
            <a:ext cx="66468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/>
              <a:t>Стадии разработки проекта</a:t>
            </a:r>
          </a:p>
        </p:txBody>
      </p:sp>
      <p:sp>
        <p:nvSpPr>
          <p:cNvPr id="89095" name="Line 16"/>
          <p:cNvSpPr>
            <a:spLocks noChangeShapeType="1"/>
          </p:cNvSpPr>
          <p:nvPr/>
        </p:nvSpPr>
        <p:spPr bwMode="auto">
          <a:xfrm>
            <a:off x="915988" y="1970088"/>
            <a:ext cx="0" cy="318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096" name="Line 17"/>
          <p:cNvSpPr>
            <a:spLocks noChangeShapeType="1"/>
          </p:cNvSpPr>
          <p:nvPr/>
        </p:nvSpPr>
        <p:spPr bwMode="auto">
          <a:xfrm>
            <a:off x="915988" y="27082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097" name="Line 18"/>
          <p:cNvSpPr>
            <a:spLocks noChangeShapeType="1"/>
          </p:cNvSpPr>
          <p:nvPr/>
        </p:nvSpPr>
        <p:spPr bwMode="auto">
          <a:xfrm>
            <a:off x="915988" y="371633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098" name="Line 19"/>
          <p:cNvSpPr>
            <a:spLocks noChangeShapeType="1"/>
          </p:cNvSpPr>
          <p:nvPr/>
        </p:nvSpPr>
        <p:spPr bwMode="auto">
          <a:xfrm>
            <a:off x="915988" y="51577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099" name="Line 20"/>
          <p:cNvSpPr>
            <a:spLocks noChangeShapeType="1"/>
          </p:cNvSpPr>
          <p:nvPr/>
        </p:nvSpPr>
        <p:spPr bwMode="auto">
          <a:xfrm>
            <a:off x="915988" y="44370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FC646F-FF9D-4557-A8EA-92C57A574B75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Text Box 2"/>
          <p:cNvSpPr txBox="1">
            <a:spLocks noChangeArrowheads="1"/>
          </p:cNvSpPr>
          <p:nvPr/>
        </p:nvSpPr>
        <p:spPr bwMode="auto">
          <a:xfrm>
            <a:off x="317500" y="685800"/>
            <a:ext cx="72469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 eaLnBrk="0" hangingPunct="0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</a:rPr>
              <a:t>3. ИНТЕРПРЕТАЦИЯ РЕЗУЛЬТАТОВ (ОЦЕНКА ЭФФЕКТИВНОСТИ)</a:t>
            </a: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7696200" y="2362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ru-RU" sz="2400" i="1">
              <a:solidFill>
                <a:srgbClr val="29292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88419" name="Text Box 5"/>
          <p:cNvSpPr txBox="1">
            <a:spLocks noChangeArrowheads="1"/>
          </p:cNvSpPr>
          <p:nvPr/>
        </p:nvSpPr>
        <p:spPr bwMode="auto">
          <a:xfrm>
            <a:off x="1447800" y="2133600"/>
            <a:ext cx="2743200" cy="10477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1800"/>
              <a:t>ОЦЕНКА ЭФФЕКТИВНОСТИ ИНВЕСТИЦИЙ</a:t>
            </a:r>
          </a:p>
        </p:txBody>
      </p:sp>
      <p:sp>
        <p:nvSpPr>
          <p:cNvPr id="188420" name="Text Box 6"/>
          <p:cNvSpPr txBox="1">
            <a:spLocks noChangeArrowheads="1"/>
          </p:cNvSpPr>
          <p:nvPr/>
        </p:nvSpPr>
        <p:spPr bwMode="auto">
          <a:xfrm>
            <a:off x="1447800" y="3573463"/>
            <a:ext cx="2743200" cy="971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1800"/>
              <a:t>ОЦЕНКА   ФИНАНСОВОЙ СОСТОЯТЕЛЬНОСТИ</a:t>
            </a:r>
          </a:p>
        </p:txBody>
      </p:sp>
      <p:sp>
        <p:nvSpPr>
          <p:cNvPr id="188421" name="Text Box 7"/>
          <p:cNvSpPr txBox="1">
            <a:spLocks noChangeArrowheads="1"/>
          </p:cNvSpPr>
          <p:nvPr/>
        </p:nvSpPr>
        <p:spPr bwMode="auto">
          <a:xfrm>
            <a:off x="1447800" y="4797425"/>
            <a:ext cx="2743200" cy="6477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1800"/>
              <a:t>ОЦЕНКА РИСКОВ</a:t>
            </a:r>
          </a:p>
        </p:txBody>
      </p:sp>
      <p:sp>
        <p:nvSpPr>
          <p:cNvPr id="188422" name="Line 8"/>
          <p:cNvSpPr>
            <a:spLocks noChangeShapeType="1"/>
          </p:cNvSpPr>
          <p:nvPr/>
        </p:nvSpPr>
        <p:spPr bwMode="auto">
          <a:xfrm>
            <a:off x="1049338" y="5157788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88423" name="Line 9"/>
          <p:cNvSpPr>
            <a:spLocks noChangeShapeType="1"/>
          </p:cNvSpPr>
          <p:nvPr/>
        </p:nvSpPr>
        <p:spPr bwMode="auto">
          <a:xfrm>
            <a:off x="1049338" y="4005263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88424" name="Line 10"/>
          <p:cNvSpPr>
            <a:spLocks noChangeShapeType="1"/>
          </p:cNvSpPr>
          <p:nvPr/>
        </p:nvSpPr>
        <p:spPr bwMode="auto">
          <a:xfrm>
            <a:off x="1049338" y="2708275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88425" name="Text Box 11"/>
          <p:cNvSpPr txBox="1">
            <a:spLocks noChangeArrowheads="1"/>
          </p:cNvSpPr>
          <p:nvPr/>
        </p:nvSpPr>
        <p:spPr bwMode="auto">
          <a:xfrm>
            <a:off x="4772025" y="1524000"/>
            <a:ext cx="3762375" cy="1981200"/>
          </a:xfrm>
          <a:prstGeom prst="rect">
            <a:avLst/>
          </a:prstGeom>
          <a:solidFill>
            <a:schemeClr val="accent1"/>
          </a:solidFill>
          <a:ln w="9525">
            <a:noFill/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>
                <a:solidFill>
                  <a:schemeClr val="tx2"/>
                </a:solidFill>
              </a:rPr>
              <a:t>Рассмотрение приростов (изменений) доходов и затрат, связанных с реализацией проекта (рассмотрение дополнительной прибыли)</a:t>
            </a:r>
            <a:endParaRPr lang="ru-RU" sz="1800">
              <a:solidFill>
                <a:schemeClr val="tx2"/>
              </a:solidFill>
            </a:endParaRPr>
          </a:p>
        </p:txBody>
      </p:sp>
      <p:sp>
        <p:nvSpPr>
          <p:cNvPr id="188426" name="Text Box 12"/>
          <p:cNvSpPr txBox="1">
            <a:spLocks noChangeArrowheads="1"/>
          </p:cNvSpPr>
          <p:nvPr/>
        </p:nvSpPr>
        <p:spPr bwMode="auto">
          <a:xfrm>
            <a:off x="4705350" y="3644900"/>
            <a:ext cx="3829050" cy="904875"/>
          </a:xfrm>
          <a:prstGeom prst="rect">
            <a:avLst/>
          </a:prstGeom>
          <a:solidFill>
            <a:schemeClr val="accent1"/>
          </a:solidFill>
          <a:ln w="9525">
            <a:noFill/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>
                <a:solidFill>
                  <a:schemeClr val="tx2"/>
                </a:solidFill>
              </a:rPr>
              <a:t>Рассмотрение общих потоков предприятия и проекта</a:t>
            </a:r>
            <a:endParaRPr lang="ru-RU" sz="1800">
              <a:solidFill>
                <a:schemeClr val="tx2"/>
              </a:solidFill>
            </a:endParaRPr>
          </a:p>
        </p:txBody>
      </p:sp>
      <p:sp>
        <p:nvSpPr>
          <p:cNvPr id="188427" name="Text Box 13"/>
          <p:cNvSpPr txBox="1">
            <a:spLocks noChangeArrowheads="1"/>
          </p:cNvSpPr>
          <p:nvPr/>
        </p:nvSpPr>
        <p:spPr bwMode="auto">
          <a:xfrm>
            <a:off x="4705350" y="4724400"/>
            <a:ext cx="3829050" cy="1143000"/>
          </a:xfrm>
          <a:prstGeom prst="rect">
            <a:avLst/>
          </a:prstGeom>
          <a:solidFill>
            <a:schemeClr val="accent1"/>
          </a:solidFill>
          <a:ln w="9525">
            <a:noFill/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>
                <a:solidFill>
                  <a:schemeClr val="tx2"/>
                </a:solidFill>
              </a:rPr>
              <a:t>Рассмотрение зависимости итоговых показателей от изменения исходных данных</a:t>
            </a:r>
            <a:endParaRPr lang="ru-RU" sz="1800">
              <a:solidFill>
                <a:schemeClr val="tx2"/>
              </a:solidFill>
            </a:endParaRPr>
          </a:p>
        </p:txBody>
      </p:sp>
      <p:sp>
        <p:nvSpPr>
          <p:cNvPr id="188428" name="Line 14"/>
          <p:cNvSpPr>
            <a:spLocks noChangeShapeType="1"/>
          </p:cNvSpPr>
          <p:nvPr/>
        </p:nvSpPr>
        <p:spPr bwMode="auto">
          <a:xfrm>
            <a:off x="4173538" y="2708275"/>
            <a:ext cx="5794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8429" name="Line 15"/>
          <p:cNvSpPr>
            <a:spLocks noChangeShapeType="1"/>
          </p:cNvSpPr>
          <p:nvPr/>
        </p:nvSpPr>
        <p:spPr bwMode="auto">
          <a:xfrm>
            <a:off x="4173538" y="4005263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8430" name="Line 16"/>
          <p:cNvSpPr>
            <a:spLocks noChangeShapeType="1"/>
          </p:cNvSpPr>
          <p:nvPr/>
        </p:nvSpPr>
        <p:spPr bwMode="auto">
          <a:xfrm>
            <a:off x="4173538" y="5157788"/>
            <a:ext cx="5032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8431" name="Line 17"/>
          <p:cNvSpPr>
            <a:spLocks noChangeShapeType="1"/>
          </p:cNvSpPr>
          <p:nvPr/>
        </p:nvSpPr>
        <p:spPr bwMode="auto">
          <a:xfrm>
            <a:off x="1049338" y="1773238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8432" name="Rectangle 20"/>
          <p:cNvSpPr>
            <a:spLocks noChangeArrowheads="1"/>
          </p:cNvSpPr>
          <p:nvPr/>
        </p:nvSpPr>
        <p:spPr bwMode="auto">
          <a:xfrm>
            <a:off x="1914525" y="115888"/>
            <a:ext cx="66468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/>
              <a:t>Стадии разработки проекта</a:t>
            </a:r>
          </a:p>
        </p:txBody>
      </p:sp>
      <p:pic>
        <p:nvPicPr>
          <p:cNvPr id="188433" name="Picture 21" descr="J00788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9475" y="6858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434" name="Text Box 22"/>
          <p:cNvSpPr txBox="1">
            <a:spLocks noChangeArrowheads="1"/>
          </p:cNvSpPr>
          <p:nvPr/>
        </p:nvSpPr>
        <p:spPr bwMode="auto">
          <a:xfrm>
            <a:off x="252413" y="5867400"/>
            <a:ext cx="858678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</a:rPr>
              <a:t>Вывод: какие возможны решения по проекту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8EF6E-FE0D-451E-B8B8-5122E74DEC8B}" type="slidenum">
              <a:rPr lang="ru-RU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ChangeArrowheads="1"/>
          </p:cNvSpPr>
          <p:nvPr/>
        </p:nvSpPr>
        <p:spPr bwMode="auto">
          <a:xfrm>
            <a:off x="582613" y="1196975"/>
            <a:ext cx="375285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400"/>
              <a:t>Проект «в чистом поле»</a:t>
            </a:r>
          </a:p>
        </p:txBody>
      </p:sp>
      <p:sp>
        <p:nvSpPr>
          <p:cNvPr id="97284" name="Rectangle 3"/>
          <p:cNvSpPr>
            <a:spLocks noChangeArrowheads="1"/>
          </p:cNvSpPr>
          <p:nvPr/>
        </p:nvSpPr>
        <p:spPr bwMode="auto">
          <a:xfrm>
            <a:off x="5038725" y="1196975"/>
            <a:ext cx="3490913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400"/>
              <a:t>Проект на действующем предприятии</a:t>
            </a:r>
          </a:p>
        </p:txBody>
      </p:sp>
      <p:graphicFrame>
        <p:nvGraphicFramePr>
          <p:cNvPr id="97282" name="Object 4"/>
          <p:cNvGraphicFramePr>
            <a:graphicFrameLocks noChangeAspect="1"/>
          </p:cNvGraphicFramePr>
          <p:nvPr/>
        </p:nvGraphicFramePr>
        <p:xfrm>
          <a:off x="1016000" y="2636838"/>
          <a:ext cx="2717800" cy="2536825"/>
        </p:xfrm>
        <a:graphic>
          <a:graphicData uri="http://schemas.openxmlformats.org/presentationml/2006/ole">
            <p:oleObj spid="_x0000_s97282" r:id="rId3" imgW="4591616" imgH="3422210" progId="">
              <p:embed/>
            </p:oleObj>
          </a:graphicData>
        </a:graphic>
      </p:graphicFrame>
      <p:pic>
        <p:nvPicPr>
          <p:cNvPr id="97285" name="Picture 5" descr="j028536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5108575" y="2705100"/>
            <a:ext cx="2290763" cy="2195513"/>
          </a:xfrm>
        </p:spPr>
      </p:pic>
      <p:sp>
        <p:nvSpPr>
          <p:cNvPr id="97286" name="Rectangle 7"/>
          <p:cNvSpPr>
            <a:spLocks noChangeArrowheads="1"/>
          </p:cNvSpPr>
          <p:nvPr/>
        </p:nvSpPr>
        <p:spPr bwMode="auto">
          <a:xfrm>
            <a:off x="533400" y="115888"/>
            <a:ext cx="8027988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/>
              <a:t>Типы инвестиционных проектов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836613"/>
            <a:ext cx="8229600" cy="777875"/>
          </a:xfrm>
          <a:solidFill>
            <a:srgbClr val="FFFFFF"/>
          </a:solidFill>
        </p:spPr>
        <p:txBody>
          <a:bodyPr anchor="t"/>
          <a:lstStyle/>
          <a:p>
            <a:r>
              <a:rPr lang="ru-RU" sz="4000" smtClean="0">
                <a:latin typeface="Book Antiqua" pitchFamily="18" charset="0"/>
              </a:rPr>
              <a:t>Проект «в чистом поле»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2492375"/>
            <a:ext cx="8229600" cy="3241675"/>
          </a:xfrm>
          <a:solidFill>
            <a:srgbClr val="FFFFFF"/>
          </a:solidFill>
        </p:spPr>
        <p:txBody>
          <a:bodyPr/>
          <a:lstStyle/>
          <a:p>
            <a:r>
              <a:rPr lang="ru-RU" sz="3100" smtClean="0">
                <a:latin typeface="Book Antiqua" pitchFamily="18" charset="0"/>
              </a:rPr>
              <a:t>Предприятие = проект</a:t>
            </a:r>
          </a:p>
          <a:p>
            <a:endParaRPr lang="ru-RU" sz="3100" smtClean="0">
              <a:latin typeface="Book Antiqua" pitchFamily="18" charset="0"/>
            </a:endParaRPr>
          </a:p>
          <a:p>
            <a:r>
              <a:rPr lang="ru-RU" sz="3100" smtClean="0">
                <a:latin typeface="Book Antiqua" pitchFamily="18" charset="0"/>
              </a:rPr>
              <a:t>При расчете эффективности проекта используется метод чистых оценок эффективности деятельности предприятия</a:t>
            </a:r>
            <a:r>
              <a:rPr lang="ru-RU" smtClean="0"/>
              <a:t> </a:t>
            </a:r>
          </a:p>
        </p:txBody>
      </p:sp>
      <p:sp>
        <p:nvSpPr>
          <p:cNvPr id="98307" name="Rectangle 5"/>
          <p:cNvSpPr>
            <a:spLocks noChangeArrowheads="1"/>
          </p:cNvSpPr>
          <p:nvPr/>
        </p:nvSpPr>
        <p:spPr bwMode="auto">
          <a:xfrm>
            <a:off x="533400" y="115888"/>
            <a:ext cx="8027988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/>
              <a:t>Типы инвестиционных проектов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A1374-9A3E-4A57-9876-E4C7835C96E4}" type="slidenum">
              <a:rPr lang="ru-RU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620713"/>
            <a:ext cx="8229600" cy="1143000"/>
          </a:xfrm>
          <a:solidFill>
            <a:srgbClr val="FFFFFF"/>
          </a:solidFill>
        </p:spPr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smtClean="0">
                <a:latin typeface="Book Antiqua" pitchFamily="18" charset="0"/>
              </a:rPr>
              <a:t>Проект на действующем предприятии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989138"/>
            <a:ext cx="8509000" cy="4176712"/>
          </a:xfrm>
          <a:solidFill>
            <a:srgbClr val="FFFFFF"/>
          </a:solidFill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smtClean="0">
                <a:latin typeface="Book Antiqua" pitchFamily="18" charset="0"/>
              </a:rPr>
              <a:t>Предприятие </a:t>
            </a:r>
            <a:r>
              <a:rPr lang="ru-RU" sz="3100" smtClean="0">
                <a:latin typeface="Book Antiqua" pitchFamily="18" charset="0"/>
                <a:cs typeface="Arial" pitchFamily="34" charset="0"/>
              </a:rPr>
              <a:t>≠</a:t>
            </a:r>
            <a:r>
              <a:rPr lang="ru-RU" sz="3100" smtClean="0">
                <a:latin typeface="Book Antiqua" pitchFamily="18" charset="0"/>
              </a:rPr>
              <a:t> проект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smtClean="0">
                <a:latin typeface="Book Antiqua" pitchFamily="18" charset="0"/>
              </a:rPr>
              <a:t>Эффективность проекта на действующем предприятии  определяется дополнительной прибылью, которую получит предприятие в связи с реализацией проекта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100" smtClean="0">
                <a:latin typeface="Book Antiqua" pitchFamily="18" charset="0"/>
              </a:rPr>
              <a:t>Финансовая состоятельность определяется совокупным результатом деятельности предприятия с учетом проекта</a:t>
            </a:r>
            <a:r>
              <a:rPr lang="ru-RU" sz="3100" smtClean="0"/>
              <a:t> </a:t>
            </a:r>
          </a:p>
        </p:txBody>
      </p:sp>
      <p:sp>
        <p:nvSpPr>
          <p:cNvPr id="99331" name="Rectangle 4"/>
          <p:cNvSpPr>
            <a:spLocks noChangeArrowheads="1"/>
          </p:cNvSpPr>
          <p:nvPr/>
        </p:nvSpPr>
        <p:spPr bwMode="auto">
          <a:xfrm>
            <a:off x="1914525" y="115888"/>
            <a:ext cx="66468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/>
              <a:t>Типы инвестиционных проектов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21D08-3C9C-4035-A264-E706433BB4B6}" type="slidenum">
              <a:rPr lang="ru-RU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Основными источниками информации для проведения анализа </a:t>
            </a: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406400" y="1737360"/>
            <a:ext cx="3200400" cy="8534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dirty="0"/>
              <a:t>текущего финансового состояния предприятия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5008880" y="1737360"/>
            <a:ext cx="3200400" cy="8534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dirty="0"/>
              <a:t>проекта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3027363" y="2784475"/>
            <a:ext cx="2590800" cy="6191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dirty="0">
                <a:solidFill>
                  <a:schemeClr val="bg2"/>
                </a:solidFill>
              </a:rPr>
              <a:t>являются: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487680" y="4511040"/>
            <a:ext cx="3088640" cy="17170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buFontTx/>
              <a:buAutoNum type="arabicParenR"/>
              <a:defRPr/>
            </a:pPr>
            <a:r>
              <a:rPr lang="ru-RU" dirty="0">
                <a:solidFill>
                  <a:schemeClr val="bg2"/>
                </a:solidFill>
              </a:rPr>
              <a:t>бухгалтерский баланс предприятия 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dirty="0">
                <a:solidFill>
                  <a:schemeClr val="bg2"/>
                </a:solidFill>
              </a:rPr>
              <a:t>отчет о финансовых результатах и их использовании 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5334000" y="4541520"/>
            <a:ext cx="3088640" cy="17170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dirty="0">
                <a:solidFill>
                  <a:schemeClr val="bg2"/>
                </a:solidFill>
              </a:rPr>
              <a:t>1. План прибылей и убытков.    </a:t>
            </a:r>
          </a:p>
          <a:p>
            <a:pPr>
              <a:defRPr/>
            </a:pPr>
            <a:r>
              <a:rPr lang="ru-RU" dirty="0">
                <a:solidFill>
                  <a:schemeClr val="bg2"/>
                </a:solidFill>
              </a:rPr>
              <a:t>2. План движения денежных средств.                                               </a:t>
            </a:r>
          </a:p>
          <a:p>
            <a:pPr>
              <a:defRPr/>
            </a:pPr>
            <a:r>
              <a:rPr lang="ru-RU" dirty="0">
                <a:solidFill>
                  <a:schemeClr val="bg2"/>
                </a:solidFill>
              </a:rPr>
              <a:t>3. Прогнозный баланс.</a:t>
            </a:r>
          </a:p>
        </p:txBody>
      </p:sp>
      <p:sp>
        <p:nvSpPr>
          <p:cNvPr id="100367" name="Стрелка вниз 8"/>
          <p:cNvSpPr>
            <a:spLocks noChangeArrowheads="1"/>
          </p:cNvSpPr>
          <p:nvPr/>
        </p:nvSpPr>
        <p:spPr bwMode="auto">
          <a:xfrm rot="1728883">
            <a:off x="2535238" y="3511550"/>
            <a:ext cx="623887" cy="811213"/>
          </a:xfrm>
          <a:prstGeom prst="downArrow">
            <a:avLst>
              <a:gd name="adj1" fmla="val 50000"/>
              <a:gd name="adj2" fmla="val 5001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8" name="Стрелка вниз 9"/>
          <p:cNvSpPr>
            <a:spLocks noChangeArrowheads="1"/>
          </p:cNvSpPr>
          <p:nvPr/>
        </p:nvSpPr>
        <p:spPr bwMode="auto">
          <a:xfrm rot="-2151997">
            <a:off x="5586413" y="3529013"/>
            <a:ext cx="623887" cy="811212"/>
          </a:xfrm>
          <a:prstGeom prst="downArrow">
            <a:avLst>
              <a:gd name="adj1" fmla="val 50000"/>
              <a:gd name="adj2" fmla="val 5001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6E83A-AC00-44D5-81F0-A21E9E027140}" type="slidenum">
              <a:rPr lang="ru-RU"/>
              <a:pPr>
                <a:defRPr/>
              </a:pPr>
              <a:t>17</a:t>
            </a:fld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smtClean="0"/>
              <a:t>Сведения об экономическом окружении проекта должны включать в себя:</a:t>
            </a:r>
            <a:endParaRPr lang="ru-RU" sz="32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1) прогнозную оценку общего индекса инфляции и прогноз изменения цен на отдельные продукты (услуги) и ресурсы на весь период реализации проекта;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2) сведения о системе налогообложения;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3) сведения об условиях платежей и предоставления кредитов.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D26179-70D1-4BAA-BF15-47A893AE9DB4}" type="slidenum">
              <a:rPr lang="ru-RU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304800" y="177800"/>
            <a:ext cx="8686800" cy="111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/>
              <a:t>Учет влияния инфляции на реализацию проекта в бизнес-плане состоит в том, чтобы учесть влияние изменения цен на различные виды продукции и ресурсов в период реализации проекта. </a:t>
            </a: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925763" y="1447800"/>
            <a:ext cx="3789362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i="1" dirty="0">
                <a:solidFill>
                  <a:schemeClr val="tx1"/>
                </a:solidFill>
              </a:rPr>
              <a:t>Показатели инфляции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72720" y="1981200"/>
            <a:ext cx="8585200" cy="20574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marL="342900" indent="-342900">
              <a:buFontTx/>
              <a:buAutoNum type="arabicPeriod"/>
              <a:defRPr/>
            </a:pPr>
            <a:r>
              <a:rPr lang="ru-RU" dirty="0">
                <a:cs typeface="+mn-cs"/>
              </a:rPr>
              <a:t>Индекс изменения цен (индекс инфляции) на отдельные виды ресурсов, товаров или услуг рассчитывается по формуле:</a:t>
            </a:r>
          </a:p>
          <a:p>
            <a:pPr marL="342900" indent="-342900">
              <a:defRPr/>
            </a:pPr>
            <a:endParaRPr lang="ru-RU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1024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0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0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09" name="Rectangle 7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10241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11" name="Rectangle 10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102414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15" name="Rectangle 16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102416" name="Rectangle 19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10241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18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1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20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22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423" name="Picture 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7838" y="3281363"/>
            <a:ext cx="2427287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4" name="Rectangle 34"/>
          <p:cNvSpPr>
            <a:spLocks noChangeArrowheads="1"/>
          </p:cNvSpPr>
          <p:nvPr/>
        </p:nvSpPr>
        <p:spPr bwMode="auto">
          <a:xfrm>
            <a:off x="3597275" y="3187700"/>
            <a:ext cx="50625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>
                <a:solidFill>
                  <a:schemeClr val="bg2"/>
                </a:solidFill>
                <a:latin typeface="Arial" charset="0"/>
                <a:cs typeface="Times New Roman" pitchFamily="18" charset="0"/>
              </a:rPr>
              <a:t>— </a:t>
            </a:r>
            <a:r>
              <a:rPr lang="ru-RU" sz="1200">
                <a:latin typeface="Arial" charset="0"/>
                <a:cs typeface="Times New Roman" pitchFamily="18" charset="0"/>
              </a:rPr>
              <a:t>фактическая (либо прогнозируемая) цена в отчетном периоде</a:t>
            </a:r>
            <a:r>
              <a:rPr lang="ru-RU" sz="900">
                <a:latin typeface="Arial" charset="0"/>
              </a:rPr>
              <a:t> </a:t>
            </a:r>
            <a:endParaRPr lang="ru-RU">
              <a:latin typeface="Arial" charset="0"/>
            </a:endParaRPr>
          </a:p>
        </p:txBody>
      </p:sp>
      <p:sp>
        <p:nvSpPr>
          <p:cNvPr id="102425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426" name="Picture 3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1838" y="3556000"/>
            <a:ext cx="4667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7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428" name="Picture 4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0563" y="3209925"/>
            <a:ext cx="4667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9" name="Rectangle 34"/>
          <p:cNvSpPr>
            <a:spLocks noChangeArrowheads="1"/>
          </p:cNvSpPr>
          <p:nvPr/>
        </p:nvSpPr>
        <p:spPr bwMode="auto">
          <a:xfrm>
            <a:off x="3657600" y="3482975"/>
            <a:ext cx="5062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>
                <a:solidFill>
                  <a:schemeClr val="bg2"/>
                </a:solidFill>
                <a:latin typeface="Arial" charset="0"/>
                <a:cs typeface="Times New Roman" pitchFamily="18" charset="0"/>
              </a:rPr>
              <a:t>— </a:t>
            </a:r>
            <a:r>
              <a:rPr lang="ru-RU" sz="1200">
                <a:latin typeface="Arial" charset="0"/>
                <a:cs typeface="Times New Roman" pitchFamily="18" charset="0"/>
              </a:rPr>
              <a:t>фактическая (либо прогнозируемая) цена в начальном периоде</a:t>
            </a:r>
            <a:r>
              <a:rPr lang="ru-RU" sz="900">
                <a:latin typeface="Arial" charset="0"/>
              </a:rPr>
              <a:t> </a:t>
            </a:r>
            <a:endParaRPr lang="ru-RU">
              <a:latin typeface="Arial" charset="0"/>
            </a:endParaRPr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203200" y="4145280"/>
            <a:ext cx="8585200" cy="94488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>
              <a:defRPr/>
            </a:pPr>
            <a:r>
              <a:rPr lang="ru-RU" dirty="0">
                <a:cs typeface="+mn-cs"/>
              </a:rPr>
              <a:t>2. Уровень инфляции равен:</a:t>
            </a:r>
          </a:p>
          <a:p>
            <a:pPr marL="342900" indent="-342900">
              <a:defRPr/>
            </a:pPr>
            <a:endParaRPr lang="ru-RU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102433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434" name="Picture 4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5438" y="4562475"/>
            <a:ext cx="2644775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5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436" name="Picture 4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4622800"/>
            <a:ext cx="6953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7" name="TextBox 56"/>
          <p:cNvSpPr txBox="1">
            <a:spLocks noChangeArrowheads="1"/>
          </p:cNvSpPr>
          <p:nvPr/>
        </p:nvSpPr>
        <p:spPr bwMode="auto">
          <a:xfrm>
            <a:off x="4124325" y="4530725"/>
            <a:ext cx="4379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chemeClr val="bg2"/>
                </a:solidFill>
                <a:latin typeface="Arial" charset="0"/>
              </a:rPr>
              <a:t>— </a:t>
            </a:r>
            <a:r>
              <a:rPr lang="ru-RU" sz="1200">
                <a:latin typeface="Arial" charset="0"/>
              </a:rPr>
              <a:t>уровень инфляции за период времени с </a:t>
            </a:r>
            <a:r>
              <a:rPr lang="en-US" sz="1200">
                <a:latin typeface="Arial" charset="0"/>
              </a:rPr>
              <a:t>t</a:t>
            </a:r>
            <a:r>
              <a:rPr lang="ru-RU" sz="1200" baseline="-25000">
                <a:latin typeface="Arial" charset="0"/>
              </a:rPr>
              <a:t>0</a:t>
            </a:r>
            <a:r>
              <a:rPr lang="ru-RU" sz="1200">
                <a:latin typeface="Arial" charset="0"/>
              </a:rPr>
              <a:t> по </a:t>
            </a:r>
            <a:r>
              <a:rPr lang="en-US" sz="1200">
                <a:latin typeface="Arial" charset="0"/>
              </a:rPr>
              <a:t>t</a:t>
            </a:r>
            <a:r>
              <a:rPr lang="ru-RU" sz="1200" baseline="-25000">
                <a:latin typeface="Arial" charset="0"/>
              </a:rPr>
              <a:t>1</a:t>
            </a:r>
            <a:r>
              <a:rPr lang="ru-RU" sz="1200">
                <a:latin typeface="Arial" charset="0"/>
              </a:rPr>
              <a:t/>
            </a:r>
            <a:br>
              <a:rPr lang="ru-RU" sz="1200">
                <a:latin typeface="Arial" charset="0"/>
              </a:rPr>
            </a:br>
            <a:endParaRPr lang="ru-RU" sz="1200">
              <a:latin typeface="Arial" charset="0"/>
            </a:endParaRPr>
          </a:p>
        </p:txBody>
      </p:sp>
      <p:sp>
        <p:nvSpPr>
          <p:cNvPr id="35" name="Номер слайда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2F450-E795-411D-B4F7-FA32CEFDE4D9}" type="slidenum">
              <a:rPr lang="ru-RU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 smtClean="0"/>
              <a:t>Тема 3. Анализ и оценка  реализации бизнес-плана инвестиционного проекта.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5463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Основные </a:t>
            </a:r>
            <a:r>
              <a:rPr lang="ru-RU" dirty="0"/>
              <a:t>методы анализа и оценки бизнес-плана инвестиционного проекта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Анализ </a:t>
            </a:r>
            <a:r>
              <a:rPr lang="ru-RU" dirty="0"/>
              <a:t>безубыточности.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Оценка </a:t>
            </a:r>
            <a:r>
              <a:rPr lang="ru-RU" dirty="0"/>
              <a:t>и анализ экономической эффективности инвестиционного проекта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Анализ </a:t>
            </a:r>
            <a:r>
              <a:rPr lang="ru-RU" dirty="0"/>
              <a:t>чувствительности инвестиционного проекта.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Разработка </a:t>
            </a:r>
            <a:r>
              <a:rPr lang="ru-RU" dirty="0"/>
              <a:t>сценариев реализации проекта. Устойчивость инвестиционного проекта.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Анализ </a:t>
            </a:r>
            <a:r>
              <a:rPr lang="ru-RU" dirty="0"/>
              <a:t>рисков реализации инвестиционного проекта (страховой риск; риск ненадежности участников проекта; риск неполучения доходов).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Качественный </a:t>
            </a:r>
            <a:r>
              <a:rPr lang="ru-RU" dirty="0"/>
              <a:t>и количественный анализ и оценка рисков.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Учет </a:t>
            </a:r>
            <a:r>
              <a:rPr lang="ru-RU" dirty="0"/>
              <a:t>фактора риска при определении доходности проекта.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7D185-C56D-4DC5-978A-E3CA2055C3DB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Экономические показатели внутренней среды проекта</a:t>
            </a:r>
            <a:endParaRPr lang="ru-RU" sz="32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61988" y="19050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6CB0-1A50-4910-8C41-751F330C496C}" type="slidenum">
              <a:rPr lang="ru-RU"/>
              <a:pPr>
                <a:defRPr/>
              </a:pPr>
              <a:t>20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695325"/>
          </a:xfrm>
        </p:spPr>
        <p:txBody>
          <a:bodyPr/>
          <a:lstStyle/>
          <a:p>
            <a:r>
              <a:rPr lang="ru-RU" sz="3200" b="1" smtClean="0"/>
              <a:t>Анализ безубыточности</a:t>
            </a:r>
            <a:endParaRPr lang="ru-RU" sz="3200" smtClean="0"/>
          </a:p>
        </p:txBody>
      </p:sp>
      <p:pic>
        <p:nvPicPr>
          <p:cNvPr id="105474" name="Содержимое 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58875" y="1920875"/>
            <a:ext cx="4591050" cy="2579688"/>
          </a:xfrm>
        </p:spPr>
      </p:pic>
      <p:sp>
        <p:nvSpPr>
          <p:cNvPr id="105475" name="Прямоугольник 6"/>
          <p:cNvSpPr>
            <a:spLocks noChangeArrowheads="1"/>
          </p:cNvSpPr>
          <p:nvPr/>
        </p:nvSpPr>
        <p:spPr bwMode="auto">
          <a:xfrm>
            <a:off x="1198563" y="4225925"/>
            <a:ext cx="1819275" cy="23495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476" name="Прямоугольник 7"/>
          <p:cNvSpPr>
            <a:spLocks noChangeArrowheads="1"/>
          </p:cNvSpPr>
          <p:nvPr/>
        </p:nvSpPr>
        <p:spPr bwMode="auto">
          <a:xfrm>
            <a:off x="1584325" y="1971675"/>
            <a:ext cx="731838" cy="1157288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477" name="Прямоугольник 8"/>
          <p:cNvSpPr>
            <a:spLocks noChangeArrowheads="1"/>
          </p:cNvSpPr>
          <p:nvPr/>
        </p:nvSpPr>
        <p:spPr bwMode="auto">
          <a:xfrm>
            <a:off x="5426075" y="2276475"/>
            <a:ext cx="314325" cy="101600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14960" y="944880"/>
            <a:ext cx="8493760" cy="9448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ru-RU" sz="1400" dirty="0"/>
              <a:t>Цель анализа безубыточности — определить точку объема производства и продаж, при которой общая выручка от продаж будет равна суммарным издержкам на проданную продукцию, т. е. в которой пред­приятие будет способно покрыть все свои затраты без получения при­были. Эту точку называют точкой безубыточности.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984875" y="2112963"/>
            <a:ext cx="3087688" cy="28352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1600" dirty="0"/>
              <a:t>При помощи анализа безубыточности на основе соотнесения ожидаемого объема продаж и точки безубыточности можно рассчитать показатель запаса  прочности,  характеризующий уровень риска. Чем меньше значение запаса прочности, тем выше риск попадания в область убытков:</a:t>
            </a:r>
          </a:p>
        </p:txBody>
      </p:sp>
      <p:pic>
        <p:nvPicPr>
          <p:cNvPr id="105482" name="Рисунок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" y="5384800"/>
            <a:ext cx="2286000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83" name="Прямоугольник 12"/>
          <p:cNvSpPr>
            <a:spLocks noChangeArrowheads="1"/>
          </p:cNvSpPr>
          <p:nvPr/>
        </p:nvSpPr>
        <p:spPr bwMode="auto">
          <a:xfrm>
            <a:off x="2570163" y="5211763"/>
            <a:ext cx="6442075" cy="14525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ru-RU" sz="1400"/>
              <a:t>где К — запас прочности (в %); </a:t>
            </a:r>
          </a:p>
          <a:p>
            <a:r>
              <a:rPr lang="en-US" sz="1400"/>
              <a:t>Q</a:t>
            </a:r>
            <a:r>
              <a:rPr lang="ru-RU" sz="1400"/>
              <a:t> — объем ожидаемой (планируемой) реализации продукции; </a:t>
            </a:r>
          </a:p>
          <a:p>
            <a:r>
              <a:rPr lang="en-US" sz="1400"/>
              <a:t>X</a:t>
            </a:r>
            <a:r>
              <a:rPr lang="ru-RU" sz="1400"/>
              <a:t>— объем безубыточной реализации продукции.</a:t>
            </a:r>
          </a:p>
          <a:p>
            <a:r>
              <a:rPr lang="ru-RU" sz="1400"/>
              <a:t>Запас прочности показывает, насколько может сократиться объем продаж, прежде чем предприятие начнет нести убытки. Значение запаса прочности менее </a:t>
            </a:r>
            <a:r>
              <a:rPr lang="ru-RU" sz="1400">
                <a:solidFill>
                  <a:srgbClr val="FFFF00"/>
                </a:solidFill>
              </a:rPr>
              <a:t>30% </a:t>
            </a:r>
            <a:r>
              <a:rPr lang="ru-RU" sz="1400"/>
              <a:t>— признак высокого риска.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43B3-1C12-4EF6-BB2E-CADBE10BB979}" type="slidenum">
              <a:rPr lang="ru-RU"/>
              <a:pPr>
                <a:defRPr/>
              </a:pPr>
              <a:t>21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424862" cy="5472113"/>
          </a:xfr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>
            <a:solidFill>
              <a:srgbClr val="FF9900"/>
            </a:solidFill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800" b="1" smtClean="0">
                <a:latin typeface="Times New Roman" pitchFamily="18" charset="0"/>
              </a:rPr>
              <a:t>Операционный анализ</a:t>
            </a:r>
            <a:r>
              <a:rPr lang="ru-RU" sz="2800" b="1" i="1" smtClean="0">
                <a:latin typeface="Times New Roman" pitchFamily="18" charset="0"/>
              </a:rPr>
              <a:t> – </a:t>
            </a:r>
            <a:r>
              <a:rPr lang="ru-RU" sz="2800" i="1" smtClean="0">
                <a:latin typeface="Times New Roman" pitchFamily="18" charset="0"/>
              </a:rPr>
              <a:t>изучает</a:t>
            </a:r>
            <a:r>
              <a:rPr lang="ru-RU" sz="2800" b="1" i="1" smtClean="0">
                <a:latin typeface="Times New Roman" pitchFamily="18" charset="0"/>
              </a:rPr>
              <a:t> </a:t>
            </a:r>
            <a:r>
              <a:rPr lang="ru-RU" sz="2800" i="1" smtClean="0">
                <a:latin typeface="Times New Roman" pitchFamily="18" charset="0"/>
              </a:rPr>
              <a:t>взаимовлияние и взаимозависимость между затратами, объемом производства и реализации и финансовым результатом (прибылью).</a:t>
            </a:r>
            <a:br>
              <a:rPr lang="ru-RU" sz="2800" i="1" smtClean="0">
                <a:latin typeface="Times New Roman" pitchFamily="18" charset="0"/>
              </a:rPr>
            </a:br>
            <a:r>
              <a:rPr lang="ru-RU" sz="2800" i="1" smtClean="0">
                <a:latin typeface="Times New Roman" pitchFamily="18" charset="0"/>
              </a:rPr>
              <a:t/>
            </a:r>
            <a:br>
              <a:rPr lang="ru-RU" sz="2800" i="1" smtClean="0">
                <a:latin typeface="Times New Roman" pitchFamily="18" charset="0"/>
              </a:rPr>
            </a:br>
            <a:r>
              <a:rPr lang="ru-RU" sz="2800" i="1" smtClean="0">
                <a:latin typeface="Times New Roman" pitchFamily="18" charset="0"/>
              </a:rPr>
              <a:t/>
            </a:r>
            <a:br>
              <a:rPr lang="ru-RU" sz="2800" i="1" smtClean="0">
                <a:latin typeface="Times New Roman" pitchFamily="18" charset="0"/>
              </a:rPr>
            </a:br>
            <a:r>
              <a:rPr lang="ru-RU" sz="2800" b="1" smtClean="0">
                <a:latin typeface="Times New Roman" pitchFamily="18" charset="0"/>
              </a:rPr>
              <a:t>Эффект операционного рычага – </a:t>
            </a:r>
            <a:r>
              <a:rPr lang="ru-RU" sz="2800" i="1" smtClean="0">
                <a:latin typeface="Times New Roman" pitchFamily="18" charset="0"/>
              </a:rPr>
              <a:t>снижение доли постоянных затрат в структуре себестоимости продукции</a:t>
            </a:r>
            <a:r>
              <a:rPr lang="ru-RU" sz="2800" b="1" smtClean="0">
                <a:latin typeface="Times New Roman" pitchFamily="18" charset="0"/>
              </a:rPr>
              <a:t> </a:t>
            </a:r>
            <a:r>
              <a:rPr lang="ru-RU" sz="2800" i="1" smtClean="0">
                <a:latin typeface="Times New Roman" pitchFamily="18" charset="0"/>
              </a:rPr>
              <a:t>при соблюдении прочих равных условий приводит к тому, что темпы роста прибыли всегда опережают темпы роста реализации продукции.</a:t>
            </a:r>
            <a:br>
              <a:rPr lang="ru-RU" sz="2800" i="1" smtClean="0">
                <a:latin typeface="Times New Roman" pitchFamily="18" charset="0"/>
              </a:rPr>
            </a:br>
            <a:endParaRPr lang="ru-RU" sz="2400" i="1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11DAF3-A6E9-4B38-8C30-04C7C29CFDD5}" type="slidenum">
              <a:rPr lang="ru-RU"/>
              <a:pPr>
                <a:defRPr/>
              </a:pPr>
              <a:t>22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064500" cy="1282700"/>
          </a:xfrm>
        </p:spPr>
        <p:txBody>
          <a:bodyPr/>
          <a:lstStyle/>
          <a:p>
            <a:r>
              <a:rPr lang="ru-RU" sz="2400" b="1" smtClean="0"/>
              <a:t>Результаты операционного анализа (анализа безубыточности) используются в следующих целях:</a:t>
            </a:r>
            <a:endParaRPr lang="ru-RU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924425"/>
          </a:xfrm>
          <a:gradFill rotWithShape="1">
            <a:gsLst>
              <a:gs pos="0">
                <a:srgbClr val="B2ECB8"/>
              </a:gs>
              <a:gs pos="50000">
                <a:schemeClr val="bg1"/>
              </a:gs>
              <a:gs pos="100000">
                <a:srgbClr val="B2ECB8"/>
              </a:gs>
            </a:gsLst>
            <a:lin ang="2700000" scaled="1"/>
          </a:gradFill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smtClean="0">
                <a:latin typeface="Times New Roman" pitchFamily="18" charset="0"/>
              </a:rPr>
              <a:t>определение критического объема производства для безубыточной работы;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smtClean="0">
                <a:latin typeface="Times New Roman" pitchFamily="18" charset="0"/>
              </a:rPr>
              <a:t>определение оптимальных пропорций между постоянными и переменными издержками;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smtClean="0">
                <a:latin typeface="Times New Roman" pitchFamily="18" charset="0"/>
              </a:rPr>
              <a:t>выявление зависимости финансового результата от изменений одного из элементов соотношения (издержек, цен, объема реализации);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smtClean="0">
                <a:latin typeface="Times New Roman" pitchFamily="18" charset="0"/>
              </a:rPr>
              <a:t>расчет запаса финансовой прочности предприятия;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smtClean="0">
                <a:latin typeface="Times New Roman" pitchFamily="18" charset="0"/>
              </a:rPr>
              <a:t>оценка производственного риска;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smtClean="0">
                <a:latin typeface="Times New Roman" pitchFamily="18" charset="0"/>
              </a:rPr>
              <a:t>оценка экономической целесообразности собственного производства или закупок;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smtClean="0">
                <a:latin typeface="Times New Roman" pitchFamily="18" charset="0"/>
              </a:rPr>
              <a:t>определение минимальной договорной цены на определенный период;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smtClean="0">
                <a:latin typeface="Times New Roman" pitchFamily="18" charset="0"/>
              </a:rPr>
              <a:t>планирование прибыли и др.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CF591-CB77-47C8-BCD8-EA67A37EA647}" type="slidenum">
              <a:rPr lang="ru-RU"/>
              <a:pPr>
                <a:defRPr/>
              </a:pPr>
              <a:t>23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i="1" smtClean="0">
                <a:latin typeface="Times New Roman" pitchFamily="18" charset="0"/>
              </a:rPr>
              <a:t>Анализ безубыточности основан на следующих допущениях:</a:t>
            </a:r>
            <a:endParaRPr lang="ru-RU" smtClean="0"/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329237"/>
          </a:xfrm>
          <a:gradFill rotWithShape="1">
            <a:gsLst>
              <a:gs pos="0">
                <a:srgbClr val="FFFF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solidFill>
              <a:srgbClr val="B2ECB8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700" smtClean="0">
                <a:latin typeface="Times New Roman" pitchFamily="18" charset="0"/>
              </a:rPr>
              <a:t>затраты можно разделить на постоянные и переменные;</a:t>
            </a:r>
          </a:p>
          <a:p>
            <a:pPr>
              <a:lnSpc>
                <a:spcPct val="80000"/>
              </a:lnSpc>
            </a:pPr>
            <a:endParaRPr lang="ru-RU" sz="27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700" smtClean="0">
                <a:latin typeface="Times New Roman" pitchFamily="18" charset="0"/>
              </a:rPr>
              <a:t>зависимость между объемом реализованной продукции и переменными издержками линейная;</a:t>
            </a:r>
          </a:p>
          <a:p>
            <a:pPr>
              <a:lnSpc>
                <a:spcPct val="80000"/>
              </a:lnSpc>
            </a:pPr>
            <a:r>
              <a:rPr lang="ru-RU" sz="2700" smtClean="0">
                <a:latin typeface="Times New Roman" pitchFamily="18" charset="0"/>
              </a:rPr>
              <a:t>ассортимент продукции и ее цена не изменяются;</a:t>
            </a:r>
          </a:p>
          <a:p>
            <a:pPr>
              <a:lnSpc>
                <a:spcPct val="80000"/>
              </a:lnSpc>
            </a:pPr>
            <a:endParaRPr lang="ru-RU" sz="27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700" smtClean="0">
                <a:latin typeface="Times New Roman" pitchFamily="18" charset="0"/>
              </a:rPr>
              <a:t>эффективность производства, потребляемые производственные ресурсы не подвержены существенным колебаниям на протяжении анализируемого периода;</a:t>
            </a:r>
          </a:p>
          <a:p>
            <a:pPr>
              <a:lnSpc>
                <a:spcPct val="80000"/>
              </a:lnSpc>
            </a:pPr>
            <a:endParaRPr lang="ru-RU" sz="27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700" smtClean="0">
                <a:latin typeface="Times New Roman" pitchFamily="18" charset="0"/>
              </a:rPr>
              <a:t>объемы производства и реализации в прогнозируемом периоде совпадают.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D9F5E6-6F40-4FB7-966A-890FAFAFB792}" type="slidenum">
              <a:rPr lang="ru-RU"/>
              <a:pPr>
                <a:defRPr/>
              </a:pPr>
              <a:t>24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555875" y="836613"/>
            <a:ext cx="4248150" cy="863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b="1">
                <a:cs typeface="+mn-cs"/>
              </a:rPr>
              <a:t>Элементы операционного </a:t>
            </a:r>
          </a:p>
          <a:p>
            <a:pPr algn="ctr">
              <a:defRPr/>
            </a:pPr>
            <a:r>
              <a:rPr lang="ru-RU" b="1">
                <a:cs typeface="+mn-cs"/>
              </a:rPr>
              <a:t>анализа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468313" y="1989138"/>
            <a:ext cx="3240087" cy="863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cs typeface="+mn-cs"/>
              </a:rPr>
              <a:t>Операционный</a:t>
            </a:r>
          </a:p>
          <a:p>
            <a:pPr algn="ctr">
              <a:defRPr/>
            </a:pPr>
            <a:r>
              <a:rPr lang="ru-RU" b="1">
                <a:cs typeface="+mn-cs"/>
              </a:rPr>
              <a:t> рычаг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1187450" y="3644900"/>
            <a:ext cx="2881313" cy="13684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cs typeface="+mn-cs"/>
              </a:rPr>
              <a:t>Запас </a:t>
            </a:r>
          </a:p>
          <a:p>
            <a:pPr algn="ctr">
              <a:defRPr/>
            </a:pPr>
            <a:r>
              <a:rPr lang="ru-RU" b="1">
                <a:cs typeface="+mn-cs"/>
              </a:rPr>
              <a:t>финансовой </a:t>
            </a:r>
          </a:p>
          <a:p>
            <a:pPr algn="ctr">
              <a:defRPr/>
            </a:pPr>
            <a:r>
              <a:rPr lang="ru-RU" b="1">
                <a:cs typeface="+mn-cs"/>
              </a:rPr>
              <a:t>прочности 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5651500" y="1916113"/>
            <a:ext cx="3024188" cy="8651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cs typeface="+mn-cs"/>
              </a:rPr>
              <a:t>Порог </a:t>
            </a:r>
          </a:p>
          <a:p>
            <a:pPr algn="ctr">
              <a:defRPr/>
            </a:pPr>
            <a:r>
              <a:rPr lang="ru-RU" b="1">
                <a:cs typeface="+mn-cs"/>
              </a:rPr>
              <a:t>рентабельности</a:t>
            </a:r>
          </a:p>
        </p:txBody>
      </p:sp>
      <p:sp>
        <p:nvSpPr>
          <p:cNvPr id="109573" name="Line 8"/>
          <p:cNvSpPr>
            <a:spLocks noChangeShapeType="1"/>
          </p:cNvSpPr>
          <p:nvPr/>
        </p:nvSpPr>
        <p:spPr bwMode="auto">
          <a:xfrm>
            <a:off x="6804025" y="1196975"/>
            <a:ext cx="790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574" name="Line 9"/>
          <p:cNvSpPr>
            <a:spLocks noChangeShapeType="1"/>
          </p:cNvSpPr>
          <p:nvPr/>
        </p:nvSpPr>
        <p:spPr bwMode="auto">
          <a:xfrm>
            <a:off x="7596188" y="1196975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575" name="Line 10"/>
          <p:cNvSpPr>
            <a:spLocks noChangeShapeType="1"/>
          </p:cNvSpPr>
          <p:nvPr/>
        </p:nvSpPr>
        <p:spPr bwMode="auto">
          <a:xfrm flipH="1">
            <a:off x="1763713" y="1196975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576" name="Line 11"/>
          <p:cNvSpPr>
            <a:spLocks noChangeShapeType="1"/>
          </p:cNvSpPr>
          <p:nvPr/>
        </p:nvSpPr>
        <p:spPr bwMode="auto">
          <a:xfrm>
            <a:off x="1763713" y="1196975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5148263" y="3644900"/>
            <a:ext cx="2881312" cy="13684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cs typeface="+mn-cs"/>
              </a:rPr>
              <a:t>Анализ </a:t>
            </a:r>
          </a:p>
          <a:p>
            <a:pPr algn="ctr">
              <a:defRPr/>
            </a:pPr>
            <a:r>
              <a:rPr lang="ru-RU" b="1">
                <a:cs typeface="+mn-cs"/>
              </a:rPr>
              <a:t>чувствительности </a:t>
            </a:r>
          </a:p>
          <a:p>
            <a:pPr algn="ctr">
              <a:defRPr/>
            </a:pPr>
            <a:r>
              <a:rPr lang="ru-RU" b="1">
                <a:cs typeface="+mn-cs"/>
              </a:rPr>
              <a:t>критических</a:t>
            </a:r>
          </a:p>
          <a:p>
            <a:pPr algn="ctr">
              <a:defRPr/>
            </a:pPr>
            <a:r>
              <a:rPr lang="ru-RU" b="1">
                <a:cs typeface="+mn-cs"/>
              </a:rPr>
              <a:t> соотношений</a:t>
            </a:r>
          </a:p>
        </p:txBody>
      </p:sp>
      <p:sp>
        <p:nvSpPr>
          <p:cNvPr id="109578" name="Line 14"/>
          <p:cNvSpPr>
            <a:spLocks noChangeShapeType="1"/>
          </p:cNvSpPr>
          <p:nvPr/>
        </p:nvSpPr>
        <p:spPr bwMode="auto">
          <a:xfrm>
            <a:off x="4716463" y="1700213"/>
            <a:ext cx="1295400" cy="1944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579" name="Line 15"/>
          <p:cNvSpPr>
            <a:spLocks noChangeShapeType="1"/>
          </p:cNvSpPr>
          <p:nvPr/>
        </p:nvSpPr>
        <p:spPr bwMode="auto">
          <a:xfrm flipH="1">
            <a:off x="3563938" y="1700213"/>
            <a:ext cx="1152525" cy="1944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6336" name="Oval 16"/>
          <p:cNvSpPr>
            <a:spLocks noChangeArrowheads="1"/>
          </p:cNvSpPr>
          <p:nvPr/>
        </p:nvSpPr>
        <p:spPr bwMode="auto">
          <a:xfrm>
            <a:off x="1116013" y="5516563"/>
            <a:ext cx="6769100" cy="936625"/>
          </a:xfrm>
          <a:prstGeom prst="ellipse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cs typeface="+mn-cs"/>
              </a:rPr>
              <a:t>Валовая маржа (маржинальный доход)</a:t>
            </a:r>
          </a:p>
          <a:p>
            <a:pPr algn="ctr">
              <a:defRPr/>
            </a:pPr>
            <a:r>
              <a:rPr lang="ru-RU" b="1" i="1">
                <a:cs typeface="+mn-cs"/>
              </a:rPr>
              <a:t>(ВМ)</a:t>
            </a:r>
          </a:p>
        </p:txBody>
      </p:sp>
      <p:cxnSp>
        <p:nvCxnSpPr>
          <p:cNvPr id="109581" name="AutoShape 22"/>
          <p:cNvCxnSpPr>
            <a:cxnSpLocks noChangeShapeType="1"/>
            <a:stCxn id="56327" idx="3"/>
            <a:endCxn id="56336" idx="6"/>
          </p:cNvCxnSpPr>
          <p:nvPr/>
        </p:nvCxnSpPr>
        <p:spPr bwMode="auto">
          <a:xfrm flipH="1">
            <a:off x="7885113" y="2349500"/>
            <a:ext cx="804862" cy="3635375"/>
          </a:xfrm>
          <a:prstGeom prst="bentConnector3">
            <a:avLst>
              <a:gd name="adj1" fmla="val -26431"/>
            </a:avLst>
          </a:prstGeom>
          <a:noFill/>
          <a:ln w="19050">
            <a:solidFill>
              <a:schemeClr val="tx1"/>
            </a:solidFill>
            <a:prstDash val="dashDot"/>
            <a:miter lim="800000"/>
            <a:headEnd/>
            <a:tailEnd type="triangle" w="med" len="med"/>
          </a:ln>
        </p:spPr>
      </p:cxnSp>
      <p:cxnSp>
        <p:nvCxnSpPr>
          <p:cNvPr id="109582" name="AutoShape 23"/>
          <p:cNvCxnSpPr>
            <a:cxnSpLocks noChangeShapeType="1"/>
            <a:stCxn id="56326" idx="2"/>
            <a:endCxn id="56336" idx="0"/>
          </p:cNvCxnSpPr>
          <p:nvPr/>
        </p:nvCxnSpPr>
        <p:spPr bwMode="auto">
          <a:xfrm>
            <a:off x="2628900" y="5027613"/>
            <a:ext cx="1871663" cy="4889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</p:spPr>
      </p:cxnSp>
      <p:cxnSp>
        <p:nvCxnSpPr>
          <p:cNvPr id="109583" name="AutoShape 24"/>
          <p:cNvCxnSpPr>
            <a:cxnSpLocks noChangeShapeType="1"/>
            <a:stCxn id="56333" idx="2"/>
            <a:endCxn id="56336" idx="0"/>
          </p:cNvCxnSpPr>
          <p:nvPr/>
        </p:nvCxnSpPr>
        <p:spPr bwMode="auto">
          <a:xfrm flipH="1">
            <a:off x="4500563" y="5027613"/>
            <a:ext cx="2089150" cy="4889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 type="triangle" w="med" len="med"/>
          </a:ln>
        </p:spPr>
      </p:cxnSp>
      <p:cxnSp>
        <p:nvCxnSpPr>
          <p:cNvPr id="109584" name="AutoShape 25"/>
          <p:cNvCxnSpPr>
            <a:cxnSpLocks noChangeShapeType="1"/>
            <a:stCxn id="56325" idx="1"/>
            <a:endCxn id="56336" idx="2"/>
          </p:cNvCxnSpPr>
          <p:nvPr/>
        </p:nvCxnSpPr>
        <p:spPr bwMode="auto">
          <a:xfrm rot="10800000" flipH="1" flipV="1">
            <a:off x="454025" y="2420938"/>
            <a:ext cx="661988" cy="3563937"/>
          </a:xfrm>
          <a:prstGeom prst="bentConnector3">
            <a:avLst>
              <a:gd name="adj1" fmla="val -32375"/>
            </a:avLst>
          </a:prstGeom>
          <a:noFill/>
          <a:ln w="19050">
            <a:solidFill>
              <a:schemeClr val="tx1"/>
            </a:solidFill>
            <a:prstDash val="dashDot"/>
            <a:miter lim="800000"/>
            <a:headEnd/>
            <a:tailEnd type="triangle" w="med" len="med"/>
          </a:ln>
        </p:spPr>
      </p:cxn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A2620-5740-4F0F-9B8E-9610B0C818F7}" type="slidenum">
              <a:rPr lang="ru-RU"/>
              <a:pPr>
                <a:defRPr/>
              </a:pPr>
              <a:t>25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1476375" y="1125538"/>
            <a:ext cx="6048375" cy="432117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2700000" scaled="1"/>
          </a:gradFill>
          <a:ln w="9525">
            <a:solidFill>
              <a:srgbClr val="FF9900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800" b="1">
              <a:latin typeface="Times New Roman" pitchFamily="18" charset="0"/>
              <a:cs typeface="+mn-cs"/>
            </a:endParaRPr>
          </a:p>
          <a:p>
            <a:pPr algn="ctr">
              <a:defRPr/>
            </a:pPr>
            <a:r>
              <a:rPr lang="ru-RU" sz="2800" b="1">
                <a:latin typeface="Times New Roman" pitchFamily="18" charset="0"/>
                <a:cs typeface="+mn-cs"/>
              </a:rPr>
              <a:t>Валовая маржа (ВМ) </a:t>
            </a:r>
          </a:p>
          <a:p>
            <a:pPr algn="ctr">
              <a:defRPr/>
            </a:pPr>
            <a:r>
              <a:rPr lang="ru-RU" sz="2800" i="1">
                <a:latin typeface="Times New Roman" pitchFamily="18" charset="0"/>
                <a:cs typeface="+mn-cs"/>
              </a:rPr>
              <a:t>представляет собой </a:t>
            </a:r>
          </a:p>
          <a:p>
            <a:pPr algn="ctr">
              <a:defRPr/>
            </a:pPr>
            <a:r>
              <a:rPr lang="ru-RU" sz="2800" i="1">
                <a:latin typeface="Times New Roman" pitchFamily="18" charset="0"/>
                <a:cs typeface="+mn-cs"/>
              </a:rPr>
              <a:t>превышение выручки</a:t>
            </a:r>
          </a:p>
          <a:p>
            <a:pPr algn="ctr">
              <a:defRPr/>
            </a:pPr>
            <a:r>
              <a:rPr lang="ru-RU" sz="2400">
                <a:latin typeface="Times New Roman" pitchFamily="18" charset="0"/>
                <a:cs typeface="+mn-cs"/>
              </a:rPr>
              <a:t> </a:t>
            </a:r>
            <a:r>
              <a:rPr lang="ru-RU" sz="2800">
                <a:latin typeface="Times New Roman" pitchFamily="18" charset="0"/>
                <a:cs typeface="+mn-cs"/>
              </a:rPr>
              <a:t>(</a:t>
            </a:r>
            <a:r>
              <a:rPr lang="ru-RU" sz="2800" b="1" i="1">
                <a:latin typeface="Times New Roman" pitchFamily="18" charset="0"/>
                <a:cs typeface="+mn-cs"/>
              </a:rPr>
              <a:t>В</a:t>
            </a:r>
            <a:r>
              <a:rPr lang="ru-RU" sz="2800">
                <a:latin typeface="Times New Roman" pitchFamily="18" charset="0"/>
                <a:cs typeface="+mn-cs"/>
              </a:rPr>
              <a:t>) </a:t>
            </a:r>
          </a:p>
          <a:p>
            <a:pPr algn="ctr">
              <a:defRPr/>
            </a:pPr>
            <a:r>
              <a:rPr lang="ru-RU" sz="2800" i="1">
                <a:latin typeface="Times New Roman" pitchFamily="18" charset="0"/>
                <a:cs typeface="+mn-cs"/>
              </a:rPr>
              <a:t>над величиной</a:t>
            </a:r>
          </a:p>
          <a:p>
            <a:pPr algn="ctr">
              <a:defRPr/>
            </a:pPr>
            <a:r>
              <a:rPr lang="ru-RU" sz="2800" i="1">
                <a:latin typeface="Times New Roman" pitchFamily="18" charset="0"/>
                <a:cs typeface="+mn-cs"/>
              </a:rPr>
              <a:t> переменных затрат</a:t>
            </a:r>
          </a:p>
          <a:p>
            <a:pPr algn="ctr">
              <a:defRPr/>
            </a:pPr>
            <a:r>
              <a:rPr lang="ru-RU" sz="2400">
                <a:latin typeface="Times New Roman" pitchFamily="18" charset="0"/>
                <a:cs typeface="+mn-cs"/>
              </a:rPr>
              <a:t> </a:t>
            </a:r>
            <a:r>
              <a:rPr lang="ru-RU" sz="2800">
                <a:latin typeface="Times New Roman" pitchFamily="18" charset="0"/>
                <a:cs typeface="+mn-cs"/>
              </a:rPr>
              <a:t>(</a:t>
            </a:r>
            <a:r>
              <a:rPr lang="ru-RU" sz="2800" b="1" i="1">
                <a:latin typeface="Times New Roman" pitchFamily="18" charset="0"/>
                <a:cs typeface="+mn-cs"/>
              </a:rPr>
              <a:t>З</a:t>
            </a:r>
            <a:r>
              <a:rPr lang="ru-RU" sz="2400" b="1" i="1">
                <a:latin typeface="Times New Roman" pitchFamily="18" charset="0"/>
                <a:cs typeface="+mn-cs"/>
              </a:rPr>
              <a:t>пер</a:t>
            </a:r>
            <a:r>
              <a:rPr lang="ru-RU" sz="2800">
                <a:latin typeface="Times New Roman" pitchFamily="18" charset="0"/>
                <a:cs typeface="+mn-cs"/>
              </a:rPr>
              <a:t>)</a:t>
            </a:r>
          </a:p>
          <a:p>
            <a:pPr algn="ctr">
              <a:defRPr/>
            </a:pPr>
            <a:endParaRPr lang="ru-RU" sz="2800">
              <a:latin typeface="Times New Roman" pitchFamily="18" charset="0"/>
              <a:cs typeface="+mn-cs"/>
            </a:endParaRPr>
          </a:p>
          <a:p>
            <a:pPr algn="ctr">
              <a:defRPr/>
            </a:pPr>
            <a:r>
              <a:rPr lang="ru-RU" sz="3200" b="1" i="1">
                <a:latin typeface="Times New Roman" pitchFamily="18" charset="0"/>
                <a:cs typeface="+mn-cs"/>
              </a:rPr>
              <a:t>ВМ = В -З</a:t>
            </a:r>
            <a:r>
              <a:rPr lang="ru-RU" sz="2800" b="1" i="1">
                <a:latin typeface="Times New Roman" pitchFamily="18" charset="0"/>
                <a:cs typeface="+mn-cs"/>
              </a:rPr>
              <a:t>пер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EC9C7-15BA-4D2E-981D-3BBAB189FBC3}" type="slidenum">
              <a:rPr lang="ru-RU"/>
              <a:pPr>
                <a:defRPr/>
              </a:pPr>
              <a:t>26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497887" cy="5761038"/>
          </a:xfr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>
            <a:solidFill>
              <a:srgbClr val="FF9900"/>
            </a:solidFill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b="1" i="1" smtClean="0">
                <a:latin typeface="Times New Roman" pitchFamily="18" charset="0"/>
              </a:rPr>
              <a:t>Маржинальный подход</a:t>
            </a:r>
            <a:r>
              <a:rPr lang="ru-RU" sz="2700" i="1" smtClean="0">
                <a:latin typeface="Times New Roman" pitchFamily="18" charset="0"/>
              </a:rPr>
              <a:t> </a:t>
            </a:r>
            <a:br>
              <a:rPr lang="ru-RU" sz="2700" i="1" smtClean="0">
                <a:latin typeface="Times New Roman" pitchFamily="18" charset="0"/>
              </a:rPr>
            </a:br>
            <a:r>
              <a:rPr lang="ru-RU" sz="2700" i="1" smtClean="0">
                <a:latin typeface="Times New Roman" pitchFamily="18" charset="0"/>
              </a:rPr>
              <a:t>лежит в основе управленческих решений, связанных с ассортиментной политикой, продвижением продукции на рынок, ценообразованием и рядом других задач </a:t>
            </a:r>
            <a:br>
              <a:rPr lang="ru-RU" sz="2700" i="1" smtClean="0">
                <a:latin typeface="Times New Roman" pitchFamily="18" charset="0"/>
              </a:rPr>
            </a:br>
            <a:r>
              <a:rPr lang="ru-RU" sz="2700" b="1" i="1" smtClean="0">
                <a:latin typeface="Times New Roman" pitchFamily="18" charset="0"/>
              </a:rPr>
              <a:t>Доля маржинальной прибыли в цене единицы продукции</a:t>
            </a:r>
            <a:r>
              <a:rPr lang="ru-RU" sz="2700" i="1" smtClean="0">
                <a:latin typeface="Times New Roman" pitchFamily="18" charset="0"/>
              </a:rPr>
              <a:t> </a:t>
            </a:r>
            <a:br>
              <a:rPr lang="ru-RU" sz="2700" i="1" smtClean="0">
                <a:latin typeface="Times New Roman" pitchFamily="18" charset="0"/>
              </a:rPr>
            </a:br>
            <a:r>
              <a:rPr lang="ru-RU" sz="2700" i="1" smtClean="0">
                <a:latin typeface="Times New Roman" pitchFamily="18" charset="0"/>
              </a:rPr>
              <a:t>является величиной постоянной, и предпочтение отдается тому виду продукции, который обеспечивает наибольшее значение маржинальной прибыли</a:t>
            </a:r>
            <a:br>
              <a:rPr lang="ru-RU" sz="2700" i="1" smtClean="0">
                <a:latin typeface="Times New Roman" pitchFamily="18" charset="0"/>
              </a:rPr>
            </a:br>
            <a:r>
              <a:rPr lang="ru-RU" sz="2700" b="1" i="1" smtClean="0">
                <a:latin typeface="Times New Roman" pitchFamily="18" charset="0"/>
              </a:rPr>
              <a:t>Снижение показателя маржинальной прибыли</a:t>
            </a:r>
            <a:r>
              <a:rPr lang="ru-RU" sz="2700" i="1" smtClean="0">
                <a:latin typeface="Times New Roman" pitchFamily="18" charset="0"/>
              </a:rPr>
              <a:t> вызывает необходимость дополнительного производства и реализации продукции или пересмотра ассортиментной политики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0B2C73-5909-4E24-ABDF-1581A8806E12}" type="slidenum">
              <a:rPr lang="ru-RU"/>
              <a:pPr>
                <a:defRPr/>
              </a:pPr>
              <a:t>27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497887" cy="5761038"/>
          </a:xfr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>
            <a:solidFill>
              <a:srgbClr val="FF9900"/>
            </a:solidFill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smtClean="0">
                <a:latin typeface="Times New Roman" pitchFamily="18" charset="0"/>
              </a:rPr>
              <a:t>Операционный рычаг</a:t>
            </a:r>
            <a:br>
              <a:rPr lang="ru-RU" sz="4000" b="1" i="1" smtClean="0">
                <a:latin typeface="Times New Roman" pitchFamily="18" charset="0"/>
              </a:rPr>
            </a:br>
            <a:r>
              <a:rPr lang="ru-RU" sz="4000" b="1" i="1" smtClean="0">
                <a:latin typeface="Times New Roman" pitchFamily="18" charset="0"/>
              </a:rPr>
              <a:t> </a:t>
            </a:r>
            <a:r>
              <a:rPr lang="ru-RU" sz="4000" i="1" smtClean="0">
                <a:latin typeface="Times New Roman" pitchFamily="18" charset="0"/>
              </a:rPr>
              <a:t>позволяет определить, как изменяется прибыль при тех или иных изменениях объема реализации. </a:t>
            </a:r>
            <a:r>
              <a:rPr lang="ru-RU" sz="4000" b="1" i="1" smtClean="0">
                <a:latin typeface="Times New Roman" pitchFamily="18" charset="0"/>
              </a:rPr>
              <a:t>Действие рычага</a:t>
            </a:r>
            <a:br>
              <a:rPr lang="ru-RU" sz="4000" b="1" i="1" smtClean="0">
                <a:latin typeface="Times New Roman" pitchFamily="18" charset="0"/>
              </a:rPr>
            </a:br>
            <a:r>
              <a:rPr lang="ru-RU" sz="4000" i="1" smtClean="0">
                <a:latin typeface="Times New Roman" pitchFamily="18" charset="0"/>
              </a:rPr>
              <a:t> состоит в том, что любое изменение выручки от реализации приводит к еще более интенсивному изменению прибыли.</a:t>
            </a:r>
            <a:r>
              <a:rPr lang="ru-RU" sz="4000" smtClean="0"/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439CE-748E-4B6D-8699-FA66D172E819}" type="slidenum">
              <a:rPr lang="ru-RU"/>
              <a:pPr>
                <a:defRPr/>
              </a:pPr>
              <a:t>28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utoShape 2"/>
          <p:cNvSpPr>
            <a:spLocks noChangeArrowheads="1"/>
          </p:cNvSpPr>
          <p:nvPr/>
        </p:nvSpPr>
        <p:spPr bwMode="auto">
          <a:xfrm>
            <a:off x="395288" y="4221163"/>
            <a:ext cx="3455987" cy="15843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2700000" scaled="1"/>
          </a:gradFill>
          <a:ln w="9525">
            <a:solidFill>
              <a:srgbClr val="FF9900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>
                <a:cs typeface="+mn-cs"/>
              </a:rPr>
              <a:t> </a:t>
            </a:r>
            <a:r>
              <a:rPr lang="ru-RU" b="1" i="1">
                <a:cs typeface="+mn-cs"/>
              </a:rPr>
              <a:t>ЭОР = Δ EBIT (%) / ΔВ (%).</a:t>
            </a:r>
          </a:p>
        </p:txBody>
      </p:sp>
      <p:sp>
        <p:nvSpPr>
          <p:cNvPr id="150531" name="AutoShape 3"/>
          <p:cNvSpPr>
            <a:spLocks noChangeArrowheads="1"/>
          </p:cNvSpPr>
          <p:nvPr/>
        </p:nvSpPr>
        <p:spPr bwMode="auto">
          <a:xfrm>
            <a:off x="4859338" y="4221163"/>
            <a:ext cx="3455987" cy="15128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2700000" scaled="1"/>
          </a:gradFill>
          <a:ln w="9525">
            <a:solidFill>
              <a:srgbClr val="FF9900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 i="1">
                <a:cs typeface="+mn-cs"/>
              </a:rPr>
              <a:t>ЭОР = ВМ/ EBIT</a:t>
            </a:r>
          </a:p>
        </p:txBody>
      </p:sp>
      <p:sp>
        <p:nvSpPr>
          <p:cNvPr id="113667" name="AutoShape 4"/>
          <p:cNvSpPr>
            <a:spLocks noChangeArrowheads="1"/>
          </p:cNvSpPr>
          <p:nvPr/>
        </p:nvSpPr>
        <p:spPr bwMode="auto">
          <a:xfrm>
            <a:off x="250825" y="908050"/>
            <a:ext cx="3384550" cy="3313113"/>
          </a:xfrm>
          <a:custGeom>
            <a:avLst/>
            <a:gdLst>
              <a:gd name="T0" fmla="*/ 464040597 w 21600"/>
              <a:gd name="T1" fmla="*/ 254090750 h 21600"/>
              <a:gd name="T2" fmla="*/ 265166156 w 21600"/>
              <a:gd name="T3" fmla="*/ 508181194 h 21600"/>
              <a:gd name="T4" fmla="*/ 66291578 w 21600"/>
              <a:gd name="T5" fmla="*/ 254090750 h 21600"/>
              <a:gd name="T6" fmla="*/ 2651661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  <a:p>
            <a:pPr algn="ctr"/>
            <a:endParaRPr lang="ru-RU"/>
          </a:p>
          <a:p>
            <a:pPr algn="ctr"/>
            <a:r>
              <a:rPr lang="ru-RU" sz="2200">
                <a:latin typeface="Times New Roman" pitchFamily="18" charset="0"/>
              </a:rPr>
              <a:t>отношение прироста </a:t>
            </a:r>
          </a:p>
          <a:p>
            <a:pPr algn="ctr"/>
            <a:r>
              <a:rPr lang="ru-RU" sz="2200">
                <a:latin typeface="Times New Roman" pitchFamily="18" charset="0"/>
              </a:rPr>
              <a:t>прибыли до уплаты </a:t>
            </a:r>
          </a:p>
          <a:p>
            <a:pPr algn="ctr"/>
            <a:r>
              <a:rPr lang="ru-RU" sz="2200">
                <a:latin typeface="Times New Roman" pitchFamily="18" charset="0"/>
              </a:rPr>
              <a:t>процентов и налогов</a:t>
            </a:r>
          </a:p>
          <a:p>
            <a:pPr algn="ctr"/>
            <a:r>
              <a:rPr lang="ru-RU" sz="2200">
                <a:latin typeface="Times New Roman" pitchFamily="18" charset="0"/>
              </a:rPr>
              <a:t> в процентах </a:t>
            </a:r>
          </a:p>
          <a:p>
            <a:pPr algn="ctr"/>
            <a:r>
              <a:rPr lang="ru-RU" sz="2200">
                <a:latin typeface="Times New Roman" pitchFamily="18" charset="0"/>
              </a:rPr>
              <a:t>к приросту </a:t>
            </a:r>
          </a:p>
          <a:p>
            <a:pPr algn="ctr"/>
            <a:r>
              <a:rPr lang="ru-RU" sz="2200">
                <a:latin typeface="Times New Roman" pitchFamily="18" charset="0"/>
              </a:rPr>
              <a:t>объема </a:t>
            </a:r>
          </a:p>
          <a:p>
            <a:pPr algn="ctr"/>
            <a:r>
              <a:rPr lang="ru-RU" sz="2200">
                <a:latin typeface="Times New Roman" pitchFamily="18" charset="0"/>
              </a:rPr>
              <a:t>продукции </a:t>
            </a:r>
          </a:p>
          <a:p>
            <a:pPr algn="ctr"/>
            <a:r>
              <a:rPr lang="ru-RU" sz="2200">
                <a:latin typeface="Times New Roman" pitchFamily="18" charset="0"/>
              </a:rPr>
              <a:t>в процентах</a:t>
            </a:r>
            <a:r>
              <a:rPr lang="ru-RU">
                <a:latin typeface="Times New Roman" pitchFamily="18" charset="0"/>
              </a:rPr>
              <a:t> </a:t>
            </a:r>
          </a:p>
        </p:txBody>
      </p:sp>
      <p:sp>
        <p:nvSpPr>
          <p:cNvPr id="113668" name="AutoShape 5"/>
          <p:cNvSpPr>
            <a:spLocks noChangeArrowheads="1"/>
          </p:cNvSpPr>
          <p:nvPr/>
        </p:nvSpPr>
        <p:spPr bwMode="auto">
          <a:xfrm>
            <a:off x="5003800" y="908050"/>
            <a:ext cx="3384550" cy="3313113"/>
          </a:xfrm>
          <a:custGeom>
            <a:avLst/>
            <a:gdLst>
              <a:gd name="T0" fmla="*/ 464040597 w 21600"/>
              <a:gd name="T1" fmla="*/ 254090750 h 21600"/>
              <a:gd name="T2" fmla="*/ 265166156 w 21600"/>
              <a:gd name="T3" fmla="*/ 508181194 h 21600"/>
              <a:gd name="T4" fmla="*/ 66291578 w 21600"/>
              <a:gd name="T5" fmla="*/ 254090750 h 21600"/>
              <a:gd name="T6" fmla="*/ 26516615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latin typeface="Times New Roman" pitchFamily="18" charset="0"/>
            </a:endParaRPr>
          </a:p>
          <a:p>
            <a:pPr algn="ctr"/>
            <a:r>
              <a:rPr lang="ru-RU" sz="2200">
                <a:latin typeface="Times New Roman" pitchFamily="18" charset="0"/>
              </a:rPr>
              <a:t>отношение </a:t>
            </a:r>
          </a:p>
          <a:p>
            <a:pPr algn="ctr"/>
            <a:r>
              <a:rPr lang="ru-RU" sz="2200">
                <a:latin typeface="Times New Roman" pitchFamily="18" charset="0"/>
              </a:rPr>
              <a:t>валовой маржи </a:t>
            </a:r>
          </a:p>
          <a:p>
            <a:pPr algn="ctr"/>
            <a:r>
              <a:rPr lang="ru-RU" sz="2200">
                <a:latin typeface="Times New Roman" pitchFamily="18" charset="0"/>
              </a:rPr>
              <a:t>к прибыли до</a:t>
            </a:r>
          </a:p>
          <a:p>
            <a:pPr algn="ctr"/>
            <a:r>
              <a:rPr lang="ru-RU" sz="2200">
                <a:latin typeface="Times New Roman" pitchFamily="18" charset="0"/>
              </a:rPr>
              <a:t> уплаты</a:t>
            </a:r>
          </a:p>
          <a:p>
            <a:pPr algn="ctr"/>
            <a:r>
              <a:rPr lang="ru-RU" sz="2200">
                <a:latin typeface="Times New Roman" pitchFamily="18" charset="0"/>
              </a:rPr>
              <a:t> процентов </a:t>
            </a:r>
          </a:p>
          <a:p>
            <a:pPr algn="ctr"/>
            <a:r>
              <a:rPr lang="ru-RU" sz="2200">
                <a:latin typeface="Times New Roman" pitchFamily="18" charset="0"/>
              </a:rPr>
              <a:t>и налогов</a:t>
            </a:r>
          </a:p>
        </p:txBody>
      </p:sp>
      <p:sp>
        <p:nvSpPr>
          <p:cNvPr id="150534" name="Oval 6"/>
          <p:cNvSpPr>
            <a:spLocks noChangeArrowheads="1"/>
          </p:cNvSpPr>
          <p:nvPr/>
        </p:nvSpPr>
        <p:spPr bwMode="auto">
          <a:xfrm>
            <a:off x="250825" y="260350"/>
            <a:ext cx="8137525" cy="12239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i="1">
                <a:latin typeface="Times New Roman" pitchFamily="18" charset="0"/>
                <a:cs typeface="+mn-cs"/>
              </a:rPr>
              <a:t>Сила воздействия операционного рычага</a:t>
            </a:r>
          </a:p>
          <a:p>
            <a:pPr algn="ctr">
              <a:defRPr/>
            </a:pPr>
            <a:r>
              <a:rPr lang="ru-RU" sz="2400" b="1">
                <a:latin typeface="Times New Roman" pitchFamily="18" charset="0"/>
                <a:cs typeface="+mn-cs"/>
              </a:rPr>
              <a:t> </a:t>
            </a:r>
            <a:r>
              <a:rPr lang="ru-RU" sz="2800" b="1">
                <a:latin typeface="Times New Roman" pitchFamily="18" charset="0"/>
                <a:cs typeface="+mn-cs"/>
              </a:rPr>
              <a:t>Эффект операционного рычага - </a:t>
            </a:r>
            <a:r>
              <a:rPr lang="ru-RU" sz="2800" b="1" i="1">
                <a:latin typeface="Times New Roman" pitchFamily="18" charset="0"/>
                <a:cs typeface="+mn-cs"/>
              </a:rPr>
              <a:t>ЭОР</a:t>
            </a:r>
            <a:endParaRPr lang="ru-RU" sz="2800">
              <a:latin typeface="Times New Roman" pitchFamily="18" charset="0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6216A-A82B-4AAD-B2DC-3196E7D62A9C}" type="slidenum">
              <a:rPr lang="ru-RU"/>
              <a:pPr>
                <a:defRPr/>
              </a:pPr>
              <a:t>29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88" y="512763"/>
            <a:ext cx="8675687" cy="874712"/>
          </a:xfrm>
        </p:spPr>
        <p:txBody>
          <a:bodyPr/>
          <a:lstStyle/>
          <a:p>
            <a:r>
              <a:rPr lang="ru-RU" sz="3200" b="1" smtClean="0"/>
              <a:t>Особенности инвестиционных проектов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8278813" cy="4751387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/>
              <a:t> Большие первоначальные затраты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/>
              <a:t> Инвестиционные проекты частично или полностью необратимы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/>
              <a:t> Реализация одного инвестиционного проекта может расширить инвестиционные возможности компании по другим проектам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/>
              <a:t> Временн</a:t>
            </a:r>
            <a:r>
              <a:rPr lang="en-US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ru-RU" i="1"/>
              <a:t>я протяженность инвестиционных проектов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i="1"/>
              <a:t> Инвестиционный проект может изменить общую оценку риска компании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AutoShape 3"/>
          <p:cNvSpPr>
            <a:spLocks noChangeArrowheads="1"/>
          </p:cNvSpPr>
          <p:nvPr/>
        </p:nvSpPr>
        <p:spPr bwMode="auto">
          <a:xfrm>
            <a:off x="2268538" y="4076700"/>
            <a:ext cx="4679950" cy="187325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66"/>
              </a:gs>
              <a:gs pos="50000">
                <a:schemeClr val="bg1"/>
              </a:gs>
              <a:gs pos="100000">
                <a:srgbClr val="FF9966"/>
              </a:gs>
            </a:gsLst>
            <a:lin ang="2700000" scaled="1"/>
          </a:gradFill>
          <a:ln w="9525">
            <a:solidFill>
              <a:srgbClr val="FF9900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 sz="2800" b="1" i="1">
              <a:latin typeface="Times New Roman" pitchFamily="18" charset="0"/>
              <a:cs typeface="+mn-cs"/>
            </a:endParaRPr>
          </a:p>
          <a:p>
            <a:pPr algn="ctr">
              <a:defRPr/>
            </a:pPr>
            <a:r>
              <a:rPr lang="ru-RU" sz="2800" b="1" i="1">
                <a:latin typeface="Times New Roman" pitchFamily="18" charset="0"/>
                <a:cs typeface="+mn-cs"/>
              </a:rPr>
              <a:t>К = Зпост / З, </a:t>
            </a:r>
          </a:p>
          <a:p>
            <a:pPr algn="ctr">
              <a:defRPr/>
            </a:pPr>
            <a:r>
              <a:rPr lang="ru-RU">
                <a:cs typeface="+mn-cs"/>
              </a:rPr>
              <a:t>где </a:t>
            </a:r>
          </a:p>
          <a:p>
            <a:pPr algn="ctr">
              <a:defRPr/>
            </a:pPr>
            <a:r>
              <a:rPr lang="ru-RU">
                <a:latin typeface="Times New Roman" pitchFamily="18" charset="0"/>
                <a:cs typeface="+mn-cs"/>
              </a:rPr>
              <a:t>К – коэффициент </a:t>
            </a:r>
          </a:p>
          <a:p>
            <a:pPr algn="ctr">
              <a:defRPr/>
            </a:pPr>
            <a:r>
              <a:rPr lang="ru-RU">
                <a:latin typeface="Times New Roman" pitchFamily="18" charset="0"/>
                <a:cs typeface="+mn-cs"/>
              </a:rPr>
              <a:t>операционного рычага (левериджа)</a:t>
            </a:r>
          </a:p>
        </p:txBody>
      </p:sp>
      <p:sp>
        <p:nvSpPr>
          <p:cNvPr id="114690" name="AutoShape 5"/>
          <p:cNvSpPr>
            <a:spLocks noChangeArrowheads="1"/>
          </p:cNvSpPr>
          <p:nvPr/>
        </p:nvSpPr>
        <p:spPr bwMode="auto">
          <a:xfrm>
            <a:off x="1042988" y="549275"/>
            <a:ext cx="6842125" cy="3527425"/>
          </a:xfrm>
          <a:custGeom>
            <a:avLst/>
            <a:gdLst>
              <a:gd name="T0" fmla="*/ 1896427933 w 21600"/>
              <a:gd name="T1" fmla="*/ 288026150 h 21600"/>
              <a:gd name="T2" fmla="*/ 1083672788 w 21600"/>
              <a:gd name="T3" fmla="*/ 576051974 h 21600"/>
              <a:gd name="T4" fmla="*/ 270918355 w 21600"/>
              <a:gd name="T5" fmla="*/ 288026150 h 21600"/>
              <a:gd name="T6" fmla="*/ 108367278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Times New Roman" pitchFamily="18" charset="0"/>
              </a:rPr>
              <a:t>Механизм операционного рычага</a:t>
            </a:r>
            <a:r>
              <a:rPr lang="ru-RU">
                <a:latin typeface="Times New Roman" pitchFamily="18" charset="0"/>
              </a:rPr>
              <a:t> </a:t>
            </a:r>
            <a:r>
              <a:rPr lang="ru-RU" b="1">
                <a:latin typeface="Times New Roman" pitchFamily="18" charset="0"/>
              </a:rPr>
              <a:t>(левериджа), </a:t>
            </a:r>
            <a:endParaRPr lang="en-US" b="1">
              <a:latin typeface="Times New Roman" pitchFamily="18" charset="0"/>
            </a:endParaRPr>
          </a:p>
          <a:p>
            <a:pPr algn="ctr"/>
            <a:r>
              <a:rPr lang="ru-RU">
                <a:latin typeface="Times New Roman" pitchFamily="18" charset="0"/>
              </a:rPr>
              <a:t>обусловлен соотношением</a:t>
            </a:r>
            <a:endParaRPr lang="en-US">
              <a:latin typeface="Times New Roman" pitchFamily="18" charset="0"/>
            </a:endParaRPr>
          </a:p>
          <a:p>
            <a:pPr algn="ctr"/>
            <a:r>
              <a:rPr lang="ru-RU">
                <a:latin typeface="Times New Roman" pitchFamily="18" charset="0"/>
              </a:rPr>
              <a:t> его постоянных и переменных </a:t>
            </a:r>
            <a:endParaRPr lang="en-US">
              <a:latin typeface="Times New Roman" pitchFamily="18" charset="0"/>
            </a:endParaRPr>
          </a:p>
          <a:p>
            <a:pPr algn="ctr"/>
            <a:r>
              <a:rPr lang="ru-RU">
                <a:latin typeface="Times New Roman" pitchFamily="18" charset="0"/>
              </a:rPr>
              <a:t>операционных затрат, а вернее </a:t>
            </a:r>
          </a:p>
          <a:p>
            <a:pPr algn="ctr"/>
            <a:r>
              <a:rPr lang="ru-RU">
                <a:latin typeface="Times New Roman" pitchFamily="18" charset="0"/>
              </a:rPr>
              <a:t>определенной долей </a:t>
            </a:r>
          </a:p>
          <a:p>
            <a:pPr algn="ctr"/>
            <a:r>
              <a:rPr lang="ru-RU">
                <a:latin typeface="Times New Roman" pitchFamily="18" charset="0"/>
              </a:rPr>
              <a:t>постоянных затрат</a:t>
            </a:r>
            <a:endParaRPr lang="en-US">
              <a:latin typeface="Times New Roman" pitchFamily="18" charset="0"/>
            </a:endParaRPr>
          </a:p>
          <a:p>
            <a:pPr algn="ctr"/>
            <a:r>
              <a:rPr lang="ru-RU">
                <a:latin typeface="Times New Roman" pitchFamily="18" charset="0"/>
              </a:rPr>
              <a:t> (</a:t>
            </a:r>
            <a:r>
              <a:rPr lang="ru-RU" b="1" i="1">
                <a:latin typeface="Times New Roman" pitchFamily="18" charset="0"/>
              </a:rPr>
              <a:t>Зпост</a:t>
            </a:r>
            <a:r>
              <a:rPr lang="ru-RU">
                <a:latin typeface="Times New Roman" pitchFamily="18" charset="0"/>
              </a:rPr>
              <a:t>) </a:t>
            </a:r>
          </a:p>
          <a:p>
            <a:pPr algn="ctr"/>
            <a:r>
              <a:rPr lang="ru-RU">
                <a:latin typeface="Times New Roman" pitchFamily="18" charset="0"/>
              </a:rPr>
              <a:t>в общем объеме </a:t>
            </a:r>
          </a:p>
          <a:p>
            <a:pPr algn="ctr"/>
            <a:r>
              <a:rPr lang="ru-RU">
                <a:latin typeface="Times New Roman" pitchFamily="18" charset="0"/>
              </a:rPr>
              <a:t>операционных</a:t>
            </a:r>
            <a:endParaRPr lang="en-US">
              <a:latin typeface="Times New Roman" pitchFamily="18" charset="0"/>
            </a:endParaRPr>
          </a:p>
          <a:p>
            <a:pPr algn="ctr"/>
            <a:r>
              <a:rPr lang="ru-RU">
                <a:latin typeface="Times New Roman" pitchFamily="18" charset="0"/>
              </a:rPr>
              <a:t>издержек предприятия</a:t>
            </a:r>
          </a:p>
          <a:p>
            <a:pPr algn="ctr"/>
            <a:r>
              <a:rPr lang="ru-RU">
                <a:latin typeface="Times New Roman" pitchFamily="18" charset="0"/>
              </a:rPr>
              <a:t> (</a:t>
            </a:r>
            <a:r>
              <a:rPr lang="ru-RU" b="1">
                <a:latin typeface="Times New Roman" pitchFamily="18" charset="0"/>
              </a:rPr>
              <a:t>З</a:t>
            </a:r>
            <a:r>
              <a:rPr lang="ru-RU">
                <a:latin typeface="Times New Roman" pitchFamily="18" charset="0"/>
              </a:rPr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AF2DBF-3AFB-4233-810C-86486074A325}" type="slidenum">
              <a:rPr lang="ru-RU"/>
              <a:pPr>
                <a:defRPr/>
              </a:pPr>
              <a:t>30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497887" cy="5761038"/>
          </a:xfr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>
            <a:solidFill>
              <a:srgbClr val="FF9900"/>
            </a:solidFill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i="1" smtClean="0">
                <a:latin typeface="Times New Roman" pitchFamily="18" charset="0"/>
              </a:rPr>
              <a:t>Чем выше значение</a:t>
            </a:r>
            <a:br>
              <a:rPr lang="ru-RU" sz="2800" i="1" smtClean="0">
                <a:latin typeface="Times New Roman" pitchFamily="18" charset="0"/>
              </a:rPr>
            </a:br>
            <a:r>
              <a:rPr lang="ru-RU" sz="2800" i="1" smtClean="0">
                <a:latin typeface="Times New Roman" pitchFamily="18" charset="0"/>
              </a:rPr>
              <a:t> </a:t>
            </a:r>
            <a:r>
              <a:rPr lang="ru-RU" sz="2800" b="1" smtClean="0">
                <a:latin typeface="Times New Roman" pitchFamily="18" charset="0"/>
              </a:rPr>
              <a:t>коэффициента операционного левериджа</a:t>
            </a:r>
            <a:r>
              <a:rPr lang="ru-RU" sz="2800" i="1" smtClean="0">
                <a:latin typeface="Times New Roman" pitchFamily="18" charset="0"/>
              </a:rPr>
              <a:t> </a:t>
            </a:r>
            <a:br>
              <a:rPr lang="ru-RU" sz="2800" i="1" smtClean="0">
                <a:latin typeface="Times New Roman" pitchFamily="18" charset="0"/>
              </a:rPr>
            </a:br>
            <a:r>
              <a:rPr lang="ru-RU" sz="2800" i="1" smtClean="0">
                <a:latin typeface="Times New Roman" pitchFamily="18" charset="0"/>
              </a:rPr>
              <a:t>на предприятии, тем в большей степени оно способно ускорять темпы прироста операционной прибыли по отношению к темпам прироста объема реализации продукции. </a:t>
            </a:r>
            <a:br>
              <a:rPr lang="ru-RU" sz="2800" i="1" smtClean="0">
                <a:latin typeface="Times New Roman" pitchFamily="18" charset="0"/>
              </a:rPr>
            </a:br>
            <a:r>
              <a:rPr lang="ru-RU" sz="2800" i="1" smtClean="0">
                <a:latin typeface="Times New Roman" pitchFamily="18" charset="0"/>
              </a:rPr>
              <a:t/>
            </a:r>
            <a:br>
              <a:rPr lang="ru-RU" sz="2800" i="1" smtClean="0">
                <a:latin typeface="Times New Roman" pitchFamily="18" charset="0"/>
              </a:rPr>
            </a:br>
            <a:r>
              <a:rPr lang="ru-RU" sz="2800" i="1" smtClean="0">
                <a:latin typeface="Times New Roman" pitchFamily="18" charset="0"/>
              </a:rPr>
              <a:t>Сила же</a:t>
            </a:r>
            <a:br>
              <a:rPr lang="ru-RU" sz="2800" i="1" smtClean="0">
                <a:latin typeface="Times New Roman" pitchFamily="18" charset="0"/>
              </a:rPr>
            </a:br>
            <a:r>
              <a:rPr lang="ru-RU" sz="2800" i="1" smtClean="0">
                <a:latin typeface="Times New Roman" pitchFamily="18" charset="0"/>
              </a:rPr>
              <a:t> </a:t>
            </a:r>
            <a:r>
              <a:rPr lang="ru-RU" sz="2800" b="1" smtClean="0">
                <a:latin typeface="Times New Roman" pitchFamily="18" charset="0"/>
              </a:rPr>
              <a:t>операционного рычага</a:t>
            </a:r>
            <a:r>
              <a:rPr lang="ru-RU" sz="2800" i="1" smtClean="0">
                <a:latin typeface="Times New Roman" pitchFamily="18" charset="0"/>
              </a:rPr>
              <a:t> </a:t>
            </a:r>
            <a:br>
              <a:rPr lang="ru-RU" sz="2800" i="1" smtClean="0">
                <a:latin typeface="Times New Roman" pitchFamily="18" charset="0"/>
              </a:rPr>
            </a:br>
            <a:r>
              <a:rPr lang="ru-RU" sz="2800" i="1" smtClean="0">
                <a:latin typeface="Times New Roman" pitchFamily="18" charset="0"/>
              </a:rPr>
              <a:t>стремиться к максимуму при приближении объемов реализации к точке безубыточности, поскольку доля постоянных затрат в общем объеме затрат при увеличении объемов реализации снижается.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37320-3085-4180-88C5-E47B9852C8ED}" type="slidenum">
              <a:rPr lang="ru-RU"/>
              <a:pPr>
                <a:defRPr/>
              </a:pPr>
              <a:t>31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Text Box 2"/>
          <p:cNvSpPr txBox="1">
            <a:spLocks noChangeArrowheads="1"/>
          </p:cNvSpPr>
          <p:nvPr/>
        </p:nvSpPr>
        <p:spPr bwMode="auto">
          <a:xfrm>
            <a:off x="1447800" y="3810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ru-RU" b="1" i="1">
              <a:solidFill>
                <a:srgbClr val="29292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+mn-cs"/>
            </a:endParaRPr>
          </a:p>
        </p:txBody>
      </p:sp>
      <p:sp>
        <p:nvSpPr>
          <p:cNvPr id="116738" name="Text Box 3"/>
          <p:cNvSpPr txBox="1">
            <a:spLocks noChangeArrowheads="1"/>
          </p:cNvSpPr>
          <p:nvPr/>
        </p:nvSpPr>
        <p:spPr bwMode="auto">
          <a:xfrm>
            <a:off x="1619250" y="836613"/>
            <a:ext cx="7524750" cy="47545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.  Показатели эффективности проекта рассчитываются индивидуально для </a:t>
            </a:r>
          </a:p>
          <a:p>
            <a:pPr>
              <a:spcBef>
                <a:spcPct val="50000"/>
              </a:spcBef>
            </a:pPr>
            <a:endParaRPr lang="ru-RU" sz="100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менеджмента, </a:t>
            </a:r>
          </a:p>
          <a:p>
            <a:pPr>
              <a:spcBef>
                <a:spcPct val="120000"/>
              </a:spcBef>
            </a:pPr>
            <a:r>
              <a:rPr lang="ru-RU">
                <a:solidFill>
                  <a:schemeClr val="tx2"/>
                </a:solidFill>
              </a:rPr>
              <a:t>собственников, инвесторов, </a:t>
            </a:r>
          </a:p>
          <a:p>
            <a:pPr>
              <a:spcBef>
                <a:spcPct val="120000"/>
              </a:spcBef>
            </a:pPr>
            <a:r>
              <a:rPr lang="ru-RU">
                <a:solidFill>
                  <a:schemeClr val="tx2"/>
                </a:solidFill>
              </a:rPr>
              <a:t>банков,</a:t>
            </a:r>
          </a:p>
          <a:p>
            <a:pPr>
              <a:spcBef>
                <a:spcPct val="120000"/>
              </a:spcBef>
            </a:pPr>
            <a:r>
              <a:rPr lang="ru-RU">
                <a:solidFill>
                  <a:schemeClr val="tx2"/>
                </a:solidFill>
              </a:rPr>
              <a:t>государственного бюджета.</a:t>
            </a:r>
          </a:p>
          <a:p>
            <a:pPr>
              <a:spcBef>
                <a:spcPct val="130000"/>
              </a:spcBef>
            </a:pPr>
            <a:r>
              <a:rPr lang="ru-RU">
                <a:solidFill>
                  <a:schemeClr val="tx2"/>
                </a:solidFill>
              </a:rPr>
              <a:t>Это необходимо, так как в методике расчета показателей для разных участников проекта есть некоторые отличия.</a:t>
            </a:r>
          </a:p>
        </p:txBody>
      </p:sp>
      <p:sp>
        <p:nvSpPr>
          <p:cNvPr id="116739" name="Text Box 4"/>
          <p:cNvSpPr txBox="1">
            <a:spLocks noChangeArrowheads="1"/>
          </p:cNvSpPr>
          <p:nvPr/>
        </p:nvSpPr>
        <p:spPr bwMode="auto">
          <a:xfrm>
            <a:off x="1692275" y="0"/>
            <a:ext cx="6802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b="1">
                <a:solidFill>
                  <a:schemeClr val="tx2"/>
                </a:solidFill>
              </a:rPr>
              <a:t>«Оценка инвестиционного проекта»</a:t>
            </a:r>
          </a:p>
        </p:txBody>
      </p:sp>
      <p:pic>
        <p:nvPicPr>
          <p:cNvPr id="11674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2492375"/>
            <a:ext cx="1403350" cy="1655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1674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0200" y="3357563"/>
            <a:ext cx="2016125" cy="1022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16742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16800" y="1989138"/>
            <a:ext cx="17272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smtClean="0"/>
              <a:t>Методы оценки экономической эффективности проекта</a:t>
            </a:r>
            <a:r>
              <a:rPr lang="ru-RU" sz="3600" smtClean="0"/>
              <a:t/>
            </a:r>
            <a:br>
              <a:rPr lang="ru-RU" sz="3600" smtClean="0"/>
            </a:br>
            <a:endParaRPr lang="ru-RU" sz="3600" smtClean="0"/>
          </a:p>
        </p:txBody>
      </p:sp>
      <p:sp>
        <p:nvSpPr>
          <p:cNvPr id="117762" name="Содержимое 2"/>
          <p:cNvSpPr>
            <a:spLocks noGrp="1"/>
          </p:cNvSpPr>
          <p:nvPr>
            <p:ph idx="1"/>
          </p:nvPr>
        </p:nvSpPr>
        <p:spPr>
          <a:xfrm>
            <a:off x="661988" y="1066800"/>
            <a:ext cx="7772400" cy="5507038"/>
          </a:xfrm>
        </p:spPr>
        <p:txBody>
          <a:bodyPr/>
          <a:lstStyle/>
          <a:p>
            <a:r>
              <a:rPr lang="ru-RU" sz="2000" b="1" smtClean="0">
                <a:solidFill>
                  <a:srgbClr val="FF0000"/>
                </a:solidFill>
              </a:rPr>
              <a:t>1.  Статические методы, не учитывающие разную ценность денег во времени, в числе которых: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•   простой срок окупаемости РВР (</a:t>
            </a:r>
            <a:r>
              <a:rPr lang="en-US" sz="2000" smtClean="0"/>
              <a:t>Payback Period</a:t>
            </a:r>
            <a:r>
              <a:rPr lang="ru-RU" sz="2000" smtClean="0"/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•   </a:t>
            </a:r>
            <a:r>
              <a:rPr lang="ru-RU" sz="2000" smtClean="0"/>
              <a:t>бухгалтерская норма доходности</a:t>
            </a:r>
            <a:r>
              <a:rPr lang="en-US" sz="2000" smtClean="0"/>
              <a:t> ARR (Accounting Rate of Return).</a:t>
            </a:r>
            <a:endParaRPr lang="ru-RU" sz="2000" smtClean="0"/>
          </a:p>
          <a:p>
            <a:r>
              <a:rPr lang="ru-RU" sz="2000" smtClean="0"/>
              <a:t>2</a:t>
            </a:r>
            <a:r>
              <a:rPr lang="ru-RU" sz="2000" smtClean="0">
                <a:solidFill>
                  <a:srgbClr val="FF0000"/>
                </a:solidFill>
              </a:rPr>
              <a:t>. </a:t>
            </a:r>
            <a:r>
              <a:rPr lang="ru-RU" sz="2000" b="1" smtClean="0">
                <a:solidFill>
                  <a:srgbClr val="FF0000"/>
                </a:solidFill>
              </a:rPr>
              <a:t>Динамические методы, основанные на дисконтировании денежного потока, что позволяет учесть разную ценность денег во времени. </a:t>
            </a:r>
            <a:r>
              <a:rPr lang="ru-RU" sz="2000" smtClean="0"/>
              <a:t>К ним относятся: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•   дисконтированный срок окупаемости </a:t>
            </a:r>
            <a:r>
              <a:rPr lang="en-US" sz="2000" smtClean="0"/>
              <a:t>DPBP</a:t>
            </a:r>
            <a:r>
              <a:rPr lang="ru-RU" sz="2000" smtClean="0"/>
              <a:t> (</a:t>
            </a:r>
            <a:r>
              <a:rPr lang="en-US" sz="2000" smtClean="0"/>
              <a:t>Discounted Payback Period</a:t>
            </a:r>
            <a:r>
              <a:rPr lang="ru-RU" sz="2000" smtClean="0"/>
              <a:t>);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•   чистая приведенная стоимость </a:t>
            </a:r>
            <a:r>
              <a:rPr lang="en-US" sz="2000" smtClean="0"/>
              <a:t>NPV</a:t>
            </a:r>
            <a:r>
              <a:rPr lang="ru-RU" sz="2000" smtClean="0"/>
              <a:t> (</a:t>
            </a:r>
            <a:r>
              <a:rPr lang="en-US" sz="2000" smtClean="0"/>
              <a:t>Net Present Value</a:t>
            </a:r>
            <a:r>
              <a:rPr lang="ru-RU" sz="2000" smtClean="0"/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•   </a:t>
            </a:r>
            <a:r>
              <a:rPr lang="ru-RU" sz="2000" smtClean="0"/>
              <a:t>внутренняя норма доходности</a:t>
            </a:r>
            <a:r>
              <a:rPr lang="en-US" sz="2000" smtClean="0"/>
              <a:t> IRR (Internal Rate of Return);</a:t>
            </a:r>
            <a:endParaRPr lang="ru-RU" sz="2000" smtClean="0"/>
          </a:p>
          <a:p>
            <a:pPr>
              <a:buFont typeface="Wingdings" pitchFamily="2" charset="2"/>
              <a:buNone/>
            </a:pPr>
            <a:r>
              <a:rPr lang="en-US" sz="2000" smtClean="0"/>
              <a:t>•   </a:t>
            </a:r>
            <a:r>
              <a:rPr lang="ru-RU" sz="2000" smtClean="0"/>
              <a:t>индекс прибыльности</a:t>
            </a:r>
            <a:r>
              <a:rPr lang="en-US" sz="2000" smtClean="0"/>
              <a:t> PI (Profitability Index).</a:t>
            </a:r>
            <a:endParaRPr lang="ru-RU" sz="20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431DA-17D5-44C7-8EE1-1CF515EBD91A}" type="slidenum">
              <a:rPr lang="ru-RU"/>
              <a:pPr>
                <a:defRPr/>
              </a:pPr>
              <a:t>33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F07419D8-2094-4F0C-B579-12CD7C7B4DC9}" type="slidenum">
              <a:rPr lang="ru-RU"/>
              <a:pPr algn="ctr">
                <a:defRPr/>
              </a:pPr>
              <a:t>34</a:t>
            </a:fld>
            <a:endParaRPr lang="ru-RU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/>
              <a:t>Задачи оценки эффективности инвестиционных проектов: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smtClean="0"/>
              <a:t>1. Оценка реализуемости проекта</a:t>
            </a:r>
          </a:p>
          <a:p>
            <a:endParaRPr lang="ru-RU" sz="2800" b="1" smtClean="0">
              <a:solidFill>
                <a:srgbClr val="663300"/>
              </a:solidFill>
            </a:endParaRPr>
          </a:p>
          <a:p>
            <a:r>
              <a:rPr lang="ru-RU" sz="2800" smtClean="0"/>
              <a:t>2. Оценка абсолютной эффективности (целесообразности  проекта) </a:t>
            </a:r>
          </a:p>
          <a:p>
            <a:endParaRPr lang="ru-RU" sz="2800" smtClean="0"/>
          </a:p>
          <a:p>
            <a:r>
              <a:rPr lang="ru-RU" sz="2800" smtClean="0"/>
              <a:t>3. Оценка сравнительной эффективности (насколько этот проект лучше альтернативных)</a:t>
            </a:r>
            <a:endParaRPr lang="en-US" sz="2800" smtClean="0"/>
          </a:p>
          <a:p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58C9825-7FA7-4106-AE72-FB01F7DB74B8}" type="slidenum">
              <a:rPr lang="ru-RU"/>
              <a:pPr algn="ctr">
                <a:defRPr/>
              </a:pPr>
              <a:t>35</a:t>
            </a:fld>
            <a:endParaRPr lang="ru-RU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836613"/>
            <a:ext cx="8229600" cy="1371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/>
              <a:t>Эффективность проекта следует рассматривать </a:t>
            </a:r>
            <a:br>
              <a:rPr lang="ru-RU" sz="4000" b="1"/>
            </a:br>
            <a:r>
              <a:rPr lang="ru-RU" sz="4000" b="1"/>
              <a:t>на различных уровнях:</a:t>
            </a:r>
            <a:r>
              <a:rPr lang="en-US" sz="4000" b="1"/>
              <a:t/>
            </a:r>
            <a:br>
              <a:rPr lang="en-US" sz="4000" b="1"/>
            </a:br>
            <a:endParaRPr lang="ru-RU" sz="4000" b="1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2349500"/>
            <a:ext cx="8229600" cy="38862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US" smtClean="0"/>
          </a:p>
          <a:p>
            <a:pPr>
              <a:spcBef>
                <a:spcPct val="0"/>
              </a:spcBef>
              <a:buFontTx/>
              <a:buNone/>
            </a:pPr>
            <a:r>
              <a:rPr lang="ru-RU" smtClean="0"/>
              <a:t>1. Проект как самостоятельная система</a:t>
            </a:r>
            <a:endParaRPr lang="en-US" smtClean="0"/>
          </a:p>
          <a:p>
            <a:endParaRPr lang="ru-RU" smtClean="0"/>
          </a:p>
        </p:txBody>
      </p:sp>
      <p:grpSp>
        <p:nvGrpSpPr>
          <p:cNvPr id="119812" name="Group 4"/>
          <p:cNvGrpSpPr>
            <a:grpSpLocks/>
          </p:cNvGrpSpPr>
          <p:nvPr/>
        </p:nvGrpSpPr>
        <p:grpSpPr bwMode="auto">
          <a:xfrm>
            <a:off x="1247775" y="4005263"/>
            <a:ext cx="5486400" cy="1447800"/>
            <a:chOff x="1104" y="1728"/>
            <a:chExt cx="3744" cy="912"/>
          </a:xfrm>
        </p:grpSpPr>
        <p:sp>
          <p:nvSpPr>
            <p:cNvPr id="119813" name="Oval 5"/>
            <p:cNvSpPr>
              <a:spLocks noChangeArrowheads="1"/>
            </p:cNvSpPr>
            <p:nvPr/>
          </p:nvSpPr>
          <p:spPr bwMode="auto">
            <a:xfrm>
              <a:off x="1104" y="1728"/>
              <a:ext cx="960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Проект</a:t>
              </a:r>
              <a:endParaRPr lang="en-US"/>
            </a:p>
          </p:txBody>
        </p:sp>
        <p:sp>
          <p:nvSpPr>
            <p:cNvPr id="119814" name="Text Box 6"/>
            <p:cNvSpPr txBox="1">
              <a:spLocks noChangeArrowheads="1"/>
            </p:cNvSpPr>
            <p:nvPr/>
          </p:nvSpPr>
          <p:spPr bwMode="auto">
            <a:xfrm>
              <a:off x="3024" y="1968"/>
              <a:ext cx="1824" cy="4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/>
                <a:t>Коммерческая эффективность</a:t>
              </a:r>
              <a:endParaRPr lang="en-US" sz="2200"/>
            </a:p>
          </p:txBody>
        </p:sp>
        <p:sp>
          <p:nvSpPr>
            <p:cNvPr id="119815" name="Line 7"/>
            <p:cNvSpPr>
              <a:spLocks noChangeShapeType="1"/>
            </p:cNvSpPr>
            <p:nvPr/>
          </p:nvSpPr>
          <p:spPr bwMode="auto">
            <a:xfrm>
              <a:off x="2064" y="2208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DC53B2C0-F1BE-42D7-AFF9-40D6C63A1F28}" type="slidenum">
              <a:rPr lang="ru-RU"/>
              <a:pPr algn="ctr">
                <a:defRPr/>
              </a:pPr>
              <a:t>36</a:t>
            </a:fld>
            <a:endParaRPr lang="ru-RU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836613"/>
            <a:ext cx="8229600" cy="1371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/>
              <a:t>Эффективность проекта следует рассматривать </a:t>
            </a:r>
            <a:br>
              <a:rPr lang="ru-RU" sz="4000" b="1"/>
            </a:br>
            <a:r>
              <a:rPr lang="ru-RU" sz="4000" b="1"/>
              <a:t>на различных уровнях:</a:t>
            </a:r>
            <a:r>
              <a:rPr lang="en-US" sz="4000" b="1"/>
              <a:t/>
            </a:r>
            <a:br>
              <a:rPr lang="en-US" sz="4000" b="1"/>
            </a:br>
            <a:endParaRPr lang="ru-RU" sz="4000" b="1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2349500"/>
            <a:ext cx="8229600" cy="38862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ru-RU" smtClean="0"/>
              <a:t>2. Проект как часть более крупной системы</a:t>
            </a:r>
            <a:endParaRPr lang="en-US" smtClean="0"/>
          </a:p>
          <a:p>
            <a:endParaRPr lang="ru-RU" smtClean="0"/>
          </a:p>
        </p:txBody>
      </p:sp>
      <p:grpSp>
        <p:nvGrpSpPr>
          <p:cNvPr id="120836" name="Group 15"/>
          <p:cNvGrpSpPr>
            <a:grpSpLocks/>
          </p:cNvGrpSpPr>
          <p:nvPr/>
        </p:nvGrpSpPr>
        <p:grpSpPr bwMode="auto">
          <a:xfrm>
            <a:off x="982663" y="3141663"/>
            <a:ext cx="6049962" cy="3429000"/>
            <a:chOff x="720" y="1344"/>
            <a:chExt cx="4128" cy="2160"/>
          </a:xfrm>
        </p:grpSpPr>
        <p:sp>
          <p:nvSpPr>
            <p:cNvPr id="120837" name="Oval 16"/>
            <p:cNvSpPr>
              <a:spLocks noChangeArrowheads="1"/>
            </p:cNvSpPr>
            <p:nvPr/>
          </p:nvSpPr>
          <p:spPr bwMode="auto">
            <a:xfrm>
              <a:off x="1104" y="1728"/>
              <a:ext cx="960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Проект</a:t>
              </a:r>
              <a:endParaRPr lang="en-US"/>
            </a:p>
          </p:txBody>
        </p:sp>
        <p:sp>
          <p:nvSpPr>
            <p:cNvPr id="120838" name="Text Box 17"/>
            <p:cNvSpPr txBox="1">
              <a:spLocks noChangeArrowheads="1"/>
            </p:cNvSpPr>
            <p:nvPr/>
          </p:nvSpPr>
          <p:spPr bwMode="auto">
            <a:xfrm>
              <a:off x="3024" y="1968"/>
              <a:ext cx="1824" cy="4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/>
                <a:t>Коммерческая эффективность</a:t>
              </a:r>
              <a:endParaRPr lang="en-US" sz="2200"/>
            </a:p>
          </p:txBody>
        </p:sp>
        <p:sp>
          <p:nvSpPr>
            <p:cNvPr id="120839" name="Line 18"/>
            <p:cNvSpPr>
              <a:spLocks noChangeShapeType="1"/>
            </p:cNvSpPr>
            <p:nvPr/>
          </p:nvSpPr>
          <p:spPr bwMode="auto">
            <a:xfrm>
              <a:off x="2064" y="2208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0840" name="Oval 19"/>
            <p:cNvSpPr>
              <a:spLocks noChangeArrowheads="1"/>
            </p:cNvSpPr>
            <p:nvPr/>
          </p:nvSpPr>
          <p:spPr bwMode="auto">
            <a:xfrm>
              <a:off x="720" y="1440"/>
              <a:ext cx="2064" cy="20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41" name="Text Box 20"/>
            <p:cNvSpPr txBox="1">
              <a:spLocks noChangeArrowheads="1"/>
            </p:cNvSpPr>
            <p:nvPr/>
          </p:nvSpPr>
          <p:spPr bwMode="auto">
            <a:xfrm>
              <a:off x="2736" y="1344"/>
              <a:ext cx="1968" cy="6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/>
                <a:t>Народнохозяйственная эффективность</a:t>
              </a:r>
              <a:endParaRPr lang="en-US" sz="2200"/>
            </a:p>
          </p:txBody>
        </p:sp>
        <p:cxnSp>
          <p:nvCxnSpPr>
            <p:cNvPr id="120842" name="AutoShape 21"/>
            <p:cNvCxnSpPr>
              <a:cxnSpLocks noChangeShapeType="1"/>
              <a:stCxn id="120840" idx="7"/>
              <a:endCxn id="120841" idx="1"/>
            </p:cNvCxnSpPr>
            <p:nvPr/>
          </p:nvCxnSpPr>
          <p:spPr bwMode="auto">
            <a:xfrm rot="5400000" flipH="1" flipV="1">
              <a:off x="2584" y="1590"/>
              <a:ext cx="49" cy="25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1F2BD755-1640-4025-9DAA-FD37361EA5BE}" type="slidenum">
              <a:rPr lang="ru-RU"/>
              <a:pPr algn="ctr">
                <a:defRPr/>
              </a:pPr>
              <a:t>37</a:t>
            </a:fld>
            <a:endParaRPr lang="ru-RU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836613"/>
            <a:ext cx="8229600" cy="1371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/>
              <a:t>Эффективность проекта следует рассматривать </a:t>
            </a:r>
            <a:br>
              <a:rPr lang="ru-RU" sz="4000" b="1"/>
            </a:br>
            <a:r>
              <a:rPr lang="ru-RU" sz="4000" b="1"/>
              <a:t>на различных уровнях:</a:t>
            </a:r>
            <a:r>
              <a:rPr lang="en-US" sz="4000" b="1"/>
              <a:t/>
            </a:r>
            <a:br>
              <a:rPr lang="en-US" sz="4000" b="1"/>
            </a:br>
            <a:endParaRPr lang="ru-RU" sz="4000" b="1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2349500"/>
            <a:ext cx="8775700" cy="38862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ru-RU" smtClean="0"/>
              <a:t>3. Проект как совокупность более мелких систем</a:t>
            </a:r>
          </a:p>
        </p:txBody>
      </p:sp>
      <p:grpSp>
        <p:nvGrpSpPr>
          <p:cNvPr id="121860" name="Group 11"/>
          <p:cNvGrpSpPr>
            <a:grpSpLocks/>
          </p:cNvGrpSpPr>
          <p:nvPr/>
        </p:nvGrpSpPr>
        <p:grpSpPr bwMode="auto">
          <a:xfrm>
            <a:off x="784225" y="3068638"/>
            <a:ext cx="6470650" cy="3429000"/>
            <a:chOff x="720" y="1344"/>
            <a:chExt cx="4416" cy="2160"/>
          </a:xfrm>
        </p:grpSpPr>
        <p:sp>
          <p:nvSpPr>
            <p:cNvPr id="121861" name="Oval 12"/>
            <p:cNvSpPr>
              <a:spLocks noChangeArrowheads="1"/>
            </p:cNvSpPr>
            <p:nvPr/>
          </p:nvSpPr>
          <p:spPr bwMode="auto">
            <a:xfrm>
              <a:off x="1104" y="1728"/>
              <a:ext cx="960" cy="91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Проект</a:t>
              </a:r>
              <a:endParaRPr lang="en-US"/>
            </a:p>
          </p:txBody>
        </p:sp>
        <p:sp>
          <p:nvSpPr>
            <p:cNvPr id="121862" name="Text Box 13"/>
            <p:cNvSpPr txBox="1">
              <a:spLocks noChangeArrowheads="1"/>
            </p:cNvSpPr>
            <p:nvPr/>
          </p:nvSpPr>
          <p:spPr bwMode="auto">
            <a:xfrm>
              <a:off x="3024" y="1968"/>
              <a:ext cx="1824" cy="4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/>
                <a:t>Коммерческая эффективность</a:t>
              </a:r>
              <a:endParaRPr lang="en-US" sz="2200"/>
            </a:p>
          </p:txBody>
        </p:sp>
        <p:sp>
          <p:nvSpPr>
            <p:cNvPr id="121863" name="Line 14"/>
            <p:cNvSpPr>
              <a:spLocks noChangeShapeType="1"/>
            </p:cNvSpPr>
            <p:nvPr/>
          </p:nvSpPr>
          <p:spPr bwMode="auto">
            <a:xfrm>
              <a:off x="2064" y="2208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1864" name="Oval 15"/>
            <p:cNvSpPr>
              <a:spLocks noChangeArrowheads="1"/>
            </p:cNvSpPr>
            <p:nvPr/>
          </p:nvSpPr>
          <p:spPr bwMode="auto">
            <a:xfrm>
              <a:off x="720" y="1440"/>
              <a:ext cx="2064" cy="20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1865" name="Text Box 16"/>
            <p:cNvSpPr txBox="1">
              <a:spLocks noChangeArrowheads="1"/>
            </p:cNvSpPr>
            <p:nvPr/>
          </p:nvSpPr>
          <p:spPr bwMode="auto">
            <a:xfrm>
              <a:off x="2736" y="1344"/>
              <a:ext cx="1968" cy="6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/>
                <a:t>Народнохозяйственная эффективность</a:t>
              </a:r>
              <a:endParaRPr lang="en-US" sz="2200"/>
            </a:p>
          </p:txBody>
        </p:sp>
        <p:cxnSp>
          <p:nvCxnSpPr>
            <p:cNvPr id="121866" name="AutoShape 17"/>
            <p:cNvCxnSpPr>
              <a:cxnSpLocks noChangeShapeType="1"/>
              <a:stCxn id="121864" idx="7"/>
              <a:endCxn id="121865" idx="1"/>
            </p:cNvCxnSpPr>
            <p:nvPr/>
          </p:nvCxnSpPr>
          <p:spPr bwMode="auto">
            <a:xfrm rot="5400000" flipH="1" flipV="1">
              <a:off x="2584" y="1590"/>
              <a:ext cx="49" cy="25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1867" name="Line 18"/>
            <p:cNvSpPr>
              <a:spLocks noChangeShapeType="1"/>
            </p:cNvSpPr>
            <p:nvPr/>
          </p:nvSpPr>
          <p:spPr bwMode="auto">
            <a:xfrm flipH="1">
              <a:off x="1488" y="230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1868" name="Line 19"/>
            <p:cNvSpPr>
              <a:spLocks noChangeShapeType="1"/>
            </p:cNvSpPr>
            <p:nvPr/>
          </p:nvSpPr>
          <p:spPr bwMode="auto">
            <a:xfrm>
              <a:off x="1584" y="2304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1869" name="Text Box 20"/>
            <p:cNvSpPr txBox="1">
              <a:spLocks noChangeArrowheads="1"/>
            </p:cNvSpPr>
            <p:nvPr/>
          </p:nvSpPr>
          <p:spPr bwMode="auto">
            <a:xfrm>
              <a:off x="3312" y="2640"/>
              <a:ext cx="1824" cy="6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200"/>
                <a:t>Эффективность участия в проекте</a:t>
              </a:r>
              <a:endParaRPr lang="en-US" sz="2200"/>
            </a:p>
          </p:txBody>
        </p:sp>
        <p:sp>
          <p:nvSpPr>
            <p:cNvPr id="121870" name="Line 21"/>
            <p:cNvSpPr>
              <a:spLocks noChangeShapeType="1"/>
            </p:cNvSpPr>
            <p:nvPr/>
          </p:nvSpPr>
          <p:spPr bwMode="auto">
            <a:xfrm>
              <a:off x="1680" y="2496"/>
              <a:ext cx="163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DE5FEF1D-C24C-4EF0-8313-32995DF0E9CF}" type="slidenum">
              <a:rPr lang="ru-RU"/>
              <a:pPr algn="ctr">
                <a:defRPr/>
              </a:pPr>
              <a:t>38</a:t>
            </a:fld>
            <a:endParaRPr lang="ru-RU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/>
              <a:t>Показатели эффективности инвестиционных проектов</a:t>
            </a:r>
            <a:r>
              <a:rPr lang="en-US" sz="4000" b="1"/>
              <a:t/>
            </a:r>
            <a:br>
              <a:rPr lang="en-US" sz="4000" b="1"/>
            </a:br>
            <a:endParaRPr lang="ru-RU" sz="4000" b="1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mtClean="0"/>
              <a:t>1. Абсолютные</a:t>
            </a: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b="1" i="1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ru-RU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mtClean="0"/>
              <a:t>2. Относительные</a:t>
            </a: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mtClean="0"/>
              <a:t>3. Прочие</a:t>
            </a: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</a:pPr>
            <a:endParaRPr lang="ru-RU" smtClean="0"/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849313" y="2565400"/>
            <a:ext cx="70850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Финансовый эффект = Финансовые выгоды –</a:t>
            </a:r>
          </a:p>
          <a:p>
            <a:r>
              <a:rPr lang="ru-RU" b="1" i="1"/>
              <a:t> Финансовые затраты</a:t>
            </a:r>
            <a:endParaRPr lang="en-US" b="1" i="1"/>
          </a:p>
        </p:txBody>
      </p:sp>
      <p:grpSp>
        <p:nvGrpSpPr>
          <p:cNvPr id="122885" name="Group 5"/>
          <p:cNvGrpSpPr>
            <a:grpSpLocks/>
          </p:cNvGrpSpPr>
          <p:nvPr/>
        </p:nvGrpSpPr>
        <p:grpSpPr bwMode="auto">
          <a:xfrm>
            <a:off x="609600" y="3933825"/>
            <a:ext cx="7772400" cy="933450"/>
            <a:chOff x="576" y="1776"/>
            <a:chExt cx="3960" cy="588"/>
          </a:xfrm>
        </p:grpSpPr>
        <p:sp>
          <p:nvSpPr>
            <p:cNvPr id="122886" name="Text Box 6"/>
            <p:cNvSpPr txBox="1">
              <a:spLocks noChangeArrowheads="1"/>
            </p:cNvSpPr>
            <p:nvPr/>
          </p:nvSpPr>
          <p:spPr bwMode="auto">
            <a:xfrm>
              <a:off x="576" y="1958"/>
              <a:ext cx="246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i="1"/>
                <a:t>Финансовый эффект =</a:t>
              </a:r>
              <a:endParaRPr lang="en-US" b="1" i="1"/>
            </a:p>
          </p:txBody>
        </p:sp>
        <p:sp>
          <p:nvSpPr>
            <p:cNvPr id="122887" name="Line 7"/>
            <p:cNvSpPr>
              <a:spLocks noChangeShapeType="1"/>
            </p:cNvSpPr>
            <p:nvPr/>
          </p:nvSpPr>
          <p:spPr bwMode="auto">
            <a:xfrm>
              <a:off x="2400" y="2092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2888" name="Rectangle 8"/>
            <p:cNvSpPr>
              <a:spLocks noChangeArrowheads="1"/>
            </p:cNvSpPr>
            <p:nvPr/>
          </p:nvSpPr>
          <p:spPr bwMode="auto">
            <a:xfrm>
              <a:off x="2286" y="1776"/>
              <a:ext cx="225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i="1"/>
                <a:t>Финансовые выгоды</a:t>
              </a:r>
              <a:endParaRPr lang="en-US" b="1" i="1"/>
            </a:p>
          </p:txBody>
        </p:sp>
        <p:sp>
          <p:nvSpPr>
            <p:cNvPr id="122889" name="Rectangle 9"/>
            <p:cNvSpPr>
              <a:spLocks noChangeArrowheads="1"/>
            </p:cNvSpPr>
            <p:nvPr/>
          </p:nvSpPr>
          <p:spPr bwMode="auto">
            <a:xfrm>
              <a:off x="2232" y="2112"/>
              <a:ext cx="228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i="1"/>
                <a:t>Финансовые затраты</a:t>
              </a:r>
              <a:endParaRPr lang="en-US" b="1" i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Критерии оценки инвестиционных проектов</a:t>
            </a:r>
          </a:p>
        </p:txBody>
      </p:sp>
      <p:graphicFrame>
        <p:nvGraphicFramePr>
          <p:cNvPr id="226322" name="Organization Chart 2"/>
          <p:cNvGraphicFramePr>
            <a:graphicFrameLocks/>
          </p:cNvGraphicFramePr>
          <p:nvPr>
            <p:ph idx="1"/>
          </p:nvPr>
        </p:nvGraphicFramePr>
        <p:xfrm>
          <a:off x="619125" y="1978025"/>
          <a:ext cx="7788275" cy="2135188"/>
        </p:xfrm>
        <a:graphic>
          <a:graphicData uri="http://schemas.openxmlformats.org/drawingml/2006/compatibility">
            <com:legacyDrawing xmlns:com="http://schemas.openxmlformats.org/drawingml/2006/compatibility" spid="_x0000_s174082"/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935038" y="5481638"/>
            <a:ext cx="838200" cy="1260475"/>
            <a:chOff x="1363" y="3453"/>
            <a:chExt cx="528" cy="794"/>
          </a:xfrm>
        </p:grpSpPr>
        <p:sp>
          <p:nvSpPr>
            <p:cNvPr id="174112" name="Freeform 28"/>
            <p:cNvSpPr>
              <a:spLocks/>
            </p:cNvSpPr>
            <p:nvPr/>
          </p:nvSpPr>
          <p:spPr bwMode="auto">
            <a:xfrm>
              <a:off x="1498" y="3453"/>
              <a:ext cx="153" cy="196"/>
            </a:xfrm>
            <a:custGeom>
              <a:avLst/>
              <a:gdLst>
                <a:gd name="T0" fmla="*/ 118 w 459"/>
                <a:gd name="T1" fmla="*/ 272 h 590"/>
                <a:gd name="T2" fmla="*/ 152 w 459"/>
                <a:gd name="T3" fmla="*/ 154 h 590"/>
                <a:gd name="T4" fmla="*/ 212 w 459"/>
                <a:gd name="T5" fmla="*/ 59 h 590"/>
                <a:gd name="T6" fmla="*/ 271 w 459"/>
                <a:gd name="T7" fmla="*/ 11 h 590"/>
                <a:gd name="T8" fmla="*/ 341 w 459"/>
                <a:gd name="T9" fmla="*/ 0 h 590"/>
                <a:gd name="T10" fmla="*/ 389 w 459"/>
                <a:gd name="T11" fmla="*/ 11 h 590"/>
                <a:gd name="T12" fmla="*/ 448 w 459"/>
                <a:gd name="T13" fmla="*/ 47 h 590"/>
                <a:gd name="T14" fmla="*/ 459 w 459"/>
                <a:gd name="T15" fmla="*/ 129 h 590"/>
                <a:gd name="T16" fmla="*/ 459 w 459"/>
                <a:gd name="T17" fmla="*/ 247 h 590"/>
                <a:gd name="T18" fmla="*/ 412 w 459"/>
                <a:gd name="T19" fmla="*/ 377 h 590"/>
                <a:gd name="T20" fmla="*/ 341 w 459"/>
                <a:gd name="T21" fmla="*/ 461 h 590"/>
                <a:gd name="T22" fmla="*/ 307 w 459"/>
                <a:gd name="T23" fmla="*/ 508 h 590"/>
                <a:gd name="T24" fmla="*/ 247 w 459"/>
                <a:gd name="T25" fmla="*/ 543 h 590"/>
                <a:gd name="T26" fmla="*/ 200 w 459"/>
                <a:gd name="T27" fmla="*/ 531 h 590"/>
                <a:gd name="T28" fmla="*/ 165 w 459"/>
                <a:gd name="T29" fmla="*/ 520 h 590"/>
                <a:gd name="T30" fmla="*/ 129 w 459"/>
                <a:gd name="T31" fmla="*/ 484 h 590"/>
                <a:gd name="T32" fmla="*/ 23 w 459"/>
                <a:gd name="T33" fmla="*/ 590 h 590"/>
                <a:gd name="T34" fmla="*/ 0 w 459"/>
                <a:gd name="T35" fmla="*/ 520 h 590"/>
                <a:gd name="T36" fmla="*/ 106 w 459"/>
                <a:gd name="T37" fmla="*/ 413 h 590"/>
                <a:gd name="T38" fmla="*/ 118 w 459"/>
                <a:gd name="T39" fmla="*/ 272 h 59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9"/>
                <a:gd name="T61" fmla="*/ 0 h 590"/>
                <a:gd name="T62" fmla="*/ 459 w 459"/>
                <a:gd name="T63" fmla="*/ 590 h 59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9" h="590">
                  <a:moveTo>
                    <a:pt x="118" y="272"/>
                  </a:moveTo>
                  <a:lnTo>
                    <a:pt x="152" y="154"/>
                  </a:lnTo>
                  <a:lnTo>
                    <a:pt x="212" y="59"/>
                  </a:lnTo>
                  <a:lnTo>
                    <a:pt x="271" y="11"/>
                  </a:lnTo>
                  <a:lnTo>
                    <a:pt x="341" y="0"/>
                  </a:lnTo>
                  <a:lnTo>
                    <a:pt x="389" y="11"/>
                  </a:lnTo>
                  <a:lnTo>
                    <a:pt x="448" y="47"/>
                  </a:lnTo>
                  <a:lnTo>
                    <a:pt x="459" y="129"/>
                  </a:lnTo>
                  <a:lnTo>
                    <a:pt x="459" y="247"/>
                  </a:lnTo>
                  <a:lnTo>
                    <a:pt x="412" y="377"/>
                  </a:lnTo>
                  <a:lnTo>
                    <a:pt x="341" y="461"/>
                  </a:lnTo>
                  <a:lnTo>
                    <a:pt x="307" y="508"/>
                  </a:lnTo>
                  <a:lnTo>
                    <a:pt x="247" y="543"/>
                  </a:lnTo>
                  <a:lnTo>
                    <a:pt x="200" y="531"/>
                  </a:lnTo>
                  <a:lnTo>
                    <a:pt x="165" y="520"/>
                  </a:lnTo>
                  <a:lnTo>
                    <a:pt x="129" y="484"/>
                  </a:lnTo>
                  <a:lnTo>
                    <a:pt x="23" y="590"/>
                  </a:lnTo>
                  <a:lnTo>
                    <a:pt x="0" y="520"/>
                  </a:lnTo>
                  <a:lnTo>
                    <a:pt x="106" y="413"/>
                  </a:lnTo>
                  <a:lnTo>
                    <a:pt x="118" y="27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13" name="Freeform 29"/>
            <p:cNvSpPr>
              <a:spLocks/>
            </p:cNvSpPr>
            <p:nvPr/>
          </p:nvSpPr>
          <p:spPr bwMode="auto">
            <a:xfrm flipH="1">
              <a:off x="1513" y="3664"/>
              <a:ext cx="99" cy="264"/>
            </a:xfrm>
            <a:custGeom>
              <a:avLst/>
              <a:gdLst>
                <a:gd name="T0" fmla="*/ 95 w 295"/>
                <a:gd name="T1" fmla="*/ 23 h 791"/>
                <a:gd name="T2" fmla="*/ 154 w 295"/>
                <a:gd name="T3" fmla="*/ 0 h 791"/>
                <a:gd name="T4" fmla="*/ 224 w 295"/>
                <a:gd name="T5" fmla="*/ 23 h 791"/>
                <a:gd name="T6" fmla="*/ 272 w 295"/>
                <a:gd name="T7" fmla="*/ 106 h 791"/>
                <a:gd name="T8" fmla="*/ 295 w 295"/>
                <a:gd name="T9" fmla="*/ 236 h 791"/>
                <a:gd name="T10" fmla="*/ 295 w 295"/>
                <a:gd name="T11" fmla="*/ 437 h 791"/>
                <a:gd name="T12" fmla="*/ 259 w 295"/>
                <a:gd name="T13" fmla="*/ 591 h 791"/>
                <a:gd name="T14" fmla="*/ 224 w 295"/>
                <a:gd name="T15" fmla="*/ 709 h 791"/>
                <a:gd name="T16" fmla="*/ 129 w 295"/>
                <a:gd name="T17" fmla="*/ 791 h 791"/>
                <a:gd name="T18" fmla="*/ 47 w 295"/>
                <a:gd name="T19" fmla="*/ 780 h 791"/>
                <a:gd name="T20" fmla="*/ 0 w 295"/>
                <a:gd name="T21" fmla="*/ 673 h 791"/>
                <a:gd name="T22" fmla="*/ 35 w 295"/>
                <a:gd name="T23" fmla="*/ 555 h 791"/>
                <a:gd name="T24" fmla="*/ 70 w 295"/>
                <a:gd name="T25" fmla="*/ 448 h 791"/>
                <a:gd name="T26" fmla="*/ 82 w 295"/>
                <a:gd name="T27" fmla="*/ 343 h 791"/>
                <a:gd name="T28" fmla="*/ 70 w 295"/>
                <a:gd name="T29" fmla="*/ 200 h 791"/>
                <a:gd name="T30" fmla="*/ 70 w 295"/>
                <a:gd name="T31" fmla="*/ 71 h 791"/>
                <a:gd name="T32" fmla="*/ 95 w 295"/>
                <a:gd name="T33" fmla="*/ 23 h 79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5"/>
                <a:gd name="T52" fmla="*/ 0 h 791"/>
                <a:gd name="T53" fmla="*/ 295 w 295"/>
                <a:gd name="T54" fmla="*/ 791 h 79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5" h="791">
                  <a:moveTo>
                    <a:pt x="95" y="23"/>
                  </a:moveTo>
                  <a:lnTo>
                    <a:pt x="154" y="0"/>
                  </a:lnTo>
                  <a:lnTo>
                    <a:pt x="224" y="23"/>
                  </a:lnTo>
                  <a:lnTo>
                    <a:pt x="272" y="106"/>
                  </a:lnTo>
                  <a:lnTo>
                    <a:pt x="295" y="236"/>
                  </a:lnTo>
                  <a:lnTo>
                    <a:pt x="295" y="437"/>
                  </a:lnTo>
                  <a:lnTo>
                    <a:pt x="259" y="591"/>
                  </a:lnTo>
                  <a:lnTo>
                    <a:pt x="224" y="709"/>
                  </a:lnTo>
                  <a:lnTo>
                    <a:pt x="129" y="791"/>
                  </a:lnTo>
                  <a:lnTo>
                    <a:pt x="47" y="780"/>
                  </a:lnTo>
                  <a:lnTo>
                    <a:pt x="0" y="673"/>
                  </a:lnTo>
                  <a:lnTo>
                    <a:pt x="35" y="555"/>
                  </a:lnTo>
                  <a:lnTo>
                    <a:pt x="70" y="448"/>
                  </a:lnTo>
                  <a:lnTo>
                    <a:pt x="82" y="343"/>
                  </a:lnTo>
                  <a:lnTo>
                    <a:pt x="70" y="200"/>
                  </a:lnTo>
                  <a:lnTo>
                    <a:pt x="70" y="71"/>
                  </a:lnTo>
                  <a:lnTo>
                    <a:pt x="95" y="2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14" name="Freeform 30"/>
            <p:cNvSpPr>
              <a:spLocks/>
            </p:cNvSpPr>
            <p:nvPr/>
          </p:nvSpPr>
          <p:spPr bwMode="auto">
            <a:xfrm flipH="1">
              <a:off x="1572" y="3668"/>
              <a:ext cx="319" cy="201"/>
            </a:xfrm>
            <a:custGeom>
              <a:avLst/>
              <a:gdLst>
                <a:gd name="T0" fmla="*/ 779 w 956"/>
                <a:gd name="T1" fmla="*/ 93 h 602"/>
                <a:gd name="T2" fmla="*/ 849 w 956"/>
                <a:gd name="T3" fmla="*/ 23 h 602"/>
                <a:gd name="T4" fmla="*/ 908 w 956"/>
                <a:gd name="T5" fmla="*/ 0 h 602"/>
                <a:gd name="T6" fmla="*/ 944 w 956"/>
                <a:gd name="T7" fmla="*/ 11 h 602"/>
                <a:gd name="T8" fmla="*/ 956 w 956"/>
                <a:gd name="T9" fmla="*/ 58 h 602"/>
                <a:gd name="T10" fmla="*/ 944 w 956"/>
                <a:gd name="T11" fmla="*/ 105 h 602"/>
                <a:gd name="T12" fmla="*/ 920 w 956"/>
                <a:gd name="T13" fmla="*/ 117 h 602"/>
                <a:gd name="T14" fmla="*/ 803 w 956"/>
                <a:gd name="T15" fmla="*/ 188 h 602"/>
                <a:gd name="T16" fmla="*/ 685 w 956"/>
                <a:gd name="T17" fmla="*/ 271 h 602"/>
                <a:gd name="T18" fmla="*/ 590 w 956"/>
                <a:gd name="T19" fmla="*/ 330 h 602"/>
                <a:gd name="T20" fmla="*/ 472 w 956"/>
                <a:gd name="T21" fmla="*/ 377 h 602"/>
                <a:gd name="T22" fmla="*/ 330 w 956"/>
                <a:gd name="T23" fmla="*/ 425 h 602"/>
                <a:gd name="T24" fmla="*/ 307 w 956"/>
                <a:gd name="T25" fmla="*/ 448 h 602"/>
                <a:gd name="T26" fmla="*/ 342 w 956"/>
                <a:gd name="T27" fmla="*/ 578 h 602"/>
                <a:gd name="T28" fmla="*/ 319 w 956"/>
                <a:gd name="T29" fmla="*/ 578 h 602"/>
                <a:gd name="T30" fmla="*/ 271 w 956"/>
                <a:gd name="T31" fmla="*/ 484 h 602"/>
                <a:gd name="T32" fmla="*/ 248 w 956"/>
                <a:gd name="T33" fmla="*/ 484 h 602"/>
                <a:gd name="T34" fmla="*/ 189 w 956"/>
                <a:gd name="T35" fmla="*/ 602 h 602"/>
                <a:gd name="T36" fmla="*/ 153 w 956"/>
                <a:gd name="T37" fmla="*/ 602 h 602"/>
                <a:gd name="T38" fmla="*/ 200 w 956"/>
                <a:gd name="T39" fmla="*/ 484 h 602"/>
                <a:gd name="T40" fmla="*/ 189 w 956"/>
                <a:gd name="T41" fmla="*/ 448 h 602"/>
                <a:gd name="T42" fmla="*/ 0 w 956"/>
                <a:gd name="T43" fmla="*/ 459 h 602"/>
                <a:gd name="T44" fmla="*/ 0 w 956"/>
                <a:gd name="T45" fmla="*/ 425 h 602"/>
                <a:gd name="T46" fmla="*/ 177 w 956"/>
                <a:gd name="T47" fmla="*/ 400 h 602"/>
                <a:gd name="T48" fmla="*/ 189 w 956"/>
                <a:gd name="T49" fmla="*/ 377 h 602"/>
                <a:gd name="T50" fmla="*/ 94 w 956"/>
                <a:gd name="T51" fmla="*/ 307 h 602"/>
                <a:gd name="T52" fmla="*/ 130 w 956"/>
                <a:gd name="T53" fmla="*/ 294 h 602"/>
                <a:gd name="T54" fmla="*/ 248 w 956"/>
                <a:gd name="T55" fmla="*/ 353 h 602"/>
                <a:gd name="T56" fmla="*/ 319 w 956"/>
                <a:gd name="T57" fmla="*/ 353 h 602"/>
                <a:gd name="T58" fmla="*/ 437 w 956"/>
                <a:gd name="T59" fmla="*/ 341 h 602"/>
                <a:gd name="T60" fmla="*/ 507 w 956"/>
                <a:gd name="T61" fmla="*/ 307 h 602"/>
                <a:gd name="T62" fmla="*/ 626 w 956"/>
                <a:gd name="T63" fmla="*/ 247 h 602"/>
                <a:gd name="T64" fmla="*/ 719 w 956"/>
                <a:gd name="T65" fmla="*/ 152 h 602"/>
                <a:gd name="T66" fmla="*/ 779 w 956"/>
                <a:gd name="T67" fmla="*/ 93 h 6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56"/>
                <a:gd name="T103" fmla="*/ 0 h 602"/>
                <a:gd name="T104" fmla="*/ 956 w 956"/>
                <a:gd name="T105" fmla="*/ 602 h 6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56" h="602">
                  <a:moveTo>
                    <a:pt x="779" y="93"/>
                  </a:moveTo>
                  <a:lnTo>
                    <a:pt x="849" y="23"/>
                  </a:lnTo>
                  <a:lnTo>
                    <a:pt x="908" y="0"/>
                  </a:lnTo>
                  <a:lnTo>
                    <a:pt x="944" y="11"/>
                  </a:lnTo>
                  <a:lnTo>
                    <a:pt x="956" y="58"/>
                  </a:lnTo>
                  <a:lnTo>
                    <a:pt x="944" y="105"/>
                  </a:lnTo>
                  <a:lnTo>
                    <a:pt x="920" y="117"/>
                  </a:lnTo>
                  <a:lnTo>
                    <a:pt x="803" y="188"/>
                  </a:lnTo>
                  <a:lnTo>
                    <a:pt x="685" y="271"/>
                  </a:lnTo>
                  <a:lnTo>
                    <a:pt x="590" y="330"/>
                  </a:lnTo>
                  <a:lnTo>
                    <a:pt x="472" y="377"/>
                  </a:lnTo>
                  <a:lnTo>
                    <a:pt x="330" y="425"/>
                  </a:lnTo>
                  <a:lnTo>
                    <a:pt x="307" y="448"/>
                  </a:lnTo>
                  <a:lnTo>
                    <a:pt x="342" y="578"/>
                  </a:lnTo>
                  <a:lnTo>
                    <a:pt x="319" y="578"/>
                  </a:lnTo>
                  <a:lnTo>
                    <a:pt x="271" y="484"/>
                  </a:lnTo>
                  <a:lnTo>
                    <a:pt x="248" y="484"/>
                  </a:lnTo>
                  <a:lnTo>
                    <a:pt x="189" y="602"/>
                  </a:lnTo>
                  <a:lnTo>
                    <a:pt x="153" y="602"/>
                  </a:lnTo>
                  <a:lnTo>
                    <a:pt x="200" y="484"/>
                  </a:lnTo>
                  <a:lnTo>
                    <a:pt x="189" y="448"/>
                  </a:lnTo>
                  <a:lnTo>
                    <a:pt x="0" y="459"/>
                  </a:lnTo>
                  <a:lnTo>
                    <a:pt x="0" y="425"/>
                  </a:lnTo>
                  <a:lnTo>
                    <a:pt x="177" y="400"/>
                  </a:lnTo>
                  <a:lnTo>
                    <a:pt x="189" y="377"/>
                  </a:lnTo>
                  <a:lnTo>
                    <a:pt x="94" y="307"/>
                  </a:lnTo>
                  <a:lnTo>
                    <a:pt x="130" y="294"/>
                  </a:lnTo>
                  <a:lnTo>
                    <a:pt x="248" y="353"/>
                  </a:lnTo>
                  <a:lnTo>
                    <a:pt x="319" y="353"/>
                  </a:lnTo>
                  <a:lnTo>
                    <a:pt x="437" y="341"/>
                  </a:lnTo>
                  <a:lnTo>
                    <a:pt x="507" y="307"/>
                  </a:lnTo>
                  <a:lnTo>
                    <a:pt x="626" y="247"/>
                  </a:lnTo>
                  <a:lnTo>
                    <a:pt x="719" y="152"/>
                  </a:lnTo>
                  <a:lnTo>
                    <a:pt x="779" y="9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15" name="Freeform 31"/>
            <p:cNvSpPr>
              <a:spLocks/>
            </p:cNvSpPr>
            <p:nvPr/>
          </p:nvSpPr>
          <p:spPr bwMode="auto">
            <a:xfrm rot="17902143" flipH="1">
              <a:off x="1242" y="3755"/>
              <a:ext cx="354" cy="111"/>
            </a:xfrm>
            <a:custGeom>
              <a:avLst/>
              <a:gdLst>
                <a:gd name="T0" fmla="*/ 0 w 1063"/>
                <a:gd name="T1" fmla="*/ 261 h 331"/>
                <a:gd name="T2" fmla="*/ 13 w 1063"/>
                <a:gd name="T3" fmla="*/ 213 h 331"/>
                <a:gd name="T4" fmla="*/ 166 w 1063"/>
                <a:gd name="T5" fmla="*/ 154 h 331"/>
                <a:gd name="T6" fmla="*/ 331 w 1063"/>
                <a:gd name="T7" fmla="*/ 95 h 331"/>
                <a:gd name="T8" fmla="*/ 591 w 1063"/>
                <a:gd name="T9" fmla="*/ 59 h 331"/>
                <a:gd name="T10" fmla="*/ 827 w 1063"/>
                <a:gd name="T11" fmla="*/ 71 h 331"/>
                <a:gd name="T12" fmla="*/ 910 w 1063"/>
                <a:gd name="T13" fmla="*/ 71 h 331"/>
                <a:gd name="T14" fmla="*/ 1039 w 1063"/>
                <a:gd name="T15" fmla="*/ 0 h 331"/>
                <a:gd name="T16" fmla="*/ 1063 w 1063"/>
                <a:gd name="T17" fmla="*/ 23 h 331"/>
                <a:gd name="T18" fmla="*/ 945 w 1063"/>
                <a:gd name="T19" fmla="*/ 118 h 331"/>
                <a:gd name="T20" fmla="*/ 850 w 1063"/>
                <a:gd name="T21" fmla="*/ 213 h 331"/>
                <a:gd name="T22" fmla="*/ 791 w 1063"/>
                <a:gd name="T23" fmla="*/ 308 h 331"/>
                <a:gd name="T24" fmla="*/ 757 w 1063"/>
                <a:gd name="T25" fmla="*/ 272 h 331"/>
                <a:gd name="T26" fmla="*/ 768 w 1063"/>
                <a:gd name="T27" fmla="*/ 213 h 331"/>
                <a:gd name="T28" fmla="*/ 780 w 1063"/>
                <a:gd name="T29" fmla="*/ 143 h 331"/>
                <a:gd name="T30" fmla="*/ 721 w 1063"/>
                <a:gd name="T31" fmla="*/ 130 h 331"/>
                <a:gd name="T32" fmla="*/ 591 w 1063"/>
                <a:gd name="T33" fmla="*/ 118 h 331"/>
                <a:gd name="T34" fmla="*/ 484 w 1063"/>
                <a:gd name="T35" fmla="*/ 118 h 331"/>
                <a:gd name="T36" fmla="*/ 320 w 1063"/>
                <a:gd name="T37" fmla="*/ 166 h 331"/>
                <a:gd name="T38" fmla="*/ 154 w 1063"/>
                <a:gd name="T39" fmla="*/ 261 h 331"/>
                <a:gd name="T40" fmla="*/ 0 w 1063"/>
                <a:gd name="T41" fmla="*/ 331 h 331"/>
                <a:gd name="T42" fmla="*/ 0 w 1063"/>
                <a:gd name="T43" fmla="*/ 261 h 3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63"/>
                <a:gd name="T67" fmla="*/ 0 h 331"/>
                <a:gd name="T68" fmla="*/ 1063 w 1063"/>
                <a:gd name="T69" fmla="*/ 331 h 33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63" h="331">
                  <a:moveTo>
                    <a:pt x="0" y="261"/>
                  </a:moveTo>
                  <a:lnTo>
                    <a:pt x="13" y="213"/>
                  </a:lnTo>
                  <a:lnTo>
                    <a:pt x="166" y="154"/>
                  </a:lnTo>
                  <a:lnTo>
                    <a:pt x="331" y="95"/>
                  </a:lnTo>
                  <a:lnTo>
                    <a:pt x="591" y="59"/>
                  </a:lnTo>
                  <a:lnTo>
                    <a:pt x="827" y="71"/>
                  </a:lnTo>
                  <a:lnTo>
                    <a:pt x="910" y="71"/>
                  </a:lnTo>
                  <a:lnTo>
                    <a:pt x="1039" y="0"/>
                  </a:lnTo>
                  <a:lnTo>
                    <a:pt x="1063" y="23"/>
                  </a:lnTo>
                  <a:lnTo>
                    <a:pt x="945" y="118"/>
                  </a:lnTo>
                  <a:lnTo>
                    <a:pt x="850" y="213"/>
                  </a:lnTo>
                  <a:lnTo>
                    <a:pt x="791" y="308"/>
                  </a:lnTo>
                  <a:lnTo>
                    <a:pt x="757" y="272"/>
                  </a:lnTo>
                  <a:lnTo>
                    <a:pt x="768" y="213"/>
                  </a:lnTo>
                  <a:lnTo>
                    <a:pt x="780" y="143"/>
                  </a:lnTo>
                  <a:lnTo>
                    <a:pt x="721" y="130"/>
                  </a:lnTo>
                  <a:lnTo>
                    <a:pt x="591" y="118"/>
                  </a:lnTo>
                  <a:lnTo>
                    <a:pt x="484" y="118"/>
                  </a:lnTo>
                  <a:lnTo>
                    <a:pt x="320" y="166"/>
                  </a:lnTo>
                  <a:lnTo>
                    <a:pt x="154" y="261"/>
                  </a:lnTo>
                  <a:lnTo>
                    <a:pt x="0" y="331"/>
                  </a:lnTo>
                  <a:lnTo>
                    <a:pt x="0" y="261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16" name="Freeform 32"/>
            <p:cNvSpPr>
              <a:spLocks/>
            </p:cNvSpPr>
            <p:nvPr/>
          </p:nvSpPr>
          <p:spPr bwMode="auto">
            <a:xfrm flipH="1">
              <a:off x="1486" y="3857"/>
              <a:ext cx="106" cy="354"/>
            </a:xfrm>
            <a:custGeom>
              <a:avLst/>
              <a:gdLst>
                <a:gd name="T0" fmla="*/ 95 w 319"/>
                <a:gd name="T1" fmla="*/ 0 h 1062"/>
                <a:gd name="T2" fmla="*/ 154 w 319"/>
                <a:gd name="T3" fmla="*/ 23 h 1062"/>
                <a:gd name="T4" fmla="*/ 201 w 319"/>
                <a:gd name="T5" fmla="*/ 141 h 1062"/>
                <a:gd name="T6" fmla="*/ 225 w 319"/>
                <a:gd name="T7" fmla="*/ 271 h 1062"/>
                <a:gd name="T8" fmla="*/ 237 w 319"/>
                <a:gd name="T9" fmla="*/ 448 h 1062"/>
                <a:gd name="T10" fmla="*/ 190 w 319"/>
                <a:gd name="T11" fmla="*/ 637 h 1062"/>
                <a:gd name="T12" fmla="*/ 119 w 319"/>
                <a:gd name="T13" fmla="*/ 802 h 1062"/>
                <a:gd name="T14" fmla="*/ 130 w 319"/>
                <a:gd name="T15" fmla="*/ 861 h 1062"/>
                <a:gd name="T16" fmla="*/ 296 w 319"/>
                <a:gd name="T17" fmla="*/ 944 h 1062"/>
                <a:gd name="T18" fmla="*/ 319 w 319"/>
                <a:gd name="T19" fmla="*/ 991 h 1062"/>
                <a:gd name="T20" fmla="*/ 225 w 319"/>
                <a:gd name="T21" fmla="*/ 1062 h 1062"/>
                <a:gd name="T22" fmla="*/ 178 w 319"/>
                <a:gd name="T23" fmla="*/ 1027 h 1062"/>
                <a:gd name="T24" fmla="*/ 83 w 319"/>
                <a:gd name="T25" fmla="*/ 920 h 1062"/>
                <a:gd name="T26" fmla="*/ 0 w 319"/>
                <a:gd name="T27" fmla="*/ 861 h 1062"/>
                <a:gd name="T28" fmla="*/ 0 w 319"/>
                <a:gd name="T29" fmla="*/ 826 h 1062"/>
                <a:gd name="T30" fmla="*/ 47 w 319"/>
                <a:gd name="T31" fmla="*/ 755 h 1062"/>
                <a:gd name="T32" fmla="*/ 119 w 319"/>
                <a:gd name="T33" fmla="*/ 649 h 1062"/>
                <a:gd name="T34" fmla="*/ 166 w 319"/>
                <a:gd name="T35" fmla="*/ 483 h 1062"/>
                <a:gd name="T36" fmla="*/ 166 w 319"/>
                <a:gd name="T37" fmla="*/ 271 h 1062"/>
                <a:gd name="T38" fmla="*/ 130 w 319"/>
                <a:gd name="T39" fmla="*/ 153 h 1062"/>
                <a:gd name="T40" fmla="*/ 83 w 319"/>
                <a:gd name="T41" fmla="*/ 94 h 1062"/>
                <a:gd name="T42" fmla="*/ 95 w 319"/>
                <a:gd name="T43" fmla="*/ 0 h 106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19"/>
                <a:gd name="T67" fmla="*/ 0 h 1062"/>
                <a:gd name="T68" fmla="*/ 319 w 319"/>
                <a:gd name="T69" fmla="*/ 1062 h 106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19" h="1062">
                  <a:moveTo>
                    <a:pt x="95" y="0"/>
                  </a:moveTo>
                  <a:lnTo>
                    <a:pt x="154" y="23"/>
                  </a:lnTo>
                  <a:lnTo>
                    <a:pt x="201" y="141"/>
                  </a:lnTo>
                  <a:lnTo>
                    <a:pt x="225" y="271"/>
                  </a:lnTo>
                  <a:lnTo>
                    <a:pt x="237" y="448"/>
                  </a:lnTo>
                  <a:lnTo>
                    <a:pt x="190" y="637"/>
                  </a:lnTo>
                  <a:lnTo>
                    <a:pt x="119" y="802"/>
                  </a:lnTo>
                  <a:lnTo>
                    <a:pt x="130" y="861"/>
                  </a:lnTo>
                  <a:lnTo>
                    <a:pt x="296" y="944"/>
                  </a:lnTo>
                  <a:lnTo>
                    <a:pt x="319" y="991"/>
                  </a:lnTo>
                  <a:lnTo>
                    <a:pt x="225" y="1062"/>
                  </a:lnTo>
                  <a:lnTo>
                    <a:pt x="178" y="1027"/>
                  </a:lnTo>
                  <a:lnTo>
                    <a:pt x="83" y="920"/>
                  </a:lnTo>
                  <a:lnTo>
                    <a:pt x="0" y="861"/>
                  </a:lnTo>
                  <a:lnTo>
                    <a:pt x="0" y="826"/>
                  </a:lnTo>
                  <a:lnTo>
                    <a:pt x="47" y="755"/>
                  </a:lnTo>
                  <a:lnTo>
                    <a:pt x="119" y="649"/>
                  </a:lnTo>
                  <a:lnTo>
                    <a:pt x="166" y="483"/>
                  </a:lnTo>
                  <a:lnTo>
                    <a:pt x="166" y="271"/>
                  </a:lnTo>
                  <a:lnTo>
                    <a:pt x="130" y="153"/>
                  </a:lnTo>
                  <a:lnTo>
                    <a:pt x="83" y="94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17" name="Freeform 33"/>
            <p:cNvSpPr>
              <a:spLocks/>
            </p:cNvSpPr>
            <p:nvPr/>
          </p:nvSpPr>
          <p:spPr bwMode="auto">
            <a:xfrm flipH="1">
              <a:off x="1576" y="3861"/>
              <a:ext cx="142" cy="386"/>
            </a:xfrm>
            <a:custGeom>
              <a:avLst/>
              <a:gdLst>
                <a:gd name="T0" fmla="*/ 225 w 426"/>
                <a:gd name="T1" fmla="*/ 141 h 1157"/>
                <a:gd name="T2" fmla="*/ 272 w 426"/>
                <a:gd name="T3" fmla="*/ 34 h 1157"/>
                <a:gd name="T4" fmla="*/ 390 w 426"/>
                <a:gd name="T5" fmla="*/ 0 h 1157"/>
                <a:gd name="T6" fmla="*/ 426 w 426"/>
                <a:gd name="T7" fmla="*/ 58 h 1157"/>
                <a:gd name="T8" fmla="*/ 343 w 426"/>
                <a:gd name="T9" fmla="*/ 153 h 1157"/>
                <a:gd name="T10" fmla="*/ 295 w 426"/>
                <a:gd name="T11" fmla="*/ 212 h 1157"/>
                <a:gd name="T12" fmla="*/ 284 w 426"/>
                <a:gd name="T13" fmla="*/ 330 h 1157"/>
                <a:gd name="T14" fmla="*/ 261 w 426"/>
                <a:gd name="T15" fmla="*/ 530 h 1157"/>
                <a:gd name="T16" fmla="*/ 272 w 426"/>
                <a:gd name="T17" fmla="*/ 790 h 1157"/>
                <a:gd name="T18" fmla="*/ 284 w 426"/>
                <a:gd name="T19" fmla="*/ 908 h 1157"/>
                <a:gd name="T20" fmla="*/ 308 w 426"/>
                <a:gd name="T21" fmla="*/ 955 h 1157"/>
                <a:gd name="T22" fmla="*/ 295 w 426"/>
                <a:gd name="T23" fmla="*/ 1003 h 1157"/>
                <a:gd name="T24" fmla="*/ 213 w 426"/>
                <a:gd name="T25" fmla="*/ 1039 h 1157"/>
                <a:gd name="T26" fmla="*/ 83 w 426"/>
                <a:gd name="T27" fmla="*/ 1157 h 1157"/>
                <a:gd name="T28" fmla="*/ 36 w 426"/>
                <a:gd name="T29" fmla="*/ 1157 h 1157"/>
                <a:gd name="T30" fmla="*/ 0 w 426"/>
                <a:gd name="T31" fmla="*/ 1062 h 1157"/>
                <a:gd name="T32" fmla="*/ 83 w 426"/>
                <a:gd name="T33" fmla="*/ 1003 h 1157"/>
                <a:gd name="T34" fmla="*/ 190 w 426"/>
                <a:gd name="T35" fmla="*/ 967 h 1157"/>
                <a:gd name="T36" fmla="*/ 236 w 426"/>
                <a:gd name="T37" fmla="*/ 944 h 1157"/>
                <a:gd name="T38" fmla="*/ 225 w 426"/>
                <a:gd name="T39" fmla="*/ 837 h 1157"/>
                <a:gd name="T40" fmla="*/ 201 w 426"/>
                <a:gd name="T41" fmla="*/ 601 h 1157"/>
                <a:gd name="T42" fmla="*/ 190 w 426"/>
                <a:gd name="T43" fmla="*/ 401 h 1157"/>
                <a:gd name="T44" fmla="*/ 201 w 426"/>
                <a:gd name="T45" fmla="*/ 235 h 1157"/>
                <a:gd name="T46" fmla="*/ 225 w 426"/>
                <a:gd name="T47" fmla="*/ 141 h 115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26"/>
                <a:gd name="T73" fmla="*/ 0 h 1157"/>
                <a:gd name="T74" fmla="*/ 426 w 426"/>
                <a:gd name="T75" fmla="*/ 1157 h 115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26" h="1157">
                  <a:moveTo>
                    <a:pt x="225" y="141"/>
                  </a:moveTo>
                  <a:lnTo>
                    <a:pt x="272" y="34"/>
                  </a:lnTo>
                  <a:lnTo>
                    <a:pt x="390" y="0"/>
                  </a:lnTo>
                  <a:lnTo>
                    <a:pt x="426" y="58"/>
                  </a:lnTo>
                  <a:lnTo>
                    <a:pt x="343" y="153"/>
                  </a:lnTo>
                  <a:lnTo>
                    <a:pt x="295" y="212"/>
                  </a:lnTo>
                  <a:lnTo>
                    <a:pt x="284" y="330"/>
                  </a:lnTo>
                  <a:lnTo>
                    <a:pt x="261" y="530"/>
                  </a:lnTo>
                  <a:lnTo>
                    <a:pt x="272" y="790"/>
                  </a:lnTo>
                  <a:lnTo>
                    <a:pt x="284" y="908"/>
                  </a:lnTo>
                  <a:lnTo>
                    <a:pt x="308" y="955"/>
                  </a:lnTo>
                  <a:lnTo>
                    <a:pt x="295" y="1003"/>
                  </a:lnTo>
                  <a:lnTo>
                    <a:pt x="213" y="1039"/>
                  </a:lnTo>
                  <a:lnTo>
                    <a:pt x="83" y="1157"/>
                  </a:lnTo>
                  <a:lnTo>
                    <a:pt x="36" y="1157"/>
                  </a:lnTo>
                  <a:lnTo>
                    <a:pt x="0" y="1062"/>
                  </a:lnTo>
                  <a:lnTo>
                    <a:pt x="83" y="1003"/>
                  </a:lnTo>
                  <a:lnTo>
                    <a:pt x="190" y="967"/>
                  </a:lnTo>
                  <a:lnTo>
                    <a:pt x="236" y="944"/>
                  </a:lnTo>
                  <a:lnTo>
                    <a:pt x="225" y="837"/>
                  </a:lnTo>
                  <a:lnTo>
                    <a:pt x="201" y="601"/>
                  </a:lnTo>
                  <a:lnTo>
                    <a:pt x="190" y="401"/>
                  </a:lnTo>
                  <a:lnTo>
                    <a:pt x="201" y="235"/>
                  </a:lnTo>
                  <a:lnTo>
                    <a:pt x="225" y="141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827088" y="4113213"/>
            <a:ext cx="1835150" cy="1368425"/>
            <a:chOff x="2041" y="1298"/>
            <a:chExt cx="1156" cy="862"/>
          </a:xfrm>
        </p:grpSpPr>
        <p:sp>
          <p:nvSpPr>
            <p:cNvPr id="174110" name="AutoShape 36"/>
            <p:cNvSpPr>
              <a:spLocks noChangeArrowheads="1"/>
            </p:cNvSpPr>
            <p:nvPr/>
          </p:nvSpPr>
          <p:spPr bwMode="auto">
            <a:xfrm>
              <a:off x="2041" y="1366"/>
              <a:ext cx="1156" cy="794"/>
            </a:xfrm>
            <a:prstGeom prst="cloudCallout">
              <a:avLst>
                <a:gd name="adj1" fmla="val -20847"/>
                <a:gd name="adj2" fmla="val 61963"/>
              </a:avLst>
            </a:prstGeom>
            <a:solidFill>
              <a:schemeClr val="bg1">
                <a:alpha val="32941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>
                <a:latin typeface="Times New Roman" pitchFamily="18" charset="0"/>
              </a:endParaRPr>
            </a:p>
          </p:txBody>
        </p:sp>
        <p:pic>
          <p:nvPicPr>
            <p:cNvPr id="174111" name="Picture 37" descr="money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68" y="1298"/>
              <a:ext cx="896" cy="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092" name="AutoShape 40"/>
          <p:cNvSpPr>
            <a:spLocks noChangeAspect="1" noChangeArrowheads="1" noTextEdit="1"/>
          </p:cNvSpPr>
          <p:nvPr/>
        </p:nvSpPr>
        <p:spPr bwMode="auto">
          <a:xfrm>
            <a:off x="5875338" y="4833938"/>
            <a:ext cx="1468437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5878513" y="4838700"/>
            <a:ext cx="1465262" cy="1793875"/>
            <a:chOff x="3703" y="3048"/>
            <a:chExt cx="923" cy="1130"/>
          </a:xfrm>
        </p:grpSpPr>
        <p:grpSp>
          <p:nvGrpSpPr>
            <p:cNvPr id="174097" name="Group 47"/>
            <p:cNvGrpSpPr>
              <a:grpSpLocks/>
            </p:cNvGrpSpPr>
            <p:nvPr/>
          </p:nvGrpSpPr>
          <p:grpSpPr bwMode="auto">
            <a:xfrm>
              <a:off x="3703" y="3048"/>
              <a:ext cx="497" cy="1074"/>
              <a:chOff x="1873" y="927"/>
              <a:chExt cx="1087" cy="2348"/>
            </a:xfrm>
          </p:grpSpPr>
          <p:sp>
            <p:nvSpPr>
              <p:cNvPr id="174105" name="Freeform 42"/>
              <p:cNvSpPr>
                <a:spLocks/>
              </p:cNvSpPr>
              <p:nvPr/>
            </p:nvSpPr>
            <p:spPr bwMode="auto">
              <a:xfrm>
                <a:off x="1988" y="1166"/>
                <a:ext cx="888" cy="1914"/>
              </a:xfrm>
              <a:custGeom>
                <a:avLst/>
                <a:gdLst>
                  <a:gd name="T0" fmla="*/ 320 w 888"/>
                  <a:gd name="T1" fmla="*/ 878 h 1914"/>
                  <a:gd name="T2" fmla="*/ 307 w 888"/>
                  <a:gd name="T3" fmla="*/ 805 h 1914"/>
                  <a:gd name="T4" fmla="*/ 277 w 888"/>
                  <a:gd name="T5" fmla="*/ 753 h 1914"/>
                  <a:gd name="T6" fmla="*/ 200 w 888"/>
                  <a:gd name="T7" fmla="*/ 666 h 1914"/>
                  <a:gd name="T8" fmla="*/ 150 w 888"/>
                  <a:gd name="T9" fmla="*/ 590 h 1914"/>
                  <a:gd name="T10" fmla="*/ 80 w 888"/>
                  <a:gd name="T11" fmla="*/ 487 h 1914"/>
                  <a:gd name="T12" fmla="*/ 35 w 888"/>
                  <a:gd name="T13" fmla="*/ 387 h 1914"/>
                  <a:gd name="T14" fmla="*/ 0 w 888"/>
                  <a:gd name="T15" fmla="*/ 304 h 1914"/>
                  <a:gd name="T16" fmla="*/ 7 w 888"/>
                  <a:gd name="T17" fmla="*/ 228 h 1914"/>
                  <a:gd name="T18" fmla="*/ 30 w 888"/>
                  <a:gd name="T19" fmla="*/ 147 h 1914"/>
                  <a:gd name="T20" fmla="*/ 67 w 888"/>
                  <a:gd name="T21" fmla="*/ 85 h 1914"/>
                  <a:gd name="T22" fmla="*/ 119 w 888"/>
                  <a:gd name="T23" fmla="*/ 32 h 1914"/>
                  <a:gd name="T24" fmla="*/ 200 w 888"/>
                  <a:gd name="T25" fmla="*/ 0 h 1914"/>
                  <a:gd name="T26" fmla="*/ 514 w 888"/>
                  <a:gd name="T27" fmla="*/ 0 h 1914"/>
                  <a:gd name="T28" fmla="*/ 711 w 888"/>
                  <a:gd name="T29" fmla="*/ 3 h 1914"/>
                  <a:gd name="T30" fmla="*/ 754 w 888"/>
                  <a:gd name="T31" fmla="*/ 57 h 1914"/>
                  <a:gd name="T32" fmla="*/ 793 w 888"/>
                  <a:gd name="T33" fmla="*/ 117 h 1914"/>
                  <a:gd name="T34" fmla="*/ 836 w 888"/>
                  <a:gd name="T35" fmla="*/ 206 h 1914"/>
                  <a:gd name="T36" fmla="*/ 838 w 888"/>
                  <a:gd name="T37" fmla="*/ 277 h 1914"/>
                  <a:gd name="T38" fmla="*/ 821 w 888"/>
                  <a:gd name="T39" fmla="*/ 395 h 1914"/>
                  <a:gd name="T40" fmla="*/ 778 w 888"/>
                  <a:gd name="T41" fmla="*/ 485 h 1914"/>
                  <a:gd name="T42" fmla="*/ 709 w 888"/>
                  <a:gd name="T43" fmla="*/ 582 h 1914"/>
                  <a:gd name="T44" fmla="*/ 649 w 888"/>
                  <a:gd name="T45" fmla="*/ 663 h 1914"/>
                  <a:gd name="T46" fmla="*/ 573 w 888"/>
                  <a:gd name="T47" fmla="*/ 748 h 1914"/>
                  <a:gd name="T48" fmla="*/ 536 w 888"/>
                  <a:gd name="T49" fmla="*/ 797 h 1914"/>
                  <a:gd name="T50" fmla="*/ 514 w 888"/>
                  <a:gd name="T51" fmla="*/ 861 h 1914"/>
                  <a:gd name="T52" fmla="*/ 514 w 888"/>
                  <a:gd name="T53" fmla="*/ 924 h 1914"/>
                  <a:gd name="T54" fmla="*/ 524 w 888"/>
                  <a:gd name="T55" fmla="*/ 997 h 1914"/>
                  <a:gd name="T56" fmla="*/ 573 w 888"/>
                  <a:gd name="T57" fmla="*/ 1088 h 1914"/>
                  <a:gd name="T58" fmla="*/ 652 w 888"/>
                  <a:gd name="T59" fmla="*/ 1186 h 1914"/>
                  <a:gd name="T60" fmla="*/ 724 w 888"/>
                  <a:gd name="T61" fmla="*/ 1288 h 1914"/>
                  <a:gd name="T62" fmla="*/ 769 w 888"/>
                  <a:gd name="T63" fmla="*/ 1354 h 1914"/>
                  <a:gd name="T64" fmla="*/ 816 w 888"/>
                  <a:gd name="T65" fmla="*/ 1427 h 1914"/>
                  <a:gd name="T66" fmla="*/ 866 w 888"/>
                  <a:gd name="T67" fmla="*/ 1500 h 1914"/>
                  <a:gd name="T68" fmla="*/ 888 w 888"/>
                  <a:gd name="T69" fmla="*/ 1617 h 1914"/>
                  <a:gd name="T70" fmla="*/ 876 w 888"/>
                  <a:gd name="T71" fmla="*/ 1690 h 1914"/>
                  <a:gd name="T72" fmla="*/ 858 w 888"/>
                  <a:gd name="T73" fmla="*/ 1746 h 1914"/>
                  <a:gd name="T74" fmla="*/ 808 w 888"/>
                  <a:gd name="T75" fmla="*/ 1808 h 1914"/>
                  <a:gd name="T76" fmla="*/ 754 w 888"/>
                  <a:gd name="T77" fmla="*/ 1857 h 1914"/>
                  <a:gd name="T78" fmla="*/ 716 w 888"/>
                  <a:gd name="T79" fmla="*/ 1890 h 1914"/>
                  <a:gd name="T80" fmla="*/ 636 w 888"/>
                  <a:gd name="T81" fmla="*/ 1900 h 1914"/>
                  <a:gd name="T82" fmla="*/ 588 w 888"/>
                  <a:gd name="T83" fmla="*/ 1914 h 1914"/>
                  <a:gd name="T84" fmla="*/ 285 w 888"/>
                  <a:gd name="T85" fmla="*/ 1908 h 1914"/>
                  <a:gd name="T86" fmla="*/ 223 w 888"/>
                  <a:gd name="T87" fmla="*/ 1873 h 1914"/>
                  <a:gd name="T88" fmla="*/ 102 w 888"/>
                  <a:gd name="T89" fmla="*/ 1800 h 1914"/>
                  <a:gd name="T90" fmla="*/ 52 w 888"/>
                  <a:gd name="T91" fmla="*/ 1746 h 1914"/>
                  <a:gd name="T92" fmla="*/ 27 w 888"/>
                  <a:gd name="T93" fmla="*/ 1706 h 1914"/>
                  <a:gd name="T94" fmla="*/ 15 w 888"/>
                  <a:gd name="T95" fmla="*/ 1646 h 1914"/>
                  <a:gd name="T96" fmla="*/ 12 w 888"/>
                  <a:gd name="T97" fmla="*/ 1517 h 1914"/>
                  <a:gd name="T98" fmla="*/ 12 w 888"/>
                  <a:gd name="T99" fmla="*/ 1422 h 1914"/>
                  <a:gd name="T100" fmla="*/ 35 w 888"/>
                  <a:gd name="T101" fmla="*/ 1362 h 1914"/>
                  <a:gd name="T102" fmla="*/ 65 w 888"/>
                  <a:gd name="T103" fmla="*/ 1299 h 1914"/>
                  <a:gd name="T104" fmla="*/ 127 w 888"/>
                  <a:gd name="T105" fmla="*/ 1226 h 1914"/>
                  <a:gd name="T106" fmla="*/ 173 w 888"/>
                  <a:gd name="T107" fmla="*/ 1186 h 1914"/>
                  <a:gd name="T108" fmla="*/ 245 w 888"/>
                  <a:gd name="T109" fmla="*/ 1137 h 1914"/>
                  <a:gd name="T110" fmla="*/ 285 w 888"/>
                  <a:gd name="T111" fmla="*/ 1088 h 1914"/>
                  <a:gd name="T112" fmla="*/ 300 w 888"/>
                  <a:gd name="T113" fmla="*/ 1024 h 1914"/>
                  <a:gd name="T114" fmla="*/ 315 w 888"/>
                  <a:gd name="T115" fmla="*/ 942 h 1914"/>
                  <a:gd name="T116" fmla="*/ 320 w 888"/>
                  <a:gd name="T117" fmla="*/ 861 h 1914"/>
                  <a:gd name="T118" fmla="*/ 320 w 888"/>
                  <a:gd name="T119" fmla="*/ 878 h 19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88"/>
                  <a:gd name="T181" fmla="*/ 0 h 1914"/>
                  <a:gd name="T182" fmla="*/ 888 w 888"/>
                  <a:gd name="T183" fmla="*/ 1914 h 19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88" h="1914">
                    <a:moveTo>
                      <a:pt x="320" y="878"/>
                    </a:moveTo>
                    <a:lnTo>
                      <a:pt x="307" y="805"/>
                    </a:lnTo>
                    <a:lnTo>
                      <a:pt x="277" y="753"/>
                    </a:lnTo>
                    <a:lnTo>
                      <a:pt x="200" y="666"/>
                    </a:lnTo>
                    <a:lnTo>
                      <a:pt x="150" y="590"/>
                    </a:lnTo>
                    <a:lnTo>
                      <a:pt x="80" y="487"/>
                    </a:lnTo>
                    <a:lnTo>
                      <a:pt x="35" y="387"/>
                    </a:lnTo>
                    <a:lnTo>
                      <a:pt x="0" y="304"/>
                    </a:lnTo>
                    <a:lnTo>
                      <a:pt x="7" y="228"/>
                    </a:lnTo>
                    <a:lnTo>
                      <a:pt x="30" y="147"/>
                    </a:lnTo>
                    <a:lnTo>
                      <a:pt x="67" y="85"/>
                    </a:lnTo>
                    <a:lnTo>
                      <a:pt x="119" y="32"/>
                    </a:lnTo>
                    <a:lnTo>
                      <a:pt x="200" y="0"/>
                    </a:lnTo>
                    <a:lnTo>
                      <a:pt x="514" y="0"/>
                    </a:lnTo>
                    <a:lnTo>
                      <a:pt x="711" y="3"/>
                    </a:lnTo>
                    <a:lnTo>
                      <a:pt x="754" y="57"/>
                    </a:lnTo>
                    <a:lnTo>
                      <a:pt x="793" y="117"/>
                    </a:lnTo>
                    <a:lnTo>
                      <a:pt x="836" y="206"/>
                    </a:lnTo>
                    <a:lnTo>
                      <a:pt x="838" y="277"/>
                    </a:lnTo>
                    <a:lnTo>
                      <a:pt x="821" y="395"/>
                    </a:lnTo>
                    <a:lnTo>
                      <a:pt x="778" y="485"/>
                    </a:lnTo>
                    <a:lnTo>
                      <a:pt x="709" y="582"/>
                    </a:lnTo>
                    <a:lnTo>
                      <a:pt x="649" y="663"/>
                    </a:lnTo>
                    <a:lnTo>
                      <a:pt x="573" y="748"/>
                    </a:lnTo>
                    <a:lnTo>
                      <a:pt x="536" y="797"/>
                    </a:lnTo>
                    <a:lnTo>
                      <a:pt x="514" y="861"/>
                    </a:lnTo>
                    <a:lnTo>
                      <a:pt x="514" y="924"/>
                    </a:lnTo>
                    <a:lnTo>
                      <a:pt x="524" y="997"/>
                    </a:lnTo>
                    <a:lnTo>
                      <a:pt x="573" y="1088"/>
                    </a:lnTo>
                    <a:lnTo>
                      <a:pt x="652" y="1186"/>
                    </a:lnTo>
                    <a:lnTo>
                      <a:pt x="724" y="1288"/>
                    </a:lnTo>
                    <a:lnTo>
                      <a:pt x="769" y="1354"/>
                    </a:lnTo>
                    <a:lnTo>
                      <a:pt x="816" y="1427"/>
                    </a:lnTo>
                    <a:lnTo>
                      <a:pt x="866" y="1500"/>
                    </a:lnTo>
                    <a:lnTo>
                      <a:pt x="888" y="1617"/>
                    </a:lnTo>
                    <a:lnTo>
                      <a:pt x="876" y="1690"/>
                    </a:lnTo>
                    <a:lnTo>
                      <a:pt x="858" y="1746"/>
                    </a:lnTo>
                    <a:lnTo>
                      <a:pt x="808" y="1808"/>
                    </a:lnTo>
                    <a:lnTo>
                      <a:pt x="754" y="1857"/>
                    </a:lnTo>
                    <a:lnTo>
                      <a:pt x="716" y="1890"/>
                    </a:lnTo>
                    <a:lnTo>
                      <a:pt x="636" y="1900"/>
                    </a:lnTo>
                    <a:lnTo>
                      <a:pt x="588" y="1914"/>
                    </a:lnTo>
                    <a:lnTo>
                      <a:pt x="285" y="1908"/>
                    </a:lnTo>
                    <a:lnTo>
                      <a:pt x="223" y="1873"/>
                    </a:lnTo>
                    <a:lnTo>
                      <a:pt x="102" y="1800"/>
                    </a:lnTo>
                    <a:lnTo>
                      <a:pt x="52" y="1746"/>
                    </a:lnTo>
                    <a:lnTo>
                      <a:pt x="27" y="1706"/>
                    </a:lnTo>
                    <a:lnTo>
                      <a:pt x="15" y="1646"/>
                    </a:lnTo>
                    <a:lnTo>
                      <a:pt x="12" y="1517"/>
                    </a:lnTo>
                    <a:lnTo>
                      <a:pt x="12" y="1422"/>
                    </a:lnTo>
                    <a:lnTo>
                      <a:pt x="35" y="1362"/>
                    </a:lnTo>
                    <a:lnTo>
                      <a:pt x="65" y="1299"/>
                    </a:lnTo>
                    <a:lnTo>
                      <a:pt x="127" y="1226"/>
                    </a:lnTo>
                    <a:lnTo>
                      <a:pt x="173" y="1186"/>
                    </a:lnTo>
                    <a:lnTo>
                      <a:pt x="245" y="1137"/>
                    </a:lnTo>
                    <a:lnTo>
                      <a:pt x="285" y="1088"/>
                    </a:lnTo>
                    <a:lnTo>
                      <a:pt x="300" y="1024"/>
                    </a:lnTo>
                    <a:lnTo>
                      <a:pt x="315" y="942"/>
                    </a:lnTo>
                    <a:lnTo>
                      <a:pt x="320" y="861"/>
                    </a:lnTo>
                    <a:lnTo>
                      <a:pt x="320" y="87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6" name="Freeform 43"/>
              <p:cNvSpPr>
                <a:spLocks/>
              </p:cNvSpPr>
              <p:nvPr/>
            </p:nvSpPr>
            <p:spPr bwMode="auto">
              <a:xfrm>
                <a:off x="2058" y="1542"/>
                <a:ext cx="710" cy="1540"/>
              </a:xfrm>
              <a:custGeom>
                <a:avLst/>
                <a:gdLst>
                  <a:gd name="T0" fmla="*/ 0 w 710"/>
                  <a:gd name="T1" fmla="*/ 54 h 1540"/>
                  <a:gd name="T2" fmla="*/ 50 w 710"/>
                  <a:gd name="T3" fmla="*/ 38 h 1540"/>
                  <a:gd name="T4" fmla="*/ 103 w 710"/>
                  <a:gd name="T5" fmla="*/ 17 h 1540"/>
                  <a:gd name="T6" fmla="*/ 155 w 710"/>
                  <a:gd name="T7" fmla="*/ 0 h 1540"/>
                  <a:gd name="T8" fmla="*/ 207 w 710"/>
                  <a:gd name="T9" fmla="*/ 25 h 1540"/>
                  <a:gd name="T10" fmla="*/ 245 w 710"/>
                  <a:gd name="T11" fmla="*/ 63 h 1540"/>
                  <a:gd name="T12" fmla="*/ 329 w 710"/>
                  <a:gd name="T13" fmla="*/ 71 h 1540"/>
                  <a:gd name="T14" fmla="*/ 416 w 710"/>
                  <a:gd name="T15" fmla="*/ 54 h 1540"/>
                  <a:gd name="T16" fmla="*/ 453 w 710"/>
                  <a:gd name="T17" fmla="*/ 49 h 1540"/>
                  <a:gd name="T18" fmla="*/ 520 w 710"/>
                  <a:gd name="T19" fmla="*/ 79 h 1540"/>
                  <a:gd name="T20" fmla="*/ 603 w 710"/>
                  <a:gd name="T21" fmla="*/ 81 h 1540"/>
                  <a:gd name="T22" fmla="*/ 666 w 710"/>
                  <a:gd name="T23" fmla="*/ 65 h 1540"/>
                  <a:gd name="T24" fmla="*/ 710 w 710"/>
                  <a:gd name="T25" fmla="*/ 63 h 1540"/>
                  <a:gd name="T26" fmla="*/ 708 w 710"/>
                  <a:gd name="T27" fmla="*/ 95 h 1540"/>
                  <a:gd name="T28" fmla="*/ 648 w 710"/>
                  <a:gd name="T29" fmla="*/ 178 h 1540"/>
                  <a:gd name="T30" fmla="*/ 581 w 710"/>
                  <a:gd name="T31" fmla="*/ 259 h 1540"/>
                  <a:gd name="T32" fmla="*/ 498 w 710"/>
                  <a:gd name="T33" fmla="*/ 357 h 1540"/>
                  <a:gd name="T34" fmla="*/ 438 w 710"/>
                  <a:gd name="T35" fmla="*/ 452 h 1540"/>
                  <a:gd name="T36" fmla="*/ 396 w 710"/>
                  <a:gd name="T37" fmla="*/ 527 h 1540"/>
                  <a:gd name="T38" fmla="*/ 386 w 710"/>
                  <a:gd name="T39" fmla="*/ 646 h 1540"/>
                  <a:gd name="T40" fmla="*/ 379 w 710"/>
                  <a:gd name="T41" fmla="*/ 848 h 1540"/>
                  <a:gd name="T42" fmla="*/ 389 w 710"/>
                  <a:gd name="T43" fmla="*/ 1027 h 1540"/>
                  <a:gd name="T44" fmla="*/ 419 w 710"/>
                  <a:gd name="T45" fmla="*/ 1140 h 1540"/>
                  <a:gd name="T46" fmla="*/ 513 w 710"/>
                  <a:gd name="T47" fmla="*/ 1256 h 1540"/>
                  <a:gd name="T48" fmla="*/ 611 w 710"/>
                  <a:gd name="T49" fmla="*/ 1370 h 1540"/>
                  <a:gd name="T50" fmla="*/ 641 w 710"/>
                  <a:gd name="T51" fmla="*/ 1426 h 1540"/>
                  <a:gd name="T52" fmla="*/ 651 w 710"/>
                  <a:gd name="T53" fmla="*/ 1480 h 1540"/>
                  <a:gd name="T54" fmla="*/ 591 w 710"/>
                  <a:gd name="T55" fmla="*/ 1513 h 1540"/>
                  <a:gd name="T56" fmla="*/ 446 w 710"/>
                  <a:gd name="T57" fmla="*/ 1540 h 1540"/>
                  <a:gd name="T58" fmla="*/ 319 w 710"/>
                  <a:gd name="T59" fmla="*/ 1537 h 1540"/>
                  <a:gd name="T60" fmla="*/ 230 w 710"/>
                  <a:gd name="T61" fmla="*/ 1521 h 1540"/>
                  <a:gd name="T62" fmla="*/ 143 w 710"/>
                  <a:gd name="T63" fmla="*/ 1480 h 1540"/>
                  <a:gd name="T64" fmla="*/ 103 w 710"/>
                  <a:gd name="T65" fmla="*/ 1456 h 1540"/>
                  <a:gd name="T66" fmla="*/ 148 w 710"/>
                  <a:gd name="T67" fmla="*/ 1359 h 1540"/>
                  <a:gd name="T68" fmla="*/ 202 w 710"/>
                  <a:gd name="T69" fmla="*/ 1281 h 1540"/>
                  <a:gd name="T70" fmla="*/ 270 w 710"/>
                  <a:gd name="T71" fmla="*/ 1192 h 1540"/>
                  <a:gd name="T72" fmla="*/ 314 w 710"/>
                  <a:gd name="T73" fmla="*/ 1092 h 1540"/>
                  <a:gd name="T74" fmla="*/ 334 w 710"/>
                  <a:gd name="T75" fmla="*/ 941 h 1540"/>
                  <a:gd name="T76" fmla="*/ 342 w 710"/>
                  <a:gd name="T77" fmla="*/ 783 h 1540"/>
                  <a:gd name="T78" fmla="*/ 327 w 710"/>
                  <a:gd name="T79" fmla="*/ 632 h 1540"/>
                  <a:gd name="T80" fmla="*/ 314 w 710"/>
                  <a:gd name="T81" fmla="*/ 525 h 1540"/>
                  <a:gd name="T82" fmla="*/ 267 w 710"/>
                  <a:gd name="T83" fmla="*/ 430 h 1540"/>
                  <a:gd name="T84" fmla="*/ 193 w 710"/>
                  <a:gd name="T85" fmla="*/ 341 h 1540"/>
                  <a:gd name="T86" fmla="*/ 111 w 710"/>
                  <a:gd name="T87" fmla="*/ 249 h 1540"/>
                  <a:gd name="T88" fmla="*/ 50 w 710"/>
                  <a:gd name="T89" fmla="*/ 146 h 1540"/>
                  <a:gd name="T90" fmla="*/ 0 w 710"/>
                  <a:gd name="T91" fmla="*/ 89 h 1540"/>
                  <a:gd name="T92" fmla="*/ 0 w 710"/>
                  <a:gd name="T93" fmla="*/ 54 h 154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710"/>
                  <a:gd name="T142" fmla="*/ 0 h 1540"/>
                  <a:gd name="T143" fmla="*/ 710 w 710"/>
                  <a:gd name="T144" fmla="*/ 1540 h 154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710" h="1540">
                    <a:moveTo>
                      <a:pt x="0" y="54"/>
                    </a:moveTo>
                    <a:lnTo>
                      <a:pt x="50" y="38"/>
                    </a:lnTo>
                    <a:lnTo>
                      <a:pt x="103" y="17"/>
                    </a:lnTo>
                    <a:lnTo>
                      <a:pt x="155" y="0"/>
                    </a:lnTo>
                    <a:lnTo>
                      <a:pt x="207" y="25"/>
                    </a:lnTo>
                    <a:lnTo>
                      <a:pt x="245" y="63"/>
                    </a:lnTo>
                    <a:lnTo>
                      <a:pt x="329" y="71"/>
                    </a:lnTo>
                    <a:lnTo>
                      <a:pt x="416" y="54"/>
                    </a:lnTo>
                    <a:lnTo>
                      <a:pt x="453" y="49"/>
                    </a:lnTo>
                    <a:lnTo>
                      <a:pt x="520" y="79"/>
                    </a:lnTo>
                    <a:lnTo>
                      <a:pt x="603" y="81"/>
                    </a:lnTo>
                    <a:lnTo>
                      <a:pt x="666" y="65"/>
                    </a:lnTo>
                    <a:lnTo>
                      <a:pt x="710" y="63"/>
                    </a:lnTo>
                    <a:lnTo>
                      <a:pt x="708" y="95"/>
                    </a:lnTo>
                    <a:lnTo>
                      <a:pt x="648" y="178"/>
                    </a:lnTo>
                    <a:lnTo>
                      <a:pt x="581" y="259"/>
                    </a:lnTo>
                    <a:lnTo>
                      <a:pt x="498" y="357"/>
                    </a:lnTo>
                    <a:lnTo>
                      <a:pt x="438" y="452"/>
                    </a:lnTo>
                    <a:lnTo>
                      <a:pt x="396" y="527"/>
                    </a:lnTo>
                    <a:lnTo>
                      <a:pt x="386" y="646"/>
                    </a:lnTo>
                    <a:lnTo>
                      <a:pt x="379" y="848"/>
                    </a:lnTo>
                    <a:lnTo>
                      <a:pt x="389" y="1027"/>
                    </a:lnTo>
                    <a:lnTo>
                      <a:pt x="419" y="1140"/>
                    </a:lnTo>
                    <a:lnTo>
                      <a:pt x="513" y="1256"/>
                    </a:lnTo>
                    <a:lnTo>
                      <a:pt x="611" y="1370"/>
                    </a:lnTo>
                    <a:lnTo>
                      <a:pt x="641" y="1426"/>
                    </a:lnTo>
                    <a:lnTo>
                      <a:pt x="651" y="1480"/>
                    </a:lnTo>
                    <a:lnTo>
                      <a:pt x="591" y="1513"/>
                    </a:lnTo>
                    <a:lnTo>
                      <a:pt x="446" y="1540"/>
                    </a:lnTo>
                    <a:lnTo>
                      <a:pt x="319" y="1537"/>
                    </a:lnTo>
                    <a:lnTo>
                      <a:pt x="230" y="1521"/>
                    </a:lnTo>
                    <a:lnTo>
                      <a:pt x="143" y="1480"/>
                    </a:lnTo>
                    <a:lnTo>
                      <a:pt x="103" y="1456"/>
                    </a:lnTo>
                    <a:lnTo>
                      <a:pt x="148" y="1359"/>
                    </a:lnTo>
                    <a:lnTo>
                      <a:pt x="202" y="1281"/>
                    </a:lnTo>
                    <a:lnTo>
                      <a:pt x="270" y="1192"/>
                    </a:lnTo>
                    <a:lnTo>
                      <a:pt x="314" y="1092"/>
                    </a:lnTo>
                    <a:lnTo>
                      <a:pt x="334" y="941"/>
                    </a:lnTo>
                    <a:lnTo>
                      <a:pt x="342" y="783"/>
                    </a:lnTo>
                    <a:lnTo>
                      <a:pt x="327" y="632"/>
                    </a:lnTo>
                    <a:lnTo>
                      <a:pt x="314" y="525"/>
                    </a:lnTo>
                    <a:lnTo>
                      <a:pt x="267" y="430"/>
                    </a:lnTo>
                    <a:lnTo>
                      <a:pt x="193" y="341"/>
                    </a:lnTo>
                    <a:lnTo>
                      <a:pt x="111" y="249"/>
                    </a:lnTo>
                    <a:lnTo>
                      <a:pt x="50" y="146"/>
                    </a:lnTo>
                    <a:lnTo>
                      <a:pt x="0" y="89"/>
                    </a:lnTo>
                    <a:lnTo>
                      <a:pt x="0" y="54"/>
                    </a:lnTo>
                    <a:close/>
                  </a:path>
                </a:pathLst>
              </a:custGeom>
              <a:blipFill dpi="0" rotWithShape="0">
                <a:blip r:embed="rId4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7" name="Freeform 44"/>
              <p:cNvSpPr>
                <a:spLocks/>
              </p:cNvSpPr>
              <p:nvPr/>
            </p:nvSpPr>
            <p:spPr bwMode="auto">
              <a:xfrm>
                <a:off x="1968" y="1141"/>
                <a:ext cx="928" cy="1962"/>
              </a:xfrm>
              <a:custGeom>
                <a:avLst/>
                <a:gdLst>
                  <a:gd name="T0" fmla="*/ 79 w 928"/>
                  <a:gd name="T1" fmla="*/ 1820 h 1962"/>
                  <a:gd name="T2" fmla="*/ 12 w 928"/>
                  <a:gd name="T3" fmla="*/ 1653 h 1962"/>
                  <a:gd name="T4" fmla="*/ 20 w 928"/>
                  <a:gd name="T5" fmla="*/ 1424 h 1962"/>
                  <a:gd name="T6" fmla="*/ 111 w 928"/>
                  <a:gd name="T7" fmla="*/ 1261 h 1962"/>
                  <a:gd name="T8" fmla="*/ 251 w 928"/>
                  <a:gd name="T9" fmla="*/ 1143 h 1962"/>
                  <a:gd name="T10" fmla="*/ 310 w 928"/>
                  <a:gd name="T11" fmla="*/ 1027 h 1962"/>
                  <a:gd name="T12" fmla="*/ 318 w 928"/>
                  <a:gd name="T13" fmla="*/ 884 h 1962"/>
                  <a:gd name="T14" fmla="*/ 236 w 928"/>
                  <a:gd name="T15" fmla="*/ 744 h 1962"/>
                  <a:gd name="T16" fmla="*/ 124 w 928"/>
                  <a:gd name="T17" fmla="*/ 589 h 1962"/>
                  <a:gd name="T18" fmla="*/ 15 w 928"/>
                  <a:gd name="T19" fmla="*/ 373 h 1962"/>
                  <a:gd name="T20" fmla="*/ 12 w 928"/>
                  <a:gd name="T21" fmla="*/ 247 h 1962"/>
                  <a:gd name="T22" fmla="*/ 89 w 928"/>
                  <a:gd name="T23" fmla="*/ 84 h 1962"/>
                  <a:gd name="T24" fmla="*/ 207 w 928"/>
                  <a:gd name="T25" fmla="*/ 3 h 1962"/>
                  <a:gd name="T26" fmla="*/ 202 w 928"/>
                  <a:gd name="T27" fmla="*/ 57 h 1962"/>
                  <a:gd name="T28" fmla="*/ 79 w 928"/>
                  <a:gd name="T29" fmla="*/ 171 h 1962"/>
                  <a:gd name="T30" fmla="*/ 50 w 928"/>
                  <a:gd name="T31" fmla="*/ 333 h 1962"/>
                  <a:gd name="T32" fmla="*/ 146 w 928"/>
                  <a:gd name="T33" fmla="*/ 533 h 1962"/>
                  <a:gd name="T34" fmla="*/ 251 w 928"/>
                  <a:gd name="T35" fmla="*/ 689 h 1962"/>
                  <a:gd name="T36" fmla="*/ 358 w 928"/>
                  <a:gd name="T37" fmla="*/ 827 h 1962"/>
                  <a:gd name="T38" fmla="*/ 362 w 928"/>
                  <a:gd name="T39" fmla="*/ 989 h 1962"/>
                  <a:gd name="T40" fmla="*/ 325 w 928"/>
                  <a:gd name="T41" fmla="*/ 1135 h 1962"/>
                  <a:gd name="T42" fmla="*/ 209 w 928"/>
                  <a:gd name="T43" fmla="*/ 1232 h 1962"/>
                  <a:gd name="T44" fmla="*/ 82 w 928"/>
                  <a:gd name="T45" fmla="*/ 1384 h 1962"/>
                  <a:gd name="T46" fmla="*/ 57 w 928"/>
                  <a:gd name="T47" fmla="*/ 1602 h 1962"/>
                  <a:gd name="T48" fmla="*/ 89 w 928"/>
                  <a:gd name="T49" fmla="*/ 1739 h 1962"/>
                  <a:gd name="T50" fmla="*/ 207 w 928"/>
                  <a:gd name="T51" fmla="*/ 1837 h 1962"/>
                  <a:gd name="T52" fmla="*/ 348 w 928"/>
                  <a:gd name="T53" fmla="*/ 1909 h 1962"/>
                  <a:gd name="T54" fmla="*/ 655 w 928"/>
                  <a:gd name="T55" fmla="*/ 1901 h 1962"/>
                  <a:gd name="T56" fmla="*/ 819 w 928"/>
                  <a:gd name="T57" fmla="*/ 1799 h 1962"/>
                  <a:gd name="T58" fmla="*/ 878 w 928"/>
                  <a:gd name="T59" fmla="*/ 1637 h 1962"/>
                  <a:gd name="T60" fmla="*/ 834 w 928"/>
                  <a:gd name="T61" fmla="*/ 1505 h 1962"/>
                  <a:gd name="T62" fmla="*/ 708 w 928"/>
                  <a:gd name="T63" fmla="*/ 1304 h 1962"/>
                  <a:gd name="T64" fmla="*/ 566 w 928"/>
                  <a:gd name="T65" fmla="*/ 1118 h 1962"/>
                  <a:gd name="T66" fmla="*/ 511 w 928"/>
                  <a:gd name="T67" fmla="*/ 957 h 1962"/>
                  <a:gd name="T68" fmla="*/ 536 w 928"/>
                  <a:gd name="T69" fmla="*/ 795 h 1962"/>
                  <a:gd name="T70" fmla="*/ 705 w 928"/>
                  <a:gd name="T71" fmla="*/ 592 h 1962"/>
                  <a:gd name="T72" fmla="*/ 819 w 928"/>
                  <a:gd name="T73" fmla="*/ 379 h 1962"/>
                  <a:gd name="T74" fmla="*/ 809 w 928"/>
                  <a:gd name="T75" fmla="*/ 190 h 1962"/>
                  <a:gd name="T76" fmla="*/ 693 w 928"/>
                  <a:gd name="T77" fmla="*/ 57 h 1962"/>
                  <a:gd name="T78" fmla="*/ 261 w 928"/>
                  <a:gd name="T79" fmla="*/ 41 h 1962"/>
                  <a:gd name="T80" fmla="*/ 730 w 928"/>
                  <a:gd name="T81" fmla="*/ 17 h 1962"/>
                  <a:gd name="T82" fmla="*/ 824 w 928"/>
                  <a:gd name="T83" fmla="*/ 117 h 1962"/>
                  <a:gd name="T84" fmla="*/ 871 w 928"/>
                  <a:gd name="T85" fmla="*/ 293 h 1962"/>
                  <a:gd name="T86" fmla="*/ 826 w 928"/>
                  <a:gd name="T87" fmla="*/ 492 h 1962"/>
                  <a:gd name="T88" fmla="*/ 690 w 928"/>
                  <a:gd name="T89" fmla="*/ 686 h 1962"/>
                  <a:gd name="T90" fmla="*/ 563 w 928"/>
                  <a:gd name="T91" fmla="*/ 852 h 1962"/>
                  <a:gd name="T92" fmla="*/ 566 w 928"/>
                  <a:gd name="T93" fmla="*/ 1013 h 1962"/>
                  <a:gd name="T94" fmla="*/ 708 w 928"/>
                  <a:gd name="T95" fmla="*/ 1221 h 1962"/>
                  <a:gd name="T96" fmla="*/ 869 w 928"/>
                  <a:gd name="T97" fmla="*/ 1459 h 1962"/>
                  <a:gd name="T98" fmla="*/ 928 w 928"/>
                  <a:gd name="T99" fmla="*/ 1645 h 1962"/>
                  <a:gd name="T100" fmla="*/ 871 w 928"/>
                  <a:gd name="T101" fmla="*/ 1820 h 1962"/>
                  <a:gd name="T102" fmla="*/ 708 w 928"/>
                  <a:gd name="T103" fmla="*/ 1944 h 1962"/>
                  <a:gd name="T104" fmla="*/ 348 w 928"/>
                  <a:gd name="T105" fmla="*/ 1962 h 196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928"/>
                  <a:gd name="T160" fmla="*/ 0 h 1962"/>
                  <a:gd name="T161" fmla="*/ 928 w 928"/>
                  <a:gd name="T162" fmla="*/ 1962 h 196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928" h="1962">
                    <a:moveTo>
                      <a:pt x="224" y="1917"/>
                    </a:moveTo>
                    <a:lnTo>
                      <a:pt x="146" y="1872"/>
                    </a:lnTo>
                    <a:lnTo>
                      <a:pt x="79" y="1820"/>
                    </a:lnTo>
                    <a:lnTo>
                      <a:pt x="45" y="1775"/>
                    </a:lnTo>
                    <a:lnTo>
                      <a:pt x="22" y="1715"/>
                    </a:lnTo>
                    <a:lnTo>
                      <a:pt x="12" y="1653"/>
                    </a:lnTo>
                    <a:lnTo>
                      <a:pt x="7" y="1578"/>
                    </a:lnTo>
                    <a:lnTo>
                      <a:pt x="12" y="1489"/>
                    </a:lnTo>
                    <a:lnTo>
                      <a:pt x="20" y="1424"/>
                    </a:lnTo>
                    <a:lnTo>
                      <a:pt x="37" y="1370"/>
                    </a:lnTo>
                    <a:lnTo>
                      <a:pt x="72" y="1310"/>
                    </a:lnTo>
                    <a:lnTo>
                      <a:pt x="111" y="1261"/>
                    </a:lnTo>
                    <a:lnTo>
                      <a:pt x="141" y="1221"/>
                    </a:lnTo>
                    <a:lnTo>
                      <a:pt x="202" y="1175"/>
                    </a:lnTo>
                    <a:lnTo>
                      <a:pt x="251" y="1143"/>
                    </a:lnTo>
                    <a:lnTo>
                      <a:pt x="276" y="1118"/>
                    </a:lnTo>
                    <a:lnTo>
                      <a:pt x="296" y="1078"/>
                    </a:lnTo>
                    <a:lnTo>
                      <a:pt x="310" y="1027"/>
                    </a:lnTo>
                    <a:lnTo>
                      <a:pt x="318" y="978"/>
                    </a:lnTo>
                    <a:lnTo>
                      <a:pt x="318" y="930"/>
                    </a:lnTo>
                    <a:lnTo>
                      <a:pt x="318" y="884"/>
                    </a:lnTo>
                    <a:lnTo>
                      <a:pt x="310" y="844"/>
                    </a:lnTo>
                    <a:lnTo>
                      <a:pt x="276" y="787"/>
                    </a:lnTo>
                    <a:lnTo>
                      <a:pt x="236" y="744"/>
                    </a:lnTo>
                    <a:lnTo>
                      <a:pt x="199" y="705"/>
                    </a:lnTo>
                    <a:lnTo>
                      <a:pt x="164" y="648"/>
                    </a:lnTo>
                    <a:lnTo>
                      <a:pt x="124" y="589"/>
                    </a:lnTo>
                    <a:lnTo>
                      <a:pt x="74" y="516"/>
                    </a:lnTo>
                    <a:lnTo>
                      <a:pt x="45" y="444"/>
                    </a:lnTo>
                    <a:lnTo>
                      <a:pt x="15" y="373"/>
                    </a:lnTo>
                    <a:lnTo>
                      <a:pt x="0" y="325"/>
                    </a:lnTo>
                    <a:lnTo>
                      <a:pt x="0" y="285"/>
                    </a:lnTo>
                    <a:lnTo>
                      <a:pt x="12" y="247"/>
                    </a:lnTo>
                    <a:lnTo>
                      <a:pt x="27" y="174"/>
                    </a:lnTo>
                    <a:lnTo>
                      <a:pt x="57" y="123"/>
                    </a:lnTo>
                    <a:lnTo>
                      <a:pt x="89" y="84"/>
                    </a:lnTo>
                    <a:lnTo>
                      <a:pt x="124" y="44"/>
                    </a:lnTo>
                    <a:lnTo>
                      <a:pt x="164" y="17"/>
                    </a:lnTo>
                    <a:lnTo>
                      <a:pt x="207" y="3"/>
                    </a:lnTo>
                    <a:lnTo>
                      <a:pt x="310" y="0"/>
                    </a:lnTo>
                    <a:lnTo>
                      <a:pt x="261" y="36"/>
                    </a:lnTo>
                    <a:lnTo>
                      <a:pt x="202" y="57"/>
                    </a:lnTo>
                    <a:lnTo>
                      <a:pt x="139" y="89"/>
                    </a:lnTo>
                    <a:lnTo>
                      <a:pt x="104" y="131"/>
                    </a:lnTo>
                    <a:lnTo>
                      <a:pt x="79" y="171"/>
                    </a:lnTo>
                    <a:lnTo>
                      <a:pt x="64" y="228"/>
                    </a:lnTo>
                    <a:lnTo>
                      <a:pt x="50" y="279"/>
                    </a:lnTo>
                    <a:lnTo>
                      <a:pt x="50" y="333"/>
                    </a:lnTo>
                    <a:lnTo>
                      <a:pt x="79" y="414"/>
                    </a:lnTo>
                    <a:lnTo>
                      <a:pt x="109" y="468"/>
                    </a:lnTo>
                    <a:lnTo>
                      <a:pt x="146" y="533"/>
                    </a:lnTo>
                    <a:lnTo>
                      <a:pt x="177" y="576"/>
                    </a:lnTo>
                    <a:lnTo>
                      <a:pt x="209" y="640"/>
                    </a:lnTo>
                    <a:lnTo>
                      <a:pt x="251" y="689"/>
                    </a:lnTo>
                    <a:lnTo>
                      <a:pt x="296" y="738"/>
                    </a:lnTo>
                    <a:lnTo>
                      <a:pt x="325" y="768"/>
                    </a:lnTo>
                    <a:lnTo>
                      <a:pt x="358" y="827"/>
                    </a:lnTo>
                    <a:lnTo>
                      <a:pt x="362" y="876"/>
                    </a:lnTo>
                    <a:lnTo>
                      <a:pt x="365" y="924"/>
                    </a:lnTo>
                    <a:lnTo>
                      <a:pt x="362" y="989"/>
                    </a:lnTo>
                    <a:lnTo>
                      <a:pt x="355" y="1038"/>
                    </a:lnTo>
                    <a:lnTo>
                      <a:pt x="340" y="1094"/>
                    </a:lnTo>
                    <a:lnTo>
                      <a:pt x="325" y="1135"/>
                    </a:lnTo>
                    <a:lnTo>
                      <a:pt x="291" y="1172"/>
                    </a:lnTo>
                    <a:lnTo>
                      <a:pt x="258" y="1197"/>
                    </a:lnTo>
                    <a:lnTo>
                      <a:pt x="209" y="1232"/>
                    </a:lnTo>
                    <a:lnTo>
                      <a:pt x="141" y="1288"/>
                    </a:lnTo>
                    <a:lnTo>
                      <a:pt x="109" y="1343"/>
                    </a:lnTo>
                    <a:lnTo>
                      <a:pt x="82" y="1384"/>
                    </a:lnTo>
                    <a:lnTo>
                      <a:pt x="67" y="1424"/>
                    </a:lnTo>
                    <a:lnTo>
                      <a:pt x="57" y="1465"/>
                    </a:lnTo>
                    <a:lnTo>
                      <a:pt x="57" y="1602"/>
                    </a:lnTo>
                    <a:lnTo>
                      <a:pt x="59" y="1661"/>
                    </a:lnTo>
                    <a:lnTo>
                      <a:pt x="67" y="1699"/>
                    </a:lnTo>
                    <a:lnTo>
                      <a:pt x="89" y="1739"/>
                    </a:lnTo>
                    <a:lnTo>
                      <a:pt x="116" y="1780"/>
                    </a:lnTo>
                    <a:lnTo>
                      <a:pt x="157" y="1812"/>
                    </a:lnTo>
                    <a:lnTo>
                      <a:pt x="207" y="1837"/>
                    </a:lnTo>
                    <a:lnTo>
                      <a:pt x="258" y="1872"/>
                    </a:lnTo>
                    <a:lnTo>
                      <a:pt x="303" y="1893"/>
                    </a:lnTo>
                    <a:lnTo>
                      <a:pt x="348" y="1909"/>
                    </a:lnTo>
                    <a:lnTo>
                      <a:pt x="417" y="1912"/>
                    </a:lnTo>
                    <a:lnTo>
                      <a:pt x="558" y="1912"/>
                    </a:lnTo>
                    <a:lnTo>
                      <a:pt x="655" y="1901"/>
                    </a:lnTo>
                    <a:lnTo>
                      <a:pt x="730" y="1880"/>
                    </a:lnTo>
                    <a:lnTo>
                      <a:pt x="765" y="1847"/>
                    </a:lnTo>
                    <a:lnTo>
                      <a:pt x="819" y="1799"/>
                    </a:lnTo>
                    <a:lnTo>
                      <a:pt x="854" y="1756"/>
                    </a:lnTo>
                    <a:lnTo>
                      <a:pt x="876" y="1699"/>
                    </a:lnTo>
                    <a:lnTo>
                      <a:pt x="878" y="1637"/>
                    </a:lnTo>
                    <a:lnTo>
                      <a:pt x="876" y="1594"/>
                    </a:lnTo>
                    <a:lnTo>
                      <a:pt x="856" y="1545"/>
                    </a:lnTo>
                    <a:lnTo>
                      <a:pt x="834" y="1505"/>
                    </a:lnTo>
                    <a:lnTo>
                      <a:pt x="809" y="1451"/>
                    </a:lnTo>
                    <a:lnTo>
                      <a:pt x="757" y="1378"/>
                    </a:lnTo>
                    <a:lnTo>
                      <a:pt x="708" y="1304"/>
                    </a:lnTo>
                    <a:lnTo>
                      <a:pt x="671" y="1248"/>
                    </a:lnTo>
                    <a:lnTo>
                      <a:pt x="618" y="1183"/>
                    </a:lnTo>
                    <a:lnTo>
                      <a:pt x="566" y="1118"/>
                    </a:lnTo>
                    <a:lnTo>
                      <a:pt x="541" y="1070"/>
                    </a:lnTo>
                    <a:lnTo>
                      <a:pt x="521" y="1011"/>
                    </a:lnTo>
                    <a:lnTo>
                      <a:pt x="511" y="957"/>
                    </a:lnTo>
                    <a:lnTo>
                      <a:pt x="511" y="914"/>
                    </a:lnTo>
                    <a:lnTo>
                      <a:pt x="518" y="849"/>
                    </a:lnTo>
                    <a:lnTo>
                      <a:pt x="536" y="795"/>
                    </a:lnTo>
                    <a:lnTo>
                      <a:pt x="585" y="738"/>
                    </a:lnTo>
                    <a:lnTo>
                      <a:pt x="640" y="678"/>
                    </a:lnTo>
                    <a:lnTo>
                      <a:pt x="705" y="592"/>
                    </a:lnTo>
                    <a:lnTo>
                      <a:pt x="750" y="535"/>
                    </a:lnTo>
                    <a:lnTo>
                      <a:pt x="802" y="454"/>
                    </a:lnTo>
                    <a:lnTo>
                      <a:pt x="819" y="379"/>
                    </a:lnTo>
                    <a:lnTo>
                      <a:pt x="826" y="317"/>
                    </a:lnTo>
                    <a:lnTo>
                      <a:pt x="826" y="252"/>
                    </a:lnTo>
                    <a:lnTo>
                      <a:pt x="809" y="190"/>
                    </a:lnTo>
                    <a:lnTo>
                      <a:pt x="779" y="134"/>
                    </a:lnTo>
                    <a:lnTo>
                      <a:pt x="730" y="76"/>
                    </a:lnTo>
                    <a:lnTo>
                      <a:pt x="693" y="57"/>
                    </a:lnTo>
                    <a:lnTo>
                      <a:pt x="640" y="49"/>
                    </a:lnTo>
                    <a:lnTo>
                      <a:pt x="593" y="41"/>
                    </a:lnTo>
                    <a:lnTo>
                      <a:pt x="261" y="41"/>
                    </a:lnTo>
                    <a:lnTo>
                      <a:pt x="303" y="3"/>
                    </a:lnTo>
                    <a:lnTo>
                      <a:pt x="675" y="9"/>
                    </a:lnTo>
                    <a:lnTo>
                      <a:pt x="730" y="17"/>
                    </a:lnTo>
                    <a:lnTo>
                      <a:pt x="760" y="44"/>
                    </a:lnTo>
                    <a:lnTo>
                      <a:pt x="782" y="68"/>
                    </a:lnTo>
                    <a:lnTo>
                      <a:pt x="824" y="117"/>
                    </a:lnTo>
                    <a:lnTo>
                      <a:pt x="841" y="171"/>
                    </a:lnTo>
                    <a:lnTo>
                      <a:pt x="869" y="228"/>
                    </a:lnTo>
                    <a:lnTo>
                      <a:pt x="871" y="293"/>
                    </a:lnTo>
                    <a:lnTo>
                      <a:pt x="871" y="363"/>
                    </a:lnTo>
                    <a:lnTo>
                      <a:pt x="856" y="427"/>
                    </a:lnTo>
                    <a:lnTo>
                      <a:pt x="826" y="492"/>
                    </a:lnTo>
                    <a:lnTo>
                      <a:pt x="789" y="551"/>
                    </a:lnTo>
                    <a:lnTo>
                      <a:pt x="752" y="605"/>
                    </a:lnTo>
                    <a:lnTo>
                      <a:pt x="690" y="686"/>
                    </a:lnTo>
                    <a:lnTo>
                      <a:pt x="645" y="744"/>
                    </a:lnTo>
                    <a:lnTo>
                      <a:pt x="588" y="811"/>
                    </a:lnTo>
                    <a:lnTo>
                      <a:pt x="563" y="852"/>
                    </a:lnTo>
                    <a:lnTo>
                      <a:pt x="551" y="900"/>
                    </a:lnTo>
                    <a:lnTo>
                      <a:pt x="548" y="949"/>
                    </a:lnTo>
                    <a:lnTo>
                      <a:pt x="566" y="1013"/>
                    </a:lnTo>
                    <a:lnTo>
                      <a:pt x="588" y="1062"/>
                    </a:lnTo>
                    <a:lnTo>
                      <a:pt x="647" y="1151"/>
                    </a:lnTo>
                    <a:lnTo>
                      <a:pt x="708" y="1221"/>
                    </a:lnTo>
                    <a:lnTo>
                      <a:pt x="757" y="1296"/>
                    </a:lnTo>
                    <a:lnTo>
                      <a:pt x="817" y="1384"/>
                    </a:lnTo>
                    <a:lnTo>
                      <a:pt x="869" y="1459"/>
                    </a:lnTo>
                    <a:lnTo>
                      <a:pt x="893" y="1508"/>
                    </a:lnTo>
                    <a:lnTo>
                      <a:pt x="908" y="1570"/>
                    </a:lnTo>
                    <a:lnTo>
                      <a:pt x="928" y="1645"/>
                    </a:lnTo>
                    <a:lnTo>
                      <a:pt x="923" y="1702"/>
                    </a:lnTo>
                    <a:lnTo>
                      <a:pt x="908" y="1756"/>
                    </a:lnTo>
                    <a:lnTo>
                      <a:pt x="871" y="1820"/>
                    </a:lnTo>
                    <a:lnTo>
                      <a:pt x="826" y="1872"/>
                    </a:lnTo>
                    <a:lnTo>
                      <a:pt x="765" y="1920"/>
                    </a:lnTo>
                    <a:lnTo>
                      <a:pt x="708" y="1944"/>
                    </a:lnTo>
                    <a:lnTo>
                      <a:pt x="622" y="1953"/>
                    </a:lnTo>
                    <a:lnTo>
                      <a:pt x="484" y="1959"/>
                    </a:lnTo>
                    <a:lnTo>
                      <a:pt x="348" y="1962"/>
                    </a:lnTo>
                    <a:lnTo>
                      <a:pt x="268" y="1944"/>
                    </a:lnTo>
                    <a:lnTo>
                      <a:pt x="224" y="19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8" name="Freeform 45"/>
              <p:cNvSpPr>
                <a:spLocks/>
              </p:cNvSpPr>
              <p:nvPr/>
            </p:nvSpPr>
            <p:spPr bwMode="auto">
              <a:xfrm>
                <a:off x="1883" y="927"/>
                <a:ext cx="1077" cy="269"/>
              </a:xfrm>
              <a:custGeom>
                <a:avLst/>
                <a:gdLst>
                  <a:gd name="T0" fmla="*/ 131 w 1077"/>
                  <a:gd name="T1" fmla="*/ 0 h 269"/>
                  <a:gd name="T2" fmla="*/ 108 w 1077"/>
                  <a:gd name="T3" fmla="*/ 1 h 269"/>
                  <a:gd name="T4" fmla="*/ 87 w 1077"/>
                  <a:gd name="T5" fmla="*/ 7 h 269"/>
                  <a:gd name="T6" fmla="*/ 67 w 1077"/>
                  <a:gd name="T7" fmla="*/ 16 h 269"/>
                  <a:gd name="T8" fmla="*/ 48 w 1077"/>
                  <a:gd name="T9" fmla="*/ 27 h 269"/>
                  <a:gd name="T10" fmla="*/ 32 w 1077"/>
                  <a:gd name="T11" fmla="*/ 43 h 269"/>
                  <a:gd name="T12" fmla="*/ 18 w 1077"/>
                  <a:gd name="T13" fmla="*/ 61 h 269"/>
                  <a:gd name="T14" fmla="*/ 9 w 1077"/>
                  <a:gd name="T15" fmla="*/ 82 h 269"/>
                  <a:gd name="T16" fmla="*/ 3 w 1077"/>
                  <a:gd name="T17" fmla="*/ 102 h 269"/>
                  <a:gd name="T18" fmla="*/ 0 w 1077"/>
                  <a:gd name="T19" fmla="*/ 124 h 269"/>
                  <a:gd name="T20" fmla="*/ 0 w 1077"/>
                  <a:gd name="T21" fmla="*/ 127 h 269"/>
                  <a:gd name="T22" fmla="*/ 2 w 1077"/>
                  <a:gd name="T23" fmla="*/ 150 h 269"/>
                  <a:gd name="T24" fmla="*/ 7 w 1077"/>
                  <a:gd name="T25" fmla="*/ 170 h 269"/>
                  <a:gd name="T26" fmla="*/ 16 w 1077"/>
                  <a:gd name="T27" fmla="*/ 190 h 269"/>
                  <a:gd name="T28" fmla="*/ 29 w 1077"/>
                  <a:gd name="T29" fmla="*/ 209 h 269"/>
                  <a:gd name="T30" fmla="*/ 44 w 1077"/>
                  <a:gd name="T31" fmla="*/ 224 h 269"/>
                  <a:gd name="T32" fmla="*/ 63 w 1077"/>
                  <a:gd name="T33" fmla="*/ 238 h 269"/>
                  <a:gd name="T34" fmla="*/ 83 w 1077"/>
                  <a:gd name="T35" fmla="*/ 247 h 269"/>
                  <a:gd name="T36" fmla="*/ 104 w 1077"/>
                  <a:gd name="T37" fmla="*/ 252 h 269"/>
                  <a:gd name="T38" fmla="*/ 127 w 1077"/>
                  <a:gd name="T39" fmla="*/ 255 h 269"/>
                  <a:gd name="T40" fmla="*/ 946 w 1077"/>
                  <a:gd name="T41" fmla="*/ 269 h 269"/>
                  <a:gd name="T42" fmla="*/ 969 w 1077"/>
                  <a:gd name="T43" fmla="*/ 268 h 269"/>
                  <a:gd name="T44" fmla="*/ 990 w 1077"/>
                  <a:gd name="T45" fmla="*/ 262 h 269"/>
                  <a:gd name="T46" fmla="*/ 1010 w 1077"/>
                  <a:gd name="T47" fmla="*/ 253 h 269"/>
                  <a:gd name="T48" fmla="*/ 1029 w 1077"/>
                  <a:gd name="T49" fmla="*/ 242 h 269"/>
                  <a:gd name="T50" fmla="*/ 1045 w 1077"/>
                  <a:gd name="T51" fmla="*/ 226 h 269"/>
                  <a:gd name="T52" fmla="*/ 1059 w 1077"/>
                  <a:gd name="T53" fmla="*/ 208 h 269"/>
                  <a:gd name="T54" fmla="*/ 1068 w 1077"/>
                  <a:gd name="T55" fmla="*/ 187 h 269"/>
                  <a:gd name="T56" fmla="*/ 1074 w 1077"/>
                  <a:gd name="T57" fmla="*/ 167 h 269"/>
                  <a:gd name="T58" fmla="*/ 1077 w 1077"/>
                  <a:gd name="T59" fmla="*/ 145 h 269"/>
                  <a:gd name="T60" fmla="*/ 1077 w 1077"/>
                  <a:gd name="T61" fmla="*/ 142 h 269"/>
                  <a:gd name="T62" fmla="*/ 1075 w 1077"/>
                  <a:gd name="T63" fmla="*/ 119 h 269"/>
                  <a:gd name="T64" fmla="*/ 1070 w 1077"/>
                  <a:gd name="T65" fmla="*/ 99 h 269"/>
                  <a:gd name="T66" fmla="*/ 1061 w 1077"/>
                  <a:gd name="T67" fmla="*/ 79 h 269"/>
                  <a:gd name="T68" fmla="*/ 1048 w 1077"/>
                  <a:gd name="T69" fmla="*/ 60 h 269"/>
                  <a:gd name="T70" fmla="*/ 1033 w 1077"/>
                  <a:gd name="T71" fmla="*/ 45 h 269"/>
                  <a:gd name="T72" fmla="*/ 1014 w 1077"/>
                  <a:gd name="T73" fmla="*/ 31 h 269"/>
                  <a:gd name="T74" fmla="*/ 994 w 1077"/>
                  <a:gd name="T75" fmla="*/ 22 h 269"/>
                  <a:gd name="T76" fmla="*/ 973 w 1077"/>
                  <a:gd name="T77" fmla="*/ 17 h 269"/>
                  <a:gd name="T78" fmla="*/ 950 w 1077"/>
                  <a:gd name="T79" fmla="*/ 14 h 269"/>
                  <a:gd name="T80" fmla="*/ 131 w 1077"/>
                  <a:gd name="T81" fmla="*/ 0 h 26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077"/>
                  <a:gd name="T124" fmla="*/ 0 h 269"/>
                  <a:gd name="T125" fmla="*/ 1077 w 1077"/>
                  <a:gd name="T126" fmla="*/ 269 h 26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077" h="269">
                    <a:moveTo>
                      <a:pt x="131" y="0"/>
                    </a:moveTo>
                    <a:lnTo>
                      <a:pt x="108" y="1"/>
                    </a:lnTo>
                    <a:lnTo>
                      <a:pt x="87" y="7"/>
                    </a:lnTo>
                    <a:lnTo>
                      <a:pt x="67" y="16"/>
                    </a:lnTo>
                    <a:lnTo>
                      <a:pt x="48" y="27"/>
                    </a:lnTo>
                    <a:lnTo>
                      <a:pt x="32" y="43"/>
                    </a:lnTo>
                    <a:lnTo>
                      <a:pt x="18" y="61"/>
                    </a:lnTo>
                    <a:lnTo>
                      <a:pt x="9" y="82"/>
                    </a:lnTo>
                    <a:lnTo>
                      <a:pt x="3" y="102"/>
                    </a:lnTo>
                    <a:lnTo>
                      <a:pt x="0" y="124"/>
                    </a:lnTo>
                    <a:lnTo>
                      <a:pt x="0" y="127"/>
                    </a:lnTo>
                    <a:lnTo>
                      <a:pt x="2" y="150"/>
                    </a:lnTo>
                    <a:lnTo>
                      <a:pt x="7" y="170"/>
                    </a:lnTo>
                    <a:lnTo>
                      <a:pt x="16" y="190"/>
                    </a:lnTo>
                    <a:lnTo>
                      <a:pt x="29" y="209"/>
                    </a:lnTo>
                    <a:lnTo>
                      <a:pt x="44" y="224"/>
                    </a:lnTo>
                    <a:lnTo>
                      <a:pt x="63" y="238"/>
                    </a:lnTo>
                    <a:lnTo>
                      <a:pt x="83" y="247"/>
                    </a:lnTo>
                    <a:lnTo>
                      <a:pt x="104" y="252"/>
                    </a:lnTo>
                    <a:lnTo>
                      <a:pt x="127" y="255"/>
                    </a:lnTo>
                    <a:lnTo>
                      <a:pt x="946" y="269"/>
                    </a:lnTo>
                    <a:lnTo>
                      <a:pt x="969" y="268"/>
                    </a:lnTo>
                    <a:lnTo>
                      <a:pt x="990" y="262"/>
                    </a:lnTo>
                    <a:lnTo>
                      <a:pt x="1010" y="253"/>
                    </a:lnTo>
                    <a:lnTo>
                      <a:pt x="1029" y="242"/>
                    </a:lnTo>
                    <a:lnTo>
                      <a:pt x="1045" y="226"/>
                    </a:lnTo>
                    <a:lnTo>
                      <a:pt x="1059" y="208"/>
                    </a:lnTo>
                    <a:lnTo>
                      <a:pt x="1068" y="187"/>
                    </a:lnTo>
                    <a:lnTo>
                      <a:pt x="1074" y="167"/>
                    </a:lnTo>
                    <a:lnTo>
                      <a:pt x="1077" y="145"/>
                    </a:lnTo>
                    <a:lnTo>
                      <a:pt x="1077" y="142"/>
                    </a:lnTo>
                    <a:lnTo>
                      <a:pt x="1075" y="119"/>
                    </a:lnTo>
                    <a:lnTo>
                      <a:pt x="1070" y="99"/>
                    </a:lnTo>
                    <a:lnTo>
                      <a:pt x="1061" y="79"/>
                    </a:lnTo>
                    <a:lnTo>
                      <a:pt x="1048" y="60"/>
                    </a:lnTo>
                    <a:lnTo>
                      <a:pt x="1033" y="45"/>
                    </a:lnTo>
                    <a:lnTo>
                      <a:pt x="1014" y="31"/>
                    </a:lnTo>
                    <a:lnTo>
                      <a:pt x="994" y="22"/>
                    </a:lnTo>
                    <a:lnTo>
                      <a:pt x="973" y="17"/>
                    </a:lnTo>
                    <a:lnTo>
                      <a:pt x="950" y="14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996633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9" name="AutoShape 46"/>
              <p:cNvSpPr>
                <a:spLocks noChangeArrowheads="1"/>
              </p:cNvSpPr>
              <p:nvPr/>
            </p:nvSpPr>
            <p:spPr bwMode="auto">
              <a:xfrm>
                <a:off x="1873" y="3046"/>
                <a:ext cx="1083" cy="229"/>
              </a:xfrm>
              <a:prstGeom prst="roundRect">
                <a:avLst>
                  <a:gd name="adj" fmla="val 49153"/>
                </a:avLst>
              </a:prstGeom>
              <a:solidFill>
                <a:srgbClr val="996633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098" name="Group 54"/>
            <p:cNvGrpSpPr>
              <a:grpSpLocks/>
            </p:cNvGrpSpPr>
            <p:nvPr/>
          </p:nvGrpSpPr>
          <p:grpSpPr bwMode="auto">
            <a:xfrm>
              <a:off x="4045" y="3172"/>
              <a:ext cx="581" cy="1006"/>
              <a:chOff x="2621" y="1199"/>
              <a:chExt cx="1271" cy="2199"/>
            </a:xfrm>
          </p:grpSpPr>
          <p:sp>
            <p:nvSpPr>
              <p:cNvPr id="174099" name="Freeform 48"/>
              <p:cNvSpPr>
                <a:spLocks/>
              </p:cNvSpPr>
              <p:nvPr/>
            </p:nvSpPr>
            <p:spPr bwMode="auto">
              <a:xfrm>
                <a:off x="2841" y="1689"/>
                <a:ext cx="460" cy="490"/>
              </a:xfrm>
              <a:custGeom>
                <a:avLst/>
                <a:gdLst>
                  <a:gd name="T0" fmla="*/ 108 w 460"/>
                  <a:gd name="T1" fmla="*/ 329 h 490"/>
                  <a:gd name="T2" fmla="*/ 99 w 460"/>
                  <a:gd name="T3" fmla="*/ 273 h 490"/>
                  <a:gd name="T4" fmla="*/ 108 w 460"/>
                  <a:gd name="T5" fmla="*/ 194 h 490"/>
                  <a:gd name="T6" fmla="*/ 147 w 460"/>
                  <a:gd name="T7" fmla="*/ 114 h 490"/>
                  <a:gd name="T8" fmla="*/ 210 w 460"/>
                  <a:gd name="T9" fmla="*/ 47 h 490"/>
                  <a:gd name="T10" fmla="*/ 264 w 460"/>
                  <a:gd name="T11" fmla="*/ 20 h 490"/>
                  <a:gd name="T12" fmla="*/ 331 w 460"/>
                  <a:gd name="T13" fmla="*/ 0 h 490"/>
                  <a:gd name="T14" fmla="*/ 382 w 460"/>
                  <a:gd name="T15" fmla="*/ 18 h 490"/>
                  <a:gd name="T16" fmla="*/ 439 w 460"/>
                  <a:gd name="T17" fmla="*/ 59 h 490"/>
                  <a:gd name="T18" fmla="*/ 457 w 460"/>
                  <a:gd name="T19" fmla="*/ 111 h 490"/>
                  <a:gd name="T20" fmla="*/ 460 w 460"/>
                  <a:gd name="T21" fmla="*/ 174 h 490"/>
                  <a:gd name="T22" fmla="*/ 436 w 460"/>
                  <a:gd name="T23" fmla="*/ 262 h 490"/>
                  <a:gd name="T24" fmla="*/ 379 w 460"/>
                  <a:gd name="T25" fmla="*/ 352 h 490"/>
                  <a:gd name="T26" fmla="*/ 307 w 460"/>
                  <a:gd name="T27" fmla="*/ 399 h 490"/>
                  <a:gd name="T28" fmla="*/ 201 w 460"/>
                  <a:gd name="T29" fmla="*/ 396 h 490"/>
                  <a:gd name="T30" fmla="*/ 144 w 460"/>
                  <a:gd name="T31" fmla="*/ 382 h 490"/>
                  <a:gd name="T32" fmla="*/ 51 w 460"/>
                  <a:gd name="T33" fmla="*/ 490 h 490"/>
                  <a:gd name="T34" fmla="*/ 27 w 460"/>
                  <a:gd name="T35" fmla="*/ 484 h 490"/>
                  <a:gd name="T36" fmla="*/ 0 w 460"/>
                  <a:gd name="T37" fmla="*/ 458 h 490"/>
                  <a:gd name="T38" fmla="*/ 123 w 460"/>
                  <a:gd name="T39" fmla="*/ 352 h 490"/>
                  <a:gd name="T40" fmla="*/ 108 w 460"/>
                  <a:gd name="T41" fmla="*/ 329 h 49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60"/>
                  <a:gd name="T64" fmla="*/ 0 h 490"/>
                  <a:gd name="T65" fmla="*/ 460 w 460"/>
                  <a:gd name="T66" fmla="*/ 490 h 49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60" h="490">
                    <a:moveTo>
                      <a:pt x="108" y="329"/>
                    </a:moveTo>
                    <a:lnTo>
                      <a:pt x="99" y="273"/>
                    </a:lnTo>
                    <a:lnTo>
                      <a:pt x="108" y="194"/>
                    </a:lnTo>
                    <a:lnTo>
                      <a:pt x="147" y="114"/>
                    </a:lnTo>
                    <a:lnTo>
                      <a:pt x="210" y="47"/>
                    </a:lnTo>
                    <a:lnTo>
                      <a:pt x="264" y="20"/>
                    </a:lnTo>
                    <a:lnTo>
                      <a:pt x="331" y="0"/>
                    </a:lnTo>
                    <a:lnTo>
                      <a:pt x="382" y="18"/>
                    </a:lnTo>
                    <a:lnTo>
                      <a:pt x="439" y="59"/>
                    </a:lnTo>
                    <a:lnTo>
                      <a:pt x="457" y="111"/>
                    </a:lnTo>
                    <a:lnTo>
                      <a:pt x="460" y="174"/>
                    </a:lnTo>
                    <a:lnTo>
                      <a:pt x="436" y="262"/>
                    </a:lnTo>
                    <a:lnTo>
                      <a:pt x="379" y="352"/>
                    </a:lnTo>
                    <a:lnTo>
                      <a:pt x="307" y="399"/>
                    </a:lnTo>
                    <a:lnTo>
                      <a:pt x="201" y="396"/>
                    </a:lnTo>
                    <a:lnTo>
                      <a:pt x="144" y="382"/>
                    </a:lnTo>
                    <a:lnTo>
                      <a:pt x="51" y="490"/>
                    </a:lnTo>
                    <a:lnTo>
                      <a:pt x="27" y="484"/>
                    </a:lnTo>
                    <a:lnTo>
                      <a:pt x="0" y="458"/>
                    </a:lnTo>
                    <a:lnTo>
                      <a:pt x="123" y="352"/>
                    </a:lnTo>
                    <a:lnTo>
                      <a:pt x="108" y="329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0" name="Freeform 49"/>
              <p:cNvSpPr>
                <a:spLocks/>
              </p:cNvSpPr>
              <p:nvPr/>
            </p:nvSpPr>
            <p:spPr bwMode="auto">
              <a:xfrm>
                <a:off x="3229" y="1864"/>
                <a:ext cx="460" cy="828"/>
              </a:xfrm>
              <a:custGeom>
                <a:avLst/>
                <a:gdLst>
                  <a:gd name="T0" fmla="*/ 12 w 460"/>
                  <a:gd name="T1" fmla="*/ 0 h 828"/>
                  <a:gd name="T2" fmla="*/ 111 w 460"/>
                  <a:gd name="T3" fmla="*/ 11 h 828"/>
                  <a:gd name="T4" fmla="*/ 180 w 460"/>
                  <a:gd name="T5" fmla="*/ 35 h 828"/>
                  <a:gd name="T6" fmla="*/ 243 w 460"/>
                  <a:gd name="T7" fmla="*/ 79 h 828"/>
                  <a:gd name="T8" fmla="*/ 297 w 460"/>
                  <a:gd name="T9" fmla="*/ 140 h 828"/>
                  <a:gd name="T10" fmla="*/ 345 w 460"/>
                  <a:gd name="T11" fmla="*/ 205 h 828"/>
                  <a:gd name="T12" fmla="*/ 381 w 460"/>
                  <a:gd name="T13" fmla="*/ 281 h 828"/>
                  <a:gd name="T14" fmla="*/ 418 w 460"/>
                  <a:gd name="T15" fmla="*/ 381 h 828"/>
                  <a:gd name="T16" fmla="*/ 445 w 460"/>
                  <a:gd name="T17" fmla="*/ 492 h 828"/>
                  <a:gd name="T18" fmla="*/ 460 w 460"/>
                  <a:gd name="T19" fmla="*/ 601 h 828"/>
                  <a:gd name="T20" fmla="*/ 460 w 460"/>
                  <a:gd name="T21" fmla="*/ 669 h 828"/>
                  <a:gd name="T22" fmla="*/ 454 w 460"/>
                  <a:gd name="T23" fmla="*/ 740 h 828"/>
                  <a:gd name="T24" fmla="*/ 424 w 460"/>
                  <a:gd name="T25" fmla="*/ 792 h 828"/>
                  <a:gd name="T26" fmla="*/ 354 w 460"/>
                  <a:gd name="T27" fmla="*/ 822 h 828"/>
                  <a:gd name="T28" fmla="*/ 288 w 460"/>
                  <a:gd name="T29" fmla="*/ 828 h 828"/>
                  <a:gd name="T30" fmla="*/ 225 w 460"/>
                  <a:gd name="T31" fmla="*/ 801 h 828"/>
                  <a:gd name="T32" fmla="*/ 156 w 460"/>
                  <a:gd name="T33" fmla="*/ 734 h 828"/>
                  <a:gd name="T34" fmla="*/ 129 w 460"/>
                  <a:gd name="T35" fmla="*/ 646 h 828"/>
                  <a:gd name="T36" fmla="*/ 126 w 460"/>
                  <a:gd name="T37" fmla="*/ 519 h 828"/>
                  <a:gd name="T38" fmla="*/ 138 w 460"/>
                  <a:gd name="T39" fmla="*/ 442 h 828"/>
                  <a:gd name="T40" fmla="*/ 165 w 460"/>
                  <a:gd name="T41" fmla="*/ 354 h 828"/>
                  <a:gd name="T42" fmla="*/ 165 w 460"/>
                  <a:gd name="T43" fmla="*/ 249 h 828"/>
                  <a:gd name="T44" fmla="*/ 138 w 460"/>
                  <a:gd name="T45" fmla="*/ 184 h 828"/>
                  <a:gd name="T46" fmla="*/ 90 w 460"/>
                  <a:gd name="T47" fmla="*/ 134 h 828"/>
                  <a:gd name="T48" fmla="*/ 12 w 460"/>
                  <a:gd name="T49" fmla="*/ 108 h 828"/>
                  <a:gd name="T50" fmla="*/ 0 w 460"/>
                  <a:gd name="T51" fmla="*/ 61 h 828"/>
                  <a:gd name="T52" fmla="*/ 9 w 460"/>
                  <a:gd name="T53" fmla="*/ 26 h 828"/>
                  <a:gd name="T54" fmla="*/ 36 w 460"/>
                  <a:gd name="T55" fmla="*/ 8 h 828"/>
                  <a:gd name="T56" fmla="*/ 48 w 460"/>
                  <a:gd name="T57" fmla="*/ 0 h 828"/>
                  <a:gd name="T58" fmla="*/ 12 w 460"/>
                  <a:gd name="T59" fmla="*/ 0 h 82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460"/>
                  <a:gd name="T91" fmla="*/ 0 h 828"/>
                  <a:gd name="T92" fmla="*/ 460 w 460"/>
                  <a:gd name="T93" fmla="*/ 828 h 82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460" h="828">
                    <a:moveTo>
                      <a:pt x="12" y="0"/>
                    </a:moveTo>
                    <a:lnTo>
                      <a:pt x="111" y="11"/>
                    </a:lnTo>
                    <a:lnTo>
                      <a:pt x="180" y="35"/>
                    </a:lnTo>
                    <a:lnTo>
                      <a:pt x="243" y="79"/>
                    </a:lnTo>
                    <a:lnTo>
                      <a:pt x="297" y="140"/>
                    </a:lnTo>
                    <a:lnTo>
                      <a:pt x="345" y="205"/>
                    </a:lnTo>
                    <a:lnTo>
                      <a:pt x="381" y="281"/>
                    </a:lnTo>
                    <a:lnTo>
                      <a:pt x="418" y="381"/>
                    </a:lnTo>
                    <a:lnTo>
                      <a:pt x="445" y="492"/>
                    </a:lnTo>
                    <a:lnTo>
                      <a:pt x="460" y="601"/>
                    </a:lnTo>
                    <a:lnTo>
                      <a:pt x="460" y="669"/>
                    </a:lnTo>
                    <a:lnTo>
                      <a:pt x="454" y="740"/>
                    </a:lnTo>
                    <a:lnTo>
                      <a:pt x="424" y="792"/>
                    </a:lnTo>
                    <a:lnTo>
                      <a:pt x="354" y="822"/>
                    </a:lnTo>
                    <a:lnTo>
                      <a:pt x="288" y="828"/>
                    </a:lnTo>
                    <a:lnTo>
                      <a:pt x="225" y="801"/>
                    </a:lnTo>
                    <a:lnTo>
                      <a:pt x="156" y="734"/>
                    </a:lnTo>
                    <a:lnTo>
                      <a:pt x="129" y="646"/>
                    </a:lnTo>
                    <a:lnTo>
                      <a:pt x="126" y="519"/>
                    </a:lnTo>
                    <a:lnTo>
                      <a:pt x="138" y="442"/>
                    </a:lnTo>
                    <a:lnTo>
                      <a:pt x="165" y="354"/>
                    </a:lnTo>
                    <a:lnTo>
                      <a:pt x="165" y="249"/>
                    </a:lnTo>
                    <a:lnTo>
                      <a:pt x="138" y="184"/>
                    </a:lnTo>
                    <a:lnTo>
                      <a:pt x="90" y="134"/>
                    </a:lnTo>
                    <a:lnTo>
                      <a:pt x="12" y="108"/>
                    </a:lnTo>
                    <a:lnTo>
                      <a:pt x="0" y="61"/>
                    </a:lnTo>
                    <a:lnTo>
                      <a:pt x="9" y="26"/>
                    </a:lnTo>
                    <a:lnTo>
                      <a:pt x="36" y="8"/>
                    </a:lnTo>
                    <a:lnTo>
                      <a:pt x="48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1" name="Freeform 50"/>
              <p:cNvSpPr>
                <a:spLocks/>
              </p:cNvSpPr>
              <p:nvPr/>
            </p:nvSpPr>
            <p:spPr bwMode="auto">
              <a:xfrm>
                <a:off x="2684" y="1199"/>
                <a:ext cx="653" cy="696"/>
              </a:xfrm>
              <a:custGeom>
                <a:avLst/>
                <a:gdLst>
                  <a:gd name="T0" fmla="*/ 644 w 653"/>
                  <a:gd name="T1" fmla="*/ 685 h 696"/>
                  <a:gd name="T2" fmla="*/ 571 w 653"/>
                  <a:gd name="T3" fmla="*/ 696 h 696"/>
                  <a:gd name="T4" fmla="*/ 490 w 653"/>
                  <a:gd name="T5" fmla="*/ 643 h 696"/>
                  <a:gd name="T6" fmla="*/ 389 w 653"/>
                  <a:gd name="T7" fmla="*/ 572 h 696"/>
                  <a:gd name="T8" fmla="*/ 281 w 653"/>
                  <a:gd name="T9" fmla="*/ 447 h 696"/>
                  <a:gd name="T10" fmla="*/ 211 w 653"/>
                  <a:gd name="T11" fmla="*/ 327 h 696"/>
                  <a:gd name="T12" fmla="*/ 157 w 653"/>
                  <a:gd name="T13" fmla="*/ 224 h 696"/>
                  <a:gd name="T14" fmla="*/ 136 w 653"/>
                  <a:gd name="T15" fmla="*/ 145 h 696"/>
                  <a:gd name="T16" fmla="*/ 91 w 653"/>
                  <a:gd name="T17" fmla="*/ 75 h 696"/>
                  <a:gd name="T18" fmla="*/ 18 w 653"/>
                  <a:gd name="T19" fmla="*/ 40 h 696"/>
                  <a:gd name="T20" fmla="*/ 0 w 653"/>
                  <a:gd name="T21" fmla="*/ 12 h 696"/>
                  <a:gd name="T22" fmla="*/ 27 w 653"/>
                  <a:gd name="T23" fmla="*/ 0 h 696"/>
                  <a:gd name="T24" fmla="*/ 91 w 653"/>
                  <a:gd name="T25" fmla="*/ 9 h 696"/>
                  <a:gd name="T26" fmla="*/ 127 w 653"/>
                  <a:gd name="T27" fmla="*/ 40 h 696"/>
                  <a:gd name="T28" fmla="*/ 172 w 653"/>
                  <a:gd name="T29" fmla="*/ 81 h 696"/>
                  <a:gd name="T30" fmla="*/ 190 w 653"/>
                  <a:gd name="T31" fmla="*/ 127 h 696"/>
                  <a:gd name="T32" fmla="*/ 184 w 653"/>
                  <a:gd name="T33" fmla="*/ 171 h 696"/>
                  <a:gd name="T34" fmla="*/ 184 w 653"/>
                  <a:gd name="T35" fmla="*/ 198 h 696"/>
                  <a:gd name="T36" fmla="*/ 217 w 653"/>
                  <a:gd name="T37" fmla="*/ 265 h 696"/>
                  <a:gd name="T38" fmla="*/ 254 w 653"/>
                  <a:gd name="T39" fmla="*/ 332 h 696"/>
                  <a:gd name="T40" fmla="*/ 299 w 653"/>
                  <a:gd name="T41" fmla="*/ 388 h 696"/>
                  <a:gd name="T42" fmla="*/ 353 w 653"/>
                  <a:gd name="T43" fmla="*/ 438 h 696"/>
                  <a:gd name="T44" fmla="*/ 417 w 653"/>
                  <a:gd name="T45" fmla="*/ 499 h 696"/>
                  <a:gd name="T46" fmla="*/ 508 w 653"/>
                  <a:gd name="T47" fmla="*/ 543 h 696"/>
                  <a:gd name="T48" fmla="*/ 571 w 653"/>
                  <a:gd name="T49" fmla="*/ 587 h 696"/>
                  <a:gd name="T50" fmla="*/ 617 w 653"/>
                  <a:gd name="T51" fmla="*/ 622 h 696"/>
                  <a:gd name="T52" fmla="*/ 653 w 653"/>
                  <a:gd name="T53" fmla="*/ 667 h 696"/>
                  <a:gd name="T54" fmla="*/ 644 w 653"/>
                  <a:gd name="T55" fmla="*/ 685 h 69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53"/>
                  <a:gd name="T85" fmla="*/ 0 h 696"/>
                  <a:gd name="T86" fmla="*/ 653 w 653"/>
                  <a:gd name="T87" fmla="*/ 696 h 69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53" h="696">
                    <a:moveTo>
                      <a:pt x="644" y="685"/>
                    </a:moveTo>
                    <a:lnTo>
                      <a:pt x="571" y="696"/>
                    </a:lnTo>
                    <a:lnTo>
                      <a:pt x="490" y="643"/>
                    </a:lnTo>
                    <a:lnTo>
                      <a:pt x="389" y="572"/>
                    </a:lnTo>
                    <a:lnTo>
                      <a:pt x="281" y="447"/>
                    </a:lnTo>
                    <a:lnTo>
                      <a:pt x="211" y="327"/>
                    </a:lnTo>
                    <a:lnTo>
                      <a:pt x="157" y="224"/>
                    </a:lnTo>
                    <a:lnTo>
                      <a:pt x="136" y="145"/>
                    </a:lnTo>
                    <a:lnTo>
                      <a:pt x="91" y="75"/>
                    </a:lnTo>
                    <a:lnTo>
                      <a:pt x="18" y="40"/>
                    </a:lnTo>
                    <a:lnTo>
                      <a:pt x="0" y="12"/>
                    </a:lnTo>
                    <a:lnTo>
                      <a:pt x="27" y="0"/>
                    </a:lnTo>
                    <a:lnTo>
                      <a:pt x="91" y="9"/>
                    </a:lnTo>
                    <a:lnTo>
                      <a:pt x="127" y="40"/>
                    </a:lnTo>
                    <a:lnTo>
                      <a:pt x="172" y="81"/>
                    </a:lnTo>
                    <a:lnTo>
                      <a:pt x="190" y="127"/>
                    </a:lnTo>
                    <a:lnTo>
                      <a:pt x="184" y="171"/>
                    </a:lnTo>
                    <a:lnTo>
                      <a:pt x="184" y="198"/>
                    </a:lnTo>
                    <a:lnTo>
                      <a:pt x="217" y="265"/>
                    </a:lnTo>
                    <a:lnTo>
                      <a:pt x="254" y="332"/>
                    </a:lnTo>
                    <a:lnTo>
                      <a:pt x="299" y="388"/>
                    </a:lnTo>
                    <a:lnTo>
                      <a:pt x="353" y="438"/>
                    </a:lnTo>
                    <a:lnTo>
                      <a:pt x="417" y="499"/>
                    </a:lnTo>
                    <a:lnTo>
                      <a:pt x="508" y="543"/>
                    </a:lnTo>
                    <a:lnTo>
                      <a:pt x="571" y="587"/>
                    </a:lnTo>
                    <a:lnTo>
                      <a:pt x="617" y="622"/>
                    </a:lnTo>
                    <a:lnTo>
                      <a:pt x="653" y="667"/>
                    </a:lnTo>
                    <a:lnTo>
                      <a:pt x="644" y="685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2" name="Freeform 51"/>
              <p:cNvSpPr>
                <a:spLocks/>
              </p:cNvSpPr>
              <p:nvPr/>
            </p:nvSpPr>
            <p:spPr bwMode="auto">
              <a:xfrm>
                <a:off x="2621" y="1945"/>
                <a:ext cx="736" cy="817"/>
              </a:xfrm>
              <a:custGeom>
                <a:avLst/>
                <a:gdLst>
                  <a:gd name="T0" fmla="*/ 652 w 736"/>
                  <a:gd name="T1" fmla="*/ 141 h 817"/>
                  <a:gd name="T2" fmla="*/ 637 w 736"/>
                  <a:gd name="T3" fmla="*/ 97 h 817"/>
                  <a:gd name="T4" fmla="*/ 634 w 736"/>
                  <a:gd name="T5" fmla="*/ 27 h 817"/>
                  <a:gd name="T6" fmla="*/ 664 w 736"/>
                  <a:gd name="T7" fmla="*/ 0 h 817"/>
                  <a:gd name="T8" fmla="*/ 715 w 736"/>
                  <a:gd name="T9" fmla="*/ 12 h 817"/>
                  <a:gd name="T10" fmla="*/ 736 w 736"/>
                  <a:gd name="T11" fmla="*/ 65 h 817"/>
                  <a:gd name="T12" fmla="*/ 736 w 736"/>
                  <a:gd name="T13" fmla="*/ 126 h 817"/>
                  <a:gd name="T14" fmla="*/ 727 w 736"/>
                  <a:gd name="T15" fmla="*/ 249 h 817"/>
                  <a:gd name="T16" fmla="*/ 706 w 736"/>
                  <a:gd name="T17" fmla="*/ 360 h 817"/>
                  <a:gd name="T18" fmla="*/ 661 w 736"/>
                  <a:gd name="T19" fmla="*/ 465 h 817"/>
                  <a:gd name="T20" fmla="*/ 537 w 736"/>
                  <a:gd name="T21" fmla="*/ 554 h 817"/>
                  <a:gd name="T22" fmla="*/ 389 w 736"/>
                  <a:gd name="T23" fmla="*/ 592 h 817"/>
                  <a:gd name="T24" fmla="*/ 245 w 736"/>
                  <a:gd name="T25" fmla="*/ 624 h 817"/>
                  <a:gd name="T26" fmla="*/ 172 w 736"/>
                  <a:gd name="T27" fmla="*/ 654 h 817"/>
                  <a:gd name="T28" fmla="*/ 163 w 736"/>
                  <a:gd name="T29" fmla="*/ 721 h 817"/>
                  <a:gd name="T30" fmla="*/ 172 w 736"/>
                  <a:gd name="T31" fmla="*/ 803 h 817"/>
                  <a:gd name="T32" fmla="*/ 145 w 736"/>
                  <a:gd name="T33" fmla="*/ 817 h 817"/>
                  <a:gd name="T34" fmla="*/ 136 w 736"/>
                  <a:gd name="T35" fmla="*/ 733 h 817"/>
                  <a:gd name="T36" fmla="*/ 121 w 736"/>
                  <a:gd name="T37" fmla="*/ 730 h 817"/>
                  <a:gd name="T38" fmla="*/ 67 w 736"/>
                  <a:gd name="T39" fmla="*/ 809 h 817"/>
                  <a:gd name="T40" fmla="*/ 55 w 736"/>
                  <a:gd name="T41" fmla="*/ 785 h 817"/>
                  <a:gd name="T42" fmla="*/ 76 w 736"/>
                  <a:gd name="T43" fmla="*/ 741 h 817"/>
                  <a:gd name="T44" fmla="*/ 103 w 736"/>
                  <a:gd name="T45" fmla="*/ 698 h 817"/>
                  <a:gd name="T46" fmla="*/ 100 w 736"/>
                  <a:gd name="T47" fmla="*/ 689 h 817"/>
                  <a:gd name="T48" fmla="*/ 3 w 736"/>
                  <a:gd name="T49" fmla="*/ 698 h 817"/>
                  <a:gd name="T50" fmla="*/ 0 w 736"/>
                  <a:gd name="T51" fmla="*/ 680 h 817"/>
                  <a:gd name="T52" fmla="*/ 3 w 736"/>
                  <a:gd name="T53" fmla="*/ 671 h 817"/>
                  <a:gd name="T54" fmla="*/ 94 w 736"/>
                  <a:gd name="T55" fmla="*/ 660 h 817"/>
                  <a:gd name="T56" fmla="*/ 103 w 736"/>
                  <a:gd name="T57" fmla="*/ 645 h 817"/>
                  <a:gd name="T58" fmla="*/ 31 w 736"/>
                  <a:gd name="T59" fmla="*/ 598 h 817"/>
                  <a:gd name="T60" fmla="*/ 31 w 736"/>
                  <a:gd name="T61" fmla="*/ 589 h 817"/>
                  <a:gd name="T62" fmla="*/ 55 w 736"/>
                  <a:gd name="T63" fmla="*/ 581 h 817"/>
                  <a:gd name="T64" fmla="*/ 112 w 736"/>
                  <a:gd name="T65" fmla="*/ 619 h 817"/>
                  <a:gd name="T66" fmla="*/ 163 w 736"/>
                  <a:gd name="T67" fmla="*/ 619 h 817"/>
                  <a:gd name="T68" fmla="*/ 239 w 736"/>
                  <a:gd name="T69" fmla="*/ 589 h 817"/>
                  <a:gd name="T70" fmla="*/ 347 w 736"/>
                  <a:gd name="T71" fmla="*/ 572 h 817"/>
                  <a:gd name="T72" fmla="*/ 479 w 736"/>
                  <a:gd name="T73" fmla="*/ 537 h 817"/>
                  <a:gd name="T74" fmla="*/ 562 w 736"/>
                  <a:gd name="T75" fmla="*/ 477 h 817"/>
                  <a:gd name="T76" fmla="*/ 610 w 736"/>
                  <a:gd name="T77" fmla="*/ 416 h 817"/>
                  <a:gd name="T78" fmla="*/ 643 w 736"/>
                  <a:gd name="T79" fmla="*/ 310 h 817"/>
                  <a:gd name="T80" fmla="*/ 652 w 736"/>
                  <a:gd name="T81" fmla="*/ 205 h 817"/>
                  <a:gd name="T82" fmla="*/ 652 w 736"/>
                  <a:gd name="T83" fmla="*/ 117 h 817"/>
                  <a:gd name="T84" fmla="*/ 646 w 736"/>
                  <a:gd name="T85" fmla="*/ 109 h 817"/>
                  <a:gd name="T86" fmla="*/ 652 w 736"/>
                  <a:gd name="T87" fmla="*/ 141 h 81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736"/>
                  <a:gd name="T133" fmla="*/ 0 h 817"/>
                  <a:gd name="T134" fmla="*/ 736 w 736"/>
                  <a:gd name="T135" fmla="*/ 817 h 817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736" h="817">
                    <a:moveTo>
                      <a:pt x="652" y="141"/>
                    </a:moveTo>
                    <a:lnTo>
                      <a:pt x="637" y="97"/>
                    </a:lnTo>
                    <a:lnTo>
                      <a:pt x="634" y="27"/>
                    </a:lnTo>
                    <a:lnTo>
                      <a:pt x="664" y="0"/>
                    </a:lnTo>
                    <a:lnTo>
                      <a:pt x="715" y="12"/>
                    </a:lnTo>
                    <a:lnTo>
                      <a:pt x="736" y="65"/>
                    </a:lnTo>
                    <a:lnTo>
                      <a:pt x="736" y="126"/>
                    </a:lnTo>
                    <a:lnTo>
                      <a:pt x="727" y="249"/>
                    </a:lnTo>
                    <a:lnTo>
                      <a:pt x="706" y="360"/>
                    </a:lnTo>
                    <a:lnTo>
                      <a:pt x="661" y="465"/>
                    </a:lnTo>
                    <a:lnTo>
                      <a:pt x="537" y="554"/>
                    </a:lnTo>
                    <a:lnTo>
                      <a:pt x="389" y="592"/>
                    </a:lnTo>
                    <a:lnTo>
                      <a:pt x="245" y="624"/>
                    </a:lnTo>
                    <a:lnTo>
                      <a:pt x="172" y="654"/>
                    </a:lnTo>
                    <a:lnTo>
                      <a:pt x="163" y="721"/>
                    </a:lnTo>
                    <a:lnTo>
                      <a:pt x="172" y="803"/>
                    </a:lnTo>
                    <a:lnTo>
                      <a:pt x="145" y="817"/>
                    </a:lnTo>
                    <a:lnTo>
                      <a:pt x="136" y="733"/>
                    </a:lnTo>
                    <a:lnTo>
                      <a:pt x="121" y="730"/>
                    </a:lnTo>
                    <a:lnTo>
                      <a:pt x="67" y="809"/>
                    </a:lnTo>
                    <a:lnTo>
                      <a:pt x="55" y="785"/>
                    </a:lnTo>
                    <a:lnTo>
                      <a:pt x="76" y="741"/>
                    </a:lnTo>
                    <a:lnTo>
                      <a:pt x="103" y="698"/>
                    </a:lnTo>
                    <a:lnTo>
                      <a:pt x="100" y="689"/>
                    </a:lnTo>
                    <a:lnTo>
                      <a:pt x="3" y="698"/>
                    </a:lnTo>
                    <a:lnTo>
                      <a:pt x="0" y="680"/>
                    </a:lnTo>
                    <a:lnTo>
                      <a:pt x="3" y="671"/>
                    </a:lnTo>
                    <a:lnTo>
                      <a:pt x="94" y="660"/>
                    </a:lnTo>
                    <a:lnTo>
                      <a:pt x="103" y="645"/>
                    </a:lnTo>
                    <a:lnTo>
                      <a:pt x="31" y="598"/>
                    </a:lnTo>
                    <a:lnTo>
                      <a:pt x="31" y="589"/>
                    </a:lnTo>
                    <a:lnTo>
                      <a:pt x="55" y="581"/>
                    </a:lnTo>
                    <a:lnTo>
                      <a:pt x="112" y="619"/>
                    </a:lnTo>
                    <a:lnTo>
                      <a:pt x="163" y="619"/>
                    </a:lnTo>
                    <a:lnTo>
                      <a:pt x="239" y="589"/>
                    </a:lnTo>
                    <a:lnTo>
                      <a:pt x="347" y="572"/>
                    </a:lnTo>
                    <a:lnTo>
                      <a:pt x="479" y="537"/>
                    </a:lnTo>
                    <a:lnTo>
                      <a:pt x="562" y="477"/>
                    </a:lnTo>
                    <a:lnTo>
                      <a:pt x="610" y="416"/>
                    </a:lnTo>
                    <a:lnTo>
                      <a:pt x="643" y="310"/>
                    </a:lnTo>
                    <a:lnTo>
                      <a:pt x="652" y="205"/>
                    </a:lnTo>
                    <a:lnTo>
                      <a:pt x="652" y="117"/>
                    </a:lnTo>
                    <a:lnTo>
                      <a:pt x="646" y="109"/>
                    </a:lnTo>
                    <a:lnTo>
                      <a:pt x="652" y="141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3" name="Freeform 52"/>
              <p:cNvSpPr>
                <a:spLocks/>
              </p:cNvSpPr>
              <p:nvPr/>
            </p:nvSpPr>
            <p:spPr bwMode="auto">
              <a:xfrm>
                <a:off x="3527" y="2491"/>
                <a:ext cx="365" cy="907"/>
              </a:xfrm>
              <a:custGeom>
                <a:avLst/>
                <a:gdLst>
                  <a:gd name="T0" fmla="*/ 30 w 365"/>
                  <a:gd name="T1" fmla="*/ 129 h 907"/>
                  <a:gd name="T2" fmla="*/ 0 w 365"/>
                  <a:gd name="T3" fmla="*/ 44 h 907"/>
                  <a:gd name="T4" fmla="*/ 39 w 365"/>
                  <a:gd name="T5" fmla="*/ 0 h 907"/>
                  <a:gd name="T6" fmla="*/ 93 w 365"/>
                  <a:gd name="T7" fmla="*/ 9 h 907"/>
                  <a:gd name="T8" fmla="*/ 181 w 365"/>
                  <a:gd name="T9" fmla="*/ 106 h 907"/>
                  <a:gd name="T10" fmla="*/ 253 w 365"/>
                  <a:gd name="T11" fmla="*/ 217 h 907"/>
                  <a:gd name="T12" fmla="*/ 301 w 365"/>
                  <a:gd name="T13" fmla="*/ 314 h 907"/>
                  <a:gd name="T14" fmla="*/ 319 w 365"/>
                  <a:gd name="T15" fmla="*/ 379 h 907"/>
                  <a:gd name="T16" fmla="*/ 316 w 365"/>
                  <a:gd name="T17" fmla="*/ 440 h 907"/>
                  <a:gd name="T18" fmla="*/ 271 w 365"/>
                  <a:gd name="T19" fmla="*/ 560 h 907"/>
                  <a:gd name="T20" fmla="*/ 217 w 365"/>
                  <a:gd name="T21" fmla="*/ 635 h 907"/>
                  <a:gd name="T22" fmla="*/ 190 w 365"/>
                  <a:gd name="T23" fmla="*/ 693 h 907"/>
                  <a:gd name="T24" fmla="*/ 181 w 365"/>
                  <a:gd name="T25" fmla="*/ 755 h 907"/>
                  <a:gd name="T26" fmla="*/ 217 w 365"/>
                  <a:gd name="T27" fmla="*/ 773 h 907"/>
                  <a:gd name="T28" fmla="*/ 328 w 365"/>
                  <a:gd name="T29" fmla="*/ 811 h 907"/>
                  <a:gd name="T30" fmla="*/ 365 w 365"/>
                  <a:gd name="T31" fmla="*/ 855 h 907"/>
                  <a:gd name="T32" fmla="*/ 352 w 365"/>
                  <a:gd name="T33" fmla="*/ 887 h 907"/>
                  <a:gd name="T34" fmla="*/ 319 w 365"/>
                  <a:gd name="T35" fmla="*/ 907 h 907"/>
                  <a:gd name="T36" fmla="*/ 289 w 365"/>
                  <a:gd name="T37" fmla="*/ 872 h 907"/>
                  <a:gd name="T38" fmla="*/ 244 w 365"/>
                  <a:gd name="T39" fmla="*/ 843 h 907"/>
                  <a:gd name="T40" fmla="*/ 184 w 365"/>
                  <a:gd name="T41" fmla="*/ 802 h 907"/>
                  <a:gd name="T42" fmla="*/ 127 w 365"/>
                  <a:gd name="T43" fmla="*/ 790 h 907"/>
                  <a:gd name="T44" fmla="*/ 93 w 365"/>
                  <a:gd name="T45" fmla="*/ 781 h 907"/>
                  <a:gd name="T46" fmla="*/ 93 w 365"/>
                  <a:gd name="T47" fmla="*/ 746 h 907"/>
                  <a:gd name="T48" fmla="*/ 136 w 365"/>
                  <a:gd name="T49" fmla="*/ 705 h 907"/>
                  <a:gd name="T50" fmla="*/ 175 w 365"/>
                  <a:gd name="T51" fmla="*/ 608 h 907"/>
                  <a:gd name="T52" fmla="*/ 217 w 365"/>
                  <a:gd name="T53" fmla="*/ 537 h 907"/>
                  <a:gd name="T54" fmla="*/ 244 w 365"/>
                  <a:gd name="T55" fmla="*/ 464 h 907"/>
                  <a:gd name="T56" fmla="*/ 247 w 365"/>
                  <a:gd name="T57" fmla="*/ 405 h 907"/>
                  <a:gd name="T58" fmla="*/ 238 w 365"/>
                  <a:gd name="T59" fmla="*/ 358 h 907"/>
                  <a:gd name="T60" fmla="*/ 193 w 365"/>
                  <a:gd name="T61" fmla="*/ 273 h 907"/>
                  <a:gd name="T62" fmla="*/ 136 w 365"/>
                  <a:gd name="T63" fmla="*/ 212 h 907"/>
                  <a:gd name="T64" fmla="*/ 99 w 365"/>
                  <a:gd name="T65" fmla="*/ 173 h 907"/>
                  <a:gd name="T66" fmla="*/ 30 w 365"/>
                  <a:gd name="T67" fmla="*/ 129 h 90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65"/>
                  <a:gd name="T103" fmla="*/ 0 h 907"/>
                  <a:gd name="T104" fmla="*/ 365 w 365"/>
                  <a:gd name="T105" fmla="*/ 907 h 90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65" h="907">
                    <a:moveTo>
                      <a:pt x="30" y="129"/>
                    </a:moveTo>
                    <a:lnTo>
                      <a:pt x="0" y="44"/>
                    </a:lnTo>
                    <a:lnTo>
                      <a:pt x="39" y="0"/>
                    </a:lnTo>
                    <a:lnTo>
                      <a:pt x="93" y="9"/>
                    </a:lnTo>
                    <a:lnTo>
                      <a:pt x="181" y="106"/>
                    </a:lnTo>
                    <a:lnTo>
                      <a:pt x="253" y="217"/>
                    </a:lnTo>
                    <a:lnTo>
                      <a:pt x="301" y="314"/>
                    </a:lnTo>
                    <a:lnTo>
                      <a:pt x="319" y="379"/>
                    </a:lnTo>
                    <a:lnTo>
                      <a:pt x="316" y="440"/>
                    </a:lnTo>
                    <a:lnTo>
                      <a:pt x="271" y="560"/>
                    </a:lnTo>
                    <a:lnTo>
                      <a:pt x="217" y="635"/>
                    </a:lnTo>
                    <a:lnTo>
                      <a:pt x="190" y="693"/>
                    </a:lnTo>
                    <a:lnTo>
                      <a:pt x="181" y="755"/>
                    </a:lnTo>
                    <a:lnTo>
                      <a:pt x="217" y="773"/>
                    </a:lnTo>
                    <a:lnTo>
                      <a:pt x="328" y="811"/>
                    </a:lnTo>
                    <a:lnTo>
                      <a:pt x="365" y="855"/>
                    </a:lnTo>
                    <a:lnTo>
                      <a:pt x="352" y="887"/>
                    </a:lnTo>
                    <a:lnTo>
                      <a:pt x="319" y="907"/>
                    </a:lnTo>
                    <a:lnTo>
                      <a:pt x="289" y="872"/>
                    </a:lnTo>
                    <a:lnTo>
                      <a:pt x="244" y="843"/>
                    </a:lnTo>
                    <a:lnTo>
                      <a:pt x="184" y="802"/>
                    </a:lnTo>
                    <a:lnTo>
                      <a:pt x="127" y="790"/>
                    </a:lnTo>
                    <a:lnTo>
                      <a:pt x="93" y="781"/>
                    </a:lnTo>
                    <a:lnTo>
                      <a:pt x="93" y="746"/>
                    </a:lnTo>
                    <a:lnTo>
                      <a:pt x="136" y="705"/>
                    </a:lnTo>
                    <a:lnTo>
                      <a:pt x="175" y="608"/>
                    </a:lnTo>
                    <a:lnTo>
                      <a:pt x="217" y="537"/>
                    </a:lnTo>
                    <a:lnTo>
                      <a:pt x="244" y="464"/>
                    </a:lnTo>
                    <a:lnTo>
                      <a:pt x="247" y="405"/>
                    </a:lnTo>
                    <a:lnTo>
                      <a:pt x="238" y="358"/>
                    </a:lnTo>
                    <a:lnTo>
                      <a:pt x="193" y="273"/>
                    </a:lnTo>
                    <a:lnTo>
                      <a:pt x="136" y="212"/>
                    </a:lnTo>
                    <a:lnTo>
                      <a:pt x="99" y="173"/>
                    </a:lnTo>
                    <a:lnTo>
                      <a:pt x="30" y="129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04" name="Freeform 53"/>
              <p:cNvSpPr>
                <a:spLocks/>
              </p:cNvSpPr>
              <p:nvPr/>
            </p:nvSpPr>
            <p:spPr bwMode="auto">
              <a:xfrm>
                <a:off x="3131" y="2533"/>
                <a:ext cx="361" cy="768"/>
              </a:xfrm>
              <a:custGeom>
                <a:avLst/>
                <a:gdLst>
                  <a:gd name="T0" fmla="*/ 190 w 361"/>
                  <a:gd name="T1" fmla="*/ 158 h 768"/>
                  <a:gd name="T2" fmla="*/ 244 w 361"/>
                  <a:gd name="T3" fmla="*/ 61 h 768"/>
                  <a:gd name="T4" fmla="*/ 298 w 361"/>
                  <a:gd name="T5" fmla="*/ 0 h 768"/>
                  <a:gd name="T6" fmla="*/ 331 w 361"/>
                  <a:gd name="T7" fmla="*/ 0 h 768"/>
                  <a:gd name="T8" fmla="*/ 361 w 361"/>
                  <a:gd name="T9" fmla="*/ 17 h 768"/>
                  <a:gd name="T10" fmla="*/ 358 w 361"/>
                  <a:gd name="T11" fmla="*/ 73 h 768"/>
                  <a:gd name="T12" fmla="*/ 322 w 361"/>
                  <a:gd name="T13" fmla="*/ 125 h 768"/>
                  <a:gd name="T14" fmla="*/ 268 w 361"/>
                  <a:gd name="T15" fmla="*/ 175 h 768"/>
                  <a:gd name="T16" fmla="*/ 235 w 361"/>
                  <a:gd name="T17" fmla="*/ 266 h 768"/>
                  <a:gd name="T18" fmla="*/ 223 w 361"/>
                  <a:gd name="T19" fmla="*/ 301 h 768"/>
                  <a:gd name="T20" fmla="*/ 226 w 361"/>
                  <a:gd name="T21" fmla="*/ 371 h 768"/>
                  <a:gd name="T22" fmla="*/ 280 w 361"/>
                  <a:gd name="T23" fmla="*/ 509 h 768"/>
                  <a:gd name="T24" fmla="*/ 322 w 361"/>
                  <a:gd name="T25" fmla="*/ 633 h 768"/>
                  <a:gd name="T26" fmla="*/ 358 w 361"/>
                  <a:gd name="T27" fmla="*/ 688 h 768"/>
                  <a:gd name="T28" fmla="*/ 352 w 361"/>
                  <a:gd name="T29" fmla="*/ 729 h 768"/>
                  <a:gd name="T30" fmla="*/ 316 w 361"/>
                  <a:gd name="T31" fmla="*/ 738 h 768"/>
                  <a:gd name="T32" fmla="*/ 235 w 361"/>
                  <a:gd name="T33" fmla="*/ 724 h 768"/>
                  <a:gd name="T34" fmla="*/ 196 w 361"/>
                  <a:gd name="T35" fmla="*/ 724 h 768"/>
                  <a:gd name="T36" fmla="*/ 133 w 361"/>
                  <a:gd name="T37" fmla="*/ 750 h 768"/>
                  <a:gd name="T38" fmla="*/ 70 w 361"/>
                  <a:gd name="T39" fmla="*/ 768 h 768"/>
                  <a:gd name="T40" fmla="*/ 34 w 361"/>
                  <a:gd name="T41" fmla="*/ 759 h 768"/>
                  <a:gd name="T42" fmla="*/ 0 w 361"/>
                  <a:gd name="T43" fmla="*/ 724 h 768"/>
                  <a:gd name="T44" fmla="*/ 70 w 361"/>
                  <a:gd name="T45" fmla="*/ 703 h 768"/>
                  <a:gd name="T46" fmla="*/ 145 w 361"/>
                  <a:gd name="T47" fmla="*/ 688 h 768"/>
                  <a:gd name="T48" fmla="*/ 223 w 361"/>
                  <a:gd name="T49" fmla="*/ 688 h 768"/>
                  <a:gd name="T50" fmla="*/ 268 w 361"/>
                  <a:gd name="T51" fmla="*/ 694 h 768"/>
                  <a:gd name="T52" fmla="*/ 295 w 361"/>
                  <a:gd name="T53" fmla="*/ 694 h 768"/>
                  <a:gd name="T54" fmla="*/ 289 w 361"/>
                  <a:gd name="T55" fmla="*/ 659 h 768"/>
                  <a:gd name="T56" fmla="*/ 241 w 361"/>
                  <a:gd name="T57" fmla="*/ 538 h 768"/>
                  <a:gd name="T58" fmla="*/ 196 w 361"/>
                  <a:gd name="T59" fmla="*/ 415 h 768"/>
                  <a:gd name="T60" fmla="*/ 178 w 361"/>
                  <a:gd name="T61" fmla="*/ 345 h 768"/>
                  <a:gd name="T62" fmla="*/ 172 w 361"/>
                  <a:gd name="T63" fmla="*/ 266 h 768"/>
                  <a:gd name="T64" fmla="*/ 178 w 361"/>
                  <a:gd name="T65" fmla="*/ 210 h 768"/>
                  <a:gd name="T66" fmla="*/ 190 w 361"/>
                  <a:gd name="T67" fmla="*/ 158 h 7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61"/>
                  <a:gd name="T103" fmla="*/ 0 h 768"/>
                  <a:gd name="T104" fmla="*/ 361 w 361"/>
                  <a:gd name="T105" fmla="*/ 768 h 7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61" h="768">
                    <a:moveTo>
                      <a:pt x="190" y="158"/>
                    </a:moveTo>
                    <a:lnTo>
                      <a:pt x="244" y="61"/>
                    </a:lnTo>
                    <a:lnTo>
                      <a:pt x="298" y="0"/>
                    </a:lnTo>
                    <a:lnTo>
                      <a:pt x="331" y="0"/>
                    </a:lnTo>
                    <a:lnTo>
                      <a:pt x="361" y="17"/>
                    </a:lnTo>
                    <a:lnTo>
                      <a:pt x="358" y="73"/>
                    </a:lnTo>
                    <a:lnTo>
                      <a:pt x="322" y="125"/>
                    </a:lnTo>
                    <a:lnTo>
                      <a:pt x="268" y="175"/>
                    </a:lnTo>
                    <a:lnTo>
                      <a:pt x="235" y="266"/>
                    </a:lnTo>
                    <a:lnTo>
                      <a:pt x="223" y="301"/>
                    </a:lnTo>
                    <a:lnTo>
                      <a:pt x="226" y="371"/>
                    </a:lnTo>
                    <a:lnTo>
                      <a:pt x="280" y="509"/>
                    </a:lnTo>
                    <a:lnTo>
                      <a:pt x="322" y="633"/>
                    </a:lnTo>
                    <a:lnTo>
                      <a:pt x="358" y="688"/>
                    </a:lnTo>
                    <a:lnTo>
                      <a:pt x="352" y="729"/>
                    </a:lnTo>
                    <a:lnTo>
                      <a:pt x="316" y="738"/>
                    </a:lnTo>
                    <a:lnTo>
                      <a:pt x="235" y="724"/>
                    </a:lnTo>
                    <a:lnTo>
                      <a:pt x="196" y="724"/>
                    </a:lnTo>
                    <a:lnTo>
                      <a:pt x="133" y="750"/>
                    </a:lnTo>
                    <a:lnTo>
                      <a:pt x="70" y="768"/>
                    </a:lnTo>
                    <a:lnTo>
                      <a:pt x="34" y="759"/>
                    </a:lnTo>
                    <a:lnTo>
                      <a:pt x="0" y="724"/>
                    </a:lnTo>
                    <a:lnTo>
                      <a:pt x="70" y="703"/>
                    </a:lnTo>
                    <a:lnTo>
                      <a:pt x="145" y="688"/>
                    </a:lnTo>
                    <a:lnTo>
                      <a:pt x="223" y="688"/>
                    </a:lnTo>
                    <a:lnTo>
                      <a:pt x="268" y="694"/>
                    </a:lnTo>
                    <a:lnTo>
                      <a:pt x="295" y="694"/>
                    </a:lnTo>
                    <a:lnTo>
                      <a:pt x="289" y="659"/>
                    </a:lnTo>
                    <a:lnTo>
                      <a:pt x="241" y="538"/>
                    </a:lnTo>
                    <a:lnTo>
                      <a:pt x="196" y="415"/>
                    </a:lnTo>
                    <a:lnTo>
                      <a:pt x="178" y="345"/>
                    </a:lnTo>
                    <a:lnTo>
                      <a:pt x="172" y="266"/>
                    </a:lnTo>
                    <a:lnTo>
                      <a:pt x="178" y="210"/>
                    </a:lnTo>
                    <a:lnTo>
                      <a:pt x="190" y="15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092950" y="4076700"/>
            <a:ext cx="1835150" cy="1368425"/>
            <a:chOff x="4468" y="2568"/>
            <a:chExt cx="1156" cy="862"/>
          </a:xfrm>
        </p:grpSpPr>
        <p:sp>
          <p:nvSpPr>
            <p:cNvPr id="174095" name="AutoShape 56"/>
            <p:cNvSpPr>
              <a:spLocks noChangeArrowheads="1"/>
            </p:cNvSpPr>
            <p:nvPr/>
          </p:nvSpPr>
          <p:spPr bwMode="auto">
            <a:xfrm>
              <a:off x="4468" y="2636"/>
              <a:ext cx="1156" cy="794"/>
            </a:xfrm>
            <a:prstGeom prst="cloudCallout">
              <a:avLst>
                <a:gd name="adj1" fmla="val -65829"/>
                <a:gd name="adj2" fmla="val 45843"/>
              </a:avLst>
            </a:prstGeom>
            <a:solidFill>
              <a:schemeClr val="bg1">
                <a:alpha val="32941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>
                <a:latin typeface="Times New Roman" pitchFamily="18" charset="0"/>
              </a:endParaRPr>
            </a:p>
          </p:txBody>
        </p:sp>
        <p:pic>
          <p:nvPicPr>
            <p:cNvPr id="174096" name="Picture 57" descr="money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95" y="2568"/>
              <a:ext cx="896" cy="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2">
                                            <p:subSp spid="_x0000_s17408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6322">
                                            <p:subSp spid="_x0000_s174086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6322">
                                            <p:subSp spid="_x0000_s174086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6322">
                                            <p:subSp spid="_x0000_s17408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2">
                                            <p:subSp spid="_x0000_s17408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6322">
                                            <p:subSp spid="_x0000_s174087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6322">
                                            <p:subSp spid="_x0000_s174087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6322">
                                            <p:subSp spid="_x0000_s174087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6" presetClass="emp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2">
                                            <p:subSp spid="_x0000_s17408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6322">
                                            <p:subSp spid="_x0000_s174088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6322">
                                            <p:subSp spid="_x0000_s174088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6322">
                                            <p:subSp spid="_x0000_s174088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500"/>
                            </p:stCondLst>
                            <p:childTnLst>
                              <p:par>
                                <p:cTn id="42" presetID="6" presetClass="emp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226322" grpId="0" bld="depthByNod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88" y="512763"/>
            <a:ext cx="8675687" cy="874712"/>
          </a:xfrm>
        </p:spPr>
        <p:txBody>
          <a:bodyPr/>
          <a:lstStyle/>
          <a:p>
            <a:r>
              <a:rPr lang="ru-RU" sz="3200" b="1" smtClean="0"/>
              <a:t>Необходимость инвестиций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8278813" cy="4751387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4400" i="1" smtClean="0"/>
              <a:t> обновление материально-технической базы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4400" i="1" smtClean="0"/>
              <a:t>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4400" i="1" smtClean="0"/>
              <a:t>расширение деятельности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Ø"/>
            </a:pPr>
            <a:endParaRPr lang="ru-RU" sz="4400" i="1" smtClean="0"/>
          </a:p>
          <a:p>
            <a:pPr marL="0" indent="0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4400" i="1" smtClean="0"/>
              <a:t> социальная политика и экологическая безопасность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1" name="Прямоугольник 1"/>
          <p:cNvSpPr>
            <a:spLocks noChangeArrowheads="1"/>
          </p:cNvSpPr>
          <p:nvPr/>
        </p:nvSpPr>
        <p:spPr bwMode="auto">
          <a:xfrm>
            <a:off x="1258888" y="260350"/>
            <a:ext cx="7489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accent1"/>
                </a:solidFill>
              </a:rPr>
              <a:t>Классификация показателей эффективности ИП</a:t>
            </a:r>
            <a:endParaRPr lang="ru-RU">
              <a:solidFill>
                <a:schemeClr val="accent1"/>
              </a:soli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251520" y="629980"/>
          <a:ext cx="8208912" cy="5679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Критерии оценки инвестиционных проектов</a:t>
            </a:r>
          </a:p>
        </p:txBody>
      </p:sp>
      <p:sp>
        <p:nvSpPr>
          <p:cNvPr id="2426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4941888"/>
            <a:ext cx="8675687" cy="1511300"/>
          </a:xfrm>
        </p:spPr>
        <p:txBody>
          <a:bodyPr/>
          <a:lstStyle/>
          <a:p>
            <a:pPr marL="533400" indent="-533400" algn="ctr">
              <a:lnSpc>
                <a:spcPct val="90000"/>
              </a:lnSpc>
              <a:buFontTx/>
              <a:buNone/>
            </a:pPr>
            <a:r>
              <a:rPr lang="ru-RU" sz="2400" i="1" smtClean="0"/>
              <a:t>В основе принятия управленческих решений инвестиционного характера лежит </a:t>
            </a:r>
            <a:r>
              <a:rPr lang="ru-RU" sz="2400" b="1" i="1" smtClean="0"/>
              <a:t>оценка и сравнение объема предполагаемых инвестиций и будущих денежных поступлений</a:t>
            </a:r>
            <a:r>
              <a:rPr lang="ru-RU" sz="2400" i="1" smtClean="0"/>
              <a:t>.</a:t>
            </a:r>
          </a:p>
        </p:txBody>
      </p:sp>
      <p:pic>
        <p:nvPicPr>
          <p:cNvPr id="220164" name="Picture 4" descr="money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8288" y="2089150"/>
            <a:ext cx="1908175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0165" name="Picture 5" descr="money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425700"/>
            <a:ext cx="142240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2693" name="Freeform 6"/>
          <p:cNvSpPr>
            <a:spLocks/>
          </p:cNvSpPr>
          <p:nvPr/>
        </p:nvSpPr>
        <p:spPr bwMode="auto">
          <a:xfrm>
            <a:off x="1911350" y="3224213"/>
            <a:ext cx="1495425" cy="1465262"/>
          </a:xfrm>
          <a:custGeom>
            <a:avLst/>
            <a:gdLst>
              <a:gd name="T0" fmla="*/ 1180 w 2354"/>
              <a:gd name="T1" fmla="*/ 0 h 2308"/>
              <a:gd name="T2" fmla="*/ 1529 w 2354"/>
              <a:gd name="T3" fmla="*/ 1047 h 2308"/>
              <a:gd name="T4" fmla="*/ 1529 w 2354"/>
              <a:gd name="T5" fmla="*/ 1948 h 2308"/>
              <a:gd name="T6" fmla="*/ 1764 w 2354"/>
              <a:gd name="T7" fmla="*/ 1948 h 2308"/>
              <a:gd name="T8" fmla="*/ 2354 w 2354"/>
              <a:gd name="T9" fmla="*/ 2095 h 2308"/>
              <a:gd name="T10" fmla="*/ 2354 w 2354"/>
              <a:gd name="T11" fmla="*/ 2308 h 2308"/>
              <a:gd name="T12" fmla="*/ 0 w 2354"/>
              <a:gd name="T13" fmla="*/ 2308 h 2308"/>
              <a:gd name="T14" fmla="*/ 0 w 2354"/>
              <a:gd name="T15" fmla="*/ 2119 h 2308"/>
              <a:gd name="T16" fmla="*/ 469 w 2354"/>
              <a:gd name="T17" fmla="*/ 1967 h 2308"/>
              <a:gd name="T18" fmla="*/ 748 w 2354"/>
              <a:gd name="T19" fmla="*/ 1967 h 2308"/>
              <a:gd name="T20" fmla="*/ 748 w 2354"/>
              <a:gd name="T21" fmla="*/ 1047 h 2308"/>
              <a:gd name="T22" fmla="*/ 1180 w 2354"/>
              <a:gd name="T23" fmla="*/ 0 h 230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354"/>
              <a:gd name="T37" fmla="*/ 0 h 2308"/>
              <a:gd name="T38" fmla="*/ 2354 w 2354"/>
              <a:gd name="T39" fmla="*/ 2308 h 230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354" h="2308">
                <a:moveTo>
                  <a:pt x="1180" y="0"/>
                </a:moveTo>
                <a:lnTo>
                  <a:pt x="1529" y="1047"/>
                </a:lnTo>
                <a:lnTo>
                  <a:pt x="1529" y="1948"/>
                </a:lnTo>
                <a:lnTo>
                  <a:pt x="1764" y="1948"/>
                </a:lnTo>
                <a:lnTo>
                  <a:pt x="2354" y="2095"/>
                </a:lnTo>
                <a:lnTo>
                  <a:pt x="2354" y="2308"/>
                </a:lnTo>
                <a:lnTo>
                  <a:pt x="0" y="2308"/>
                </a:lnTo>
                <a:lnTo>
                  <a:pt x="0" y="2119"/>
                </a:lnTo>
                <a:lnTo>
                  <a:pt x="469" y="1967"/>
                </a:lnTo>
                <a:lnTo>
                  <a:pt x="748" y="1967"/>
                </a:lnTo>
                <a:lnTo>
                  <a:pt x="748" y="1047"/>
                </a:lnTo>
                <a:lnTo>
                  <a:pt x="1180" y="0"/>
                </a:lnTo>
                <a:close/>
              </a:path>
            </a:pathLst>
          </a:custGeom>
          <a:solidFill>
            <a:srgbClr val="000000"/>
          </a:solidFill>
          <a:ln w="1206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138238" y="4005263"/>
            <a:ext cx="3021012" cy="398462"/>
            <a:chOff x="1796" y="9177"/>
            <a:chExt cx="4758" cy="627"/>
          </a:xfrm>
        </p:grpSpPr>
        <p:sp>
          <p:nvSpPr>
            <p:cNvPr id="242707" name="Freeform 8"/>
            <p:cNvSpPr>
              <a:spLocks/>
            </p:cNvSpPr>
            <p:nvPr/>
          </p:nvSpPr>
          <p:spPr bwMode="auto">
            <a:xfrm>
              <a:off x="1796" y="9177"/>
              <a:ext cx="4758" cy="627"/>
            </a:xfrm>
            <a:custGeom>
              <a:avLst/>
              <a:gdLst>
                <a:gd name="T0" fmla="*/ 0 w 4758"/>
                <a:gd name="T1" fmla="*/ 0 h 627"/>
                <a:gd name="T2" fmla="*/ 4758 w 4758"/>
                <a:gd name="T3" fmla="*/ 0 h 627"/>
                <a:gd name="T4" fmla="*/ 4758 w 4758"/>
                <a:gd name="T5" fmla="*/ 225 h 627"/>
                <a:gd name="T6" fmla="*/ 2595 w 4758"/>
                <a:gd name="T7" fmla="*/ 627 h 627"/>
                <a:gd name="T8" fmla="*/ 2239 w 4758"/>
                <a:gd name="T9" fmla="*/ 627 h 627"/>
                <a:gd name="T10" fmla="*/ 0 w 4758"/>
                <a:gd name="T11" fmla="*/ 262 h 627"/>
                <a:gd name="T12" fmla="*/ 0 w 4758"/>
                <a:gd name="T13" fmla="*/ 0 h 6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58"/>
                <a:gd name="T22" fmla="*/ 0 h 627"/>
                <a:gd name="T23" fmla="*/ 4758 w 4758"/>
                <a:gd name="T24" fmla="*/ 627 h 6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58" h="627">
                  <a:moveTo>
                    <a:pt x="0" y="0"/>
                  </a:moveTo>
                  <a:lnTo>
                    <a:pt x="4758" y="0"/>
                  </a:lnTo>
                  <a:lnTo>
                    <a:pt x="4758" y="225"/>
                  </a:lnTo>
                  <a:lnTo>
                    <a:pt x="2595" y="627"/>
                  </a:lnTo>
                  <a:lnTo>
                    <a:pt x="2239" y="627"/>
                  </a:lnTo>
                  <a:lnTo>
                    <a:pt x="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2708" name="Group 9"/>
            <p:cNvGrpSpPr>
              <a:grpSpLocks/>
            </p:cNvGrpSpPr>
            <p:nvPr/>
          </p:nvGrpSpPr>
          <p:grpSpPr bwMode="auto">
            <a:xfrm>
              <a:off x="4016" y="9329"/>
              <a:ext cx="330" cy="305"/>
              <a:chOff x="4016" y="9329"/>
              <a:chExt cx="330" cy="305"/>
            </a:xfrm>
          </p:grpSpPr>
          <p:grpSp>
            <p:nvGrpSpPr>
              <p:cNvPr id="242709" name="Group 10"/>
              <p:cNvGrpSpPr>
                <a:grpSpLocks/>
              </p:cNvGrpSpPr>
              <p:nvPr/>
            </p:nvGrpSpPr>
            <p:grpSpPr bwMode="auto">
              <a:xfrm>
                <a:off x="4016" y="9329"/>
                <a:ext cx="330" cy="305"/>
                <a:chOff x="4016" y="9329"/>
                <a:chExt cx="330" cy="305"/>
              </a:xfrm>
            </p:grpSpPr>
            <p:pic>
              <p:nvPicPr>
                <p:cNvPr id="242711" name="Picture 11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16" y="9329"/>
                  <a:ext cx="108" cy="1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12" name="Picture 12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124" y="9329"/>
                  <a:ext cx="108" cy="1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13" name="Picture 13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232" y="9329"/>
                  <a:ext cx="108" cy="1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14" name="Picture 14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4340" y="9329"/>
                  <a:ext cx="6" cy="1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15" name="Picture 1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16" y="9433"/>
                  <a:ext cx="108" cy="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16" name="Picture 16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124" y="9433"/>
                  <a:ext cx="108" cy="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17" name="Picture 17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232" y="9433"/>
                  <a:ext cx="108" cy="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18" name="Picture 18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4340" y="9433"/>
                  <a:ext cx="6" cy="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19" name="Picture 19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4016" y="9536"/>
                  <a:ext cx="108" cy="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20" name="Picture 20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4124" y="9536"/>
                  <a:ext cx="108" cy="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21" name="Picture 21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4232" y="9536"/>
                  <a:ext cx="108" cy="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22" name="Picture 22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4340" y="9536"/>
                  <a:ext cx="6" cy="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42723" name="Freeform 23"/>
                <p:cNvSpPr>
                  <a:spLocks/>
                </p:cNvSpPr>
                <p:nvPr/>
              </p:nvSpPr>
              <p:spPr bwMode="auto">
                <a:xfrm>
                  <a:off x="4016" y="9329"/>
                  <a:ext cx="318" cy="292"/>
                </a:xfrm>
                <a:custGeom>
                  <a:avLst/>
                  <a:gdLst>
                    <a:gd name="T0" fmla="*/ 159 w 318"/>
                    <a:gd name="T1" fmla="*/ 292 h 292"/>
                    <a:gd name="T2" fmla="*/ 127 w 318"/>
                    <a:gd name="T3" fmla="*/ 292 h 292"/>
                    <a:gd name="T4" fmla="*/ 95 w 318"/>
                    <a:gd name="T5" fmla="*/ 280 h 292"/>
                    <a:gd name="T6" fmla="*/ 45 w 318"/>
                    <a:gd name="T7" fmla="*/ 250 h 292"/>
                    <a:gd name="T8" fmla="*/ 13 w 318"/>
                    <a:gd name="T9" fmla="*/ 201 h 292"/>
                    <a:gd name="T10" fmla="*/ 7 w 318"/>
                    <a:gd name="T11" fmla="*/ 177 h 292"/>
                    <a:gd name="T12" fmla="*/ 0 w 318"/>
                    <a:gd name="T13" fmla="*/ 146 h 292"/>
                    <a:gd name="T14" fmla="*/ 7 w 318"/>
                    <a:gd name="T15" fmla="*/ 116 h 292"/>
                    <a:gd name="T16" fmla="*/ 13 w 318"/>
                    <a:gd name="T17" fmla="*/ 91 h 292"/>
                    <a:gd name="T18" fmla="*/ 45 w 318"/>
                    <a:gd name="T19" fmla="*/ 43 h 292"/>
                    <a:gd name="T20" fmla="*/ 95 w 318"/>
                    <a:gd name="T21" fmla="*/ 12 h 292"/>
                    <a:gd name="T22" fmla="*/ 127 w 318"/>
                    <a:gd name="T23" fmla="*/ 6 h 292"/>
                    <a:gd name="T24" fmla="*/ 159 w 318"/>
                    <a:gd name="T25" fmla="*/ 0 h 292"/>
                    <a:gd name="T26" fmla="*/ 191 w 318"/>
                    <a:gd name="T27" fmla="*/ 6 h 292"/>
                    <a:gd name="T28" fmla="*/ 222 w 318"/>
                    <a:gd name="T29" fmla="*/ 12 h 292"/>
                    <a:gd name="T30" fmla="*/ 273 w 318"/>
                    <a:gd name="T31" fmla="*/ 43 h 292"/>
                    <a:gd name="T32" fmla="*/ 305 w 318"/>
                    <a:gd name="T33" fmla="*/ 91 h 292"/>
                    <a:gd name="T34" fmla="*/ 318 w 318"/>
                    <a:gd name="T35" fmla="*/ 116 h 292"/>
                    <a:gd name="T36" fmla="*/ 318 w 318"/>
                    <a:gd name="T37" fmla="*/ 146 h 292"/>
                    <a:gd name="T38" fmla="*/ 318 w 318"/>
                    <a:gd name="T39" fmla="*/ 177 h 292"/>
                    <a:gd name="T40" fmla="*/ 305 w 318"/>
                    <a:gd name="T41" fmla="*/ 201 h 292"/>
                    <a:gd name="T42" fmla="*/ 273 w 318"/>
                    <a:gd name="T43" fmla="*/ 250 h 292"/>
                    <a:gd name="T44" fmla="*/ 222 w 318"/>
                    <a:gd name="T45" fmla="*/ 280 h 292"/>
                    <a:gd name="T46" fmla="*/ 191 w 318"/>
                    <a:gd name="T47" fmla="*/ 292 h 292"/>
                    <a:gd name="T48" fmla="*/ 159 w 318"/>
                    <a:gd name="T49" fmla="*/ 292 h 29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318"/>
                    <a:gd name="T76" fmla="*/ 0 h 292"/>
                    <a:gd name="T77" fmla="*/ 318 w 318"/>
                    <a:gd name="T78" fmla="*/ 292 h 292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318" h="292">
                      <a:moveTo>
                        <a:pt x="159" y="292"/>
                      </a:moveTo>
                      <a:lnTo>
                        <a:pt x="127" y="292"/>
                      </a:lnTo>
                      <a:lnTo>
                        <a:pt x="95" y="280"/>
                      </a:lnTo>
                      <a:lnTo>
                        <a:pt x="45" y="250"/>
                      </a:lnTo>
                      <a:lnTo>
                        <a:pt x="13" y="201"/>
                      </a:lnTo>
                      <a:lnTo>
                        <a:pt x="7" y="177"/>
                      </a:lnTo>
                      <a:lnTo>
                        <a:pt x="0" y="146"/>
                      </a:lnTo>
                      <a:lnTo>
                        <a:pt x="7" y="116"/>
                      </a:lnTo>
                      <a:lnTo>
                        <a:pt x="13" y="91"/>
                      </a:lnTo>
                      <a:lnTo>
                        <a:pt x="45" y="43"/>
                      </a:lnTo>
                      <a:lnTo>
                        <a:pt x="95" y="12"/>
                      </a:lnTo>
                      <a:lnTo>
                        <a:pt x="127" y="6"/>
                      </a:lnTo>
                      <a:lnTo>
                        <a:pt x="159" y="0"/>
                      </a:lnTo>
                      <a:lnTo>
                        <a:pt x="191" y="6"/>
                      </a:lnTo>
                      <a:lnTo>
                        <a:pt x="222" y="12"/>
                      </a:lnTo>
                      <a:lnTo>
                        <a:pt x="273" y="43"/>
                      </a:lnTo>
                      <a:lnTo>
                        <a:pt x="305" y="91"/>
                      </a:lnTo>
                      <a:lnTo>
                        <a:pt x="318" y="116"/>
                      </a:lnTo>
                      <a:lnTo>
                        <a:pt x="318" y="146"/>
                      </a:lnTo>
                      <a:lnTo>
                        <a:pt x="318" y="177"/>
                      </a:lnTo>
                      <a:lnTo>
                        <a:pt x="305" y="201"/>
                      </a:lnTo>
                      <a:lnTo>
                        <a:pt x="273" y="250"/>
                      </a:lnTo>
                      <a:lnTo>
                        <a:pt x="222" y="280"/>
                      </a:lnTo>
                      <a:lnTo>
                        <a:pt x="191" y="292"/>
                      </a:lnTo>
                      <a:lnTo>
                        <a:pt x="159" y="292"/>
                      </a:lnTo>
                      <a:close/>
                    </a:path>
                  </a:pathLst>
                </a:custGeom>
                <a:noFill/>
                <a:ln w="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2724" name="Oval 24"/>
                <p:cNvSpPr>
                  <a:spLocks noChangeArrowheads="1"/>
                </p:cNvSpPr>
                <p:nvPr/>
              </p:nvSpPr>
              <p:spPr bwMode="auto">
                <a:xfrm>
                  <a:off x="4016" y="9329"/>
                  <a:ext cx="324" cy="298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pic>
              <p:nvPicPr>
                <p:cNvPr id="242725" name="Picture 2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16" y="9329"/>
                  <a:ext cx="108" cy="1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26" name="Picture 26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124" y="9329"/>
                  <a:ext cx="108" cy="1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27" name="Picture 27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232" y="9329"/>
                  <a:ext cx="108" cy="1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28" name="Picture 28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4340" y="9329"/>
                  <a:ext cx="6" cy="1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29" name="Picture 29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016" y="9433"/>
                  <a:ext cx="108" cy="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30" name="Picture 30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124" y="9433"/>
                  <a:ext cx="108" cy="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31" name="Picture 31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232" y="9433"/>
                  <a:ext cx="108" cy="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32" name="Picture 32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4340" y="9433"/>
                  <a:ext cx="6" cy="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33" name="Picture 33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4016" y="9536"/>
                  <a:ext cx="108" cy="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34" name="Picture 34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4124" y="9536"/>
                  <a:ext cx="108" cy="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35" name="Picture 35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4232" y="9536"/>
                  <a:ext cx="108" cy="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2736" name="Picture 36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4340" y="9536"/>
                  <a:ext cx="6" cy="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242710" name="Oval 37"/>
              <p:cNvSpPr>
                <a:spLocks noChangeArrowheads="1"/>
              </p:cNvSpPr>
              <p:nvPr/>
            </p:nvSpPr>
            <p:spPr bwMode="auto">
              <a:xfrm>
                <a:off x="4016" y="9329"/>
                <a:ext cx="324" cy="298"/>
              </a:xfrm>
              <a:prstGeom prst="ellipse">
                <a:avLst/>
              </a:prstGeom>
              <a:noFill/>
              <a:ln w="12065">
                <a:solidFill>
                  <a:srgbClr val="808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20198" name="Freeform 38"/>
          <p:cNvSpPr>
            <a:spLocks/>
          </p:cNvSpPr>
          <p:nvPr/>
        </p:nvSpPr>
        <p:spPr bwMode="auto">
          <a:xfrm>
            <a:off x="2946400" y="3460750"/>
            <a:ext cx="1733550" cy="541338"/>
          </a:xfrm>
          <a:custGeom>
            <a:avLst/>
            <a:gdLst>
              <a:gd name="T0" fmla="*/ 13 w 2729"/>
              <a:gd name="T1" fmla="*/ 0 h 853"/>
              <a:gd name="T2" fmla="*/ 0 w 2729"/>
              <a:gd name="T3" fmla="*/ 92 h 853"/>
              <a:gd name="T4" fmla="*/ 13 w 2729"/>
              <a:gd name="T5" fmla="*/ 201 h 853"/>
              <a:gd name="T6" fmla="*/ 51 w 2729"/>
              <a:gd name="T7" fmla="*/ 317 h 853"/>
              <a:gd name="T8" fmla="*/ 127 w 2729"/>
              <a:gd name="T9" fmla="*/ 433 h 853"/>
              <a:gd name="T10" fmla="*/ 248 w 2729"/>
              <a:gd name="T11" fmla="*/ 530 h 853"/>
              <a:gd name="T12" fmla="*/ 387 w 2729"/>
              <a:gd name="T13" fmla="*/ 627 h 853"/>
              <a:gd name="T14" fmla="*/ 527 w 2729"/>
              <a:gd name="T15" fmla="*/ 694 h 853"/>
              <a:gd name="T16" fmla="*/ 654 w 2729"/>
              <a:gd name="T17" fmla="*/ 737 h 853"/>
              <a:gd name="T18" fmla="*/ 787 w 2729"/>
              <a:gd name="T19" fmla="*/ 780 h 853"/>
              <a:gd name="T20" fmla="*/ 914 w 2729"/>
              <a:gd name="T21" fmla="*/ 804 h 853"/>
              <a:gd name="T22" fmla="*/ 1047 w 2729"/>
              <a:gd name="T23" fmla="*/ 822 h 853"/>
              <a:gd name="T24" fmla="*/ 1168 w 2729"/>
              <a:gd name="T25" fmla="*/ 841 h 853"/>
              <a:gd name="T26" fmla="*/ 1326 w 2729"/>
              <a:gd name="T27" fmla="*/ 853 h 853"/>
              <a:gd name="T28" fmla="*/ 1472 w 2729"/>
              <a:gd name="T29" fmla="*/ 841 h 853"/>
              <a:gd name="T30" fmla="*/ 1618 w 2729"/>
              <a:gd name="T31" fmla="*/ 841 h 853"/>
              <a:gd name="T32" fmla="*/ 1783 w 2729"/>
              <a:gd name="T33" fmla="*/ 816 h 853"/>
              <a:gd name="T34" fmla="*/ 1910 w 2729"/>
              <a:gd name="T35" fmla="*/ 792 h 853"/>
              <a:gd name="T36" fmla="*/ 2043 w 2729"/>
              <a:gd name="T37" fmla="*/ 755 h 853"/>
              <a:gd name="T38" fmla="*/ 2170 w 2729"/>
              <a:gd name="T39" fmla="*/ 713 h 853"/>
              <a:gd name="T40" fmla="*/ 2259 w 2729"/>
              <a:gd name="T41" fmla="*/ 676 h 853"/>
              <a:gd name="T42" fmla="*/ 2354 w 2729"/>
              <a:gd name="T43" fmla="*/ 621 h 853"/>
              <a:gd name="T44" fmla="*/ 2430 w 2729"/>
              <a:gd name="T45" fmla="*/ 579 h 853"/>
              <a:gd name="T46" fmla="*/ 2513 w 2729"/>
              <a:gd name="T47" fmla="*/ 512 h 853"/>
              <a:gd name="T48" fmla="*/ 2589 w 2729"/>
              <a:gd name="T49" fmla="*/ 457 h 853"/>
              <a:gd name="T50" fmla="*/ 2634 w 2729"/>
              <a:gd name="T51" fmla="*/ 390 h 853"/>
              <a:gd name="T52" fmla="*/ 2684 w 2729"/>
              <a:gd name="T53" fmla="*/ 311 h 853"/>
              <a:gd name="T54" fmla="*/ 2716 w 2729"/>
              <a:gd name="T55" fmla="*/ 225 h 853"/>
              <a:gd name="T56" fmla="*/ 2729 w 2729"/>
              <a:gd name="T57" fmla="*/ 128 h 853"/>
              <a:gd name="T58" fmla="*/ 2722 w 2729"/>
              <a:gd name="T59" fmla="*/ 6 h 853"/>
              <a:gd name="T60" fmla="*/ 13 w 2729"/>
              <a:gd name="T61" fmla="*/ 0 h 85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729"/>
              <a:gd name="T94" fmla="*/ 0 h 853"/>
              <a:gd name="T95" fmla="*/ 2729 w 2729"/>
              <a:gd name="T96" fmla="*/ 853 h 85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729" h="853">
                <a:moveTo>
                  <a:pt x="13" y="0"/>
                </a:moveTo>
                <a:lnTo>
                  <a:pt x="0" y="92"/>
                </a:lnTo>
                <a:lnTo>
                  <a:pt x="13" y="201"/>
                </a:lnTo>
                <a:lnTo>
                  <a:pt x="51" y="317"/>
                </a:lnTo>
                <a:lnTo>
                  <a:pt x="127" y="433"/>
                </a:lnTo>
                <a:lnTo>
                  <a:pt x="248" y="530"/>
                </a:lnTo>
                <a:lnTo>
                  <a:pt x="387" y="627"/>
                </a:lnTo>
                <a:lnTo>
                  <a:pt x="527" y="694"/>
                </a:lnTo>
                <a:lnTo>
                  <a:pt x="654" y="737"/>
                </a:lnTo>
                <a:lnTo>
                  <a:pt x="787" y="780"/>
                </a:lnTo>
                <a:lnTo>
                  <a:pt x="914" y="804"/>
                </a:lnTo>
                <a:lnTo>
                  <a:pt x="1047" y="822"/>
                </a:lnTo>
                <a:lnTo>
                  <a:pt x="1168" y="841"/>
                </a:lnTo>
                <a:lnTo>
                  <a:pt x="1326" y="853"/>
                </a:lnTo>
                <a:lnTo>
                  <a:pt x="1472" y="841"/>
                </a:lnTo>
                <a:lnTo>
                  <a:pt x="1618" y="841"/>
                </a:lnTo>
                <a:lnTo>
                  <a:pt x="1783" y="816"/>
                </a:lnTo>
                <a:lnTo>
                  <a:pt x="1910" y="792"/>
                </a:lnTo>
                <a:lnTo>
                  <a:pt x="2043" y="755"/>
                </a:lnTo>
                <a:lnTo>
                  <a:pt x="2170" y="713"/>
                </a:lnTo>
                <a:lnTo>
                  <a:pt x="2259" y="676"/>
                </a:lnTo>
                <a:lnTo>
                  <a:pt x="2354" y="621"/>
                </a:lnTo>
                <a:lnTo>
                  <a:pt x="2430" y="579"/>
                </a:lnTo>
                <a:lnTo>
                  <a:pt x="2513" y="512"/>
                </a:lnTo>
                <a:lnTo>
                  <a:pt x="2589" y="457"/>
                </a:lnTo>
                <a:lnTo>
                  <a:pt x="2634" y="390"/>
                </a:lnTo>
                <a:lnTo>
                  <a:pt x="2684" y="311"/>
                </a:lnTo>
                <a:lnTo>
                  <a:pt x="2716" y="225"/>
                </a:lnTo>
                <a:lnTo>
                  <a:pt x="2729" y="128"/>
                </a:lnTo>
                <a:lnTo>
                  <a:pt x="2722" y="6"/>
                </a:lnTo>
                <a:lnTo>
                  <a:pt x="13" y="0"/>
                </a:lnTo>
                <a:close/>
              </a:path>
            </a:pathLst>
          </a:custGeom>
          <a:solidFill>
            <a:srgbClr val="C0C0C0"/>
          </a:solidFill>
          <a:ln w="3238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42696" name="Group 40"/>
          <p:cNvGrpSpPr>
            <a:grpSpLocks/>
          </p:cNvGrpSpPr>
          <p:nvPr/>
        </p:nvGrpSpPr>
        <p:grpSpPr bwMode="auto">
          <a:xfrm>
            <a:off x="4968875" y="3057525"/>
            <a:ext cx="3995738" cy="371475"/>
            <a:chOff x="1539" y="3249"/>
            <a:chExt cx="8835" cy="1057"/>
          </a:xfrm>
        </p:grpSpPr>
        <p:sp>
          <p:nvSpPr>
            <p:cNvPr id="242705" name="AutoShape 41"/>
            <p:cNvSpPr>
              <a:spLocks noChangeArrowheads="1"/>
            </p:cNvSpPr>
            <p:nvPr/>
          </p:nvSpPr>
          <p:spPr bwMode="auto">
            <a:xfrm>
              <a:off x="1539" y="3249"/>
              <a:ext cx="8721" cy="342"/>
            </a:xfrm>
            <a:prstGeom prst="rightArrow">
              <a:avLst>
                <a:gd name="adj1" fmla="val 39185"/>
                <a:gd name="adj2" fmla="val 141785"/>
              </a:avLst>
            </a:prstGeom>
            <a:gradFill rotWithShape="0">
              <a:gsLst>
                <a:gs pos="0">
                  <a:srgbClr val="00FF00"/>
                </a:gs>
                <a:gs pos="100000">
                  <a:srgbClr val="007600"/>
                </a:gs>
              </a:gsLst>
              <a:lin ang="0" scaled="1"/>
            </a:gradFill>
            <a:ln w="9525">
              <a:solidFill>
                <a:srgbClr val="3399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2706" name="Oval 42"/>
            <p:cNvSpPr>
              <a:spLocks noChangeArrowheads="1"/>
            </p:cNvSpPr>
            <p:nvPr/>
          </p:nvSpPr>
          <p:spPr bwMode="auto">
            <a:xfrm>
              <a:off x="8075" y="3420"/>
              <a:ext cx="2299" cy="88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r>
                <a:rPr lang="ru-RU" sz="1000">
                  <a:latin typeface="Times New Roman" pitchFamily="18" charset="0"/>
                </a:rPr>
                <a:t>время</a:t>
              </a: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220203" name="AutoShape 43"/>
          <p:cNvSpPr>
            <a:spLocks noChangeArrowheads="1"/>
          </p:cNvSpPr>
          <p:nvPr/>
        </p:nvSpPr>
        <p:spPr bwMode="auto">
          <a:xfrm>
            <a:off x="6119813" y="2406650"/>
            <a:ext cx="163512" cy="673100"/>
          </a:xfrm>
          <a:prstGeom prst="upArrow">
            <a:avLst>
              <a:gd name="adj1" fmla="val 50000"/>
              <a:gd name="adj2" fmla="val 102913"/>
            </a:avLst>
          </a:prstGeom>
          <a:gradFill rotWithShape="0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20204" name="AutoShape 44"/>
          <p:cNvSpPr>
            <a:spLocks noChangeArrowheads="1"/>
          </p:cNvSpPr>
          <p:nvPr/>
        </p:nvSpPr>
        <p:spPr bwMode="auto">
          <a:xfrm>
            <a:off x="7273925" y="2143125"/>
            <a:ext cx="204788" cy="933450"/>
          </a:xfrm>
          <a:prstGeom prst="upArrow">
            <a:avLst>
              <a:gd name="adj1" fmla="val 50000"/>
              <a:gd name="adj2" fmla="val 113953"/>
            </a:avLst>
          </a:prstGeom>
          <a:gradFill rotWithShape="0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20205" name="AutoShape 45"/>
          <p:cNvSpPr>
            <a:spLocks noChangeArrowheads="1"/>
          </p:cNvSpPr>
          <p:nvPr/>
        </p:nvSpPr>
        <p:spPr bwMode="auto">
          <a:xfrm>
            <a:off x="7850188" y="2000250"/>
            <a:ext cx="177800" cy="1090613"/>
          </a:xfrm>
          <a:prstGeom prst="upArrow">
            <a:avLst>
              <a:gd name="adj1" fmla="val 50000"/>
              <a:gd name="adj2" fmla="val 153348"/>
            </a:avLst>
          </a:prstGeom>
          <a:gradFill rotWithShape="0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20206" name="AutoShape 46"/>
          <p:cNvSpPr>
            <a:spLocks noChangeArrowheads="1"/>
          </p:cNvSpPr>
          <p:nvPr/>
        </p:nvSpPr>
        <p:spPr bwMode="auto">
          <a:xfrm>
            <a:off x="6635750" y="2370138"/>
            <a:ext cx="204788" cy="720725"/>
          </a:xfrm>
          <a:prstGeom prst="upArrow">
            <a:avLst>
              <a:gd name="adj1" fmla="val 50000"/>
              <a:gd name="adj2" fmla="val 87984"/>
            </a:avLst>
          </a:prstGeom>
          <a:gradFill rotWithShape="0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20209" name="AutoShape 49"/>
          <p:cNvSpPr>
            <a:spLocks noChangeArrowheads="1"/>
          </p:cNvSpPr>
          <p:nvPr/>
        </p:nvSpPr>
        <p:spPr bwMode="auto">
          <a:xfrm flipH="1">
            <a:off x="4248150" y="2276475"/>
            <a:ext cx="3708400" cy="8286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53333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319088" y="3429000"/>
            <a:ext cx="1731962" cy="541338"/>
            <a:chOff x="2906" y="3190"/>
            <a:chExt cx="1091" cy="341"/>
          </a:xfrm>
        </p:grpSpPr>
        <p:sp>
          <p:nvSpPr>
            <p:cNvPr id="242703" name="Freeform 52"/>
            <p:cNvSpPr>
              <a:spLocks/>
            </p:cNvSpPr>
            <p:nvPr/>
          </p:nvSpPr>
          <p:spPr bwMode="auto">
            <a:xfrm>
              <a:off x="2906" y="3190"/>
              <a:ext cx="1091" cy="341"/>
            </a:xfrm>
            <a:custGeom>
              <a:avLst/>
              <a:gdLst>
                <a:gd name="T0" fmla="*/ 13 w 2729"/>
                <a:gd name="T1" fmla="*/ 0 h 852"/>
                <a:gd name="T2" fmla="*/ 0 w 2729"/>
                <a:gd name="T3" fmla="*/ 91 h 852"/>
                <a:gd name="T4" fmla="*/ 13 w 2729"/>
                <a:gd name="T5" fmla="*/ 207 h 852"/>
                <a:gd name="T6" fmla="*/ 51 w 2729"/>
                <a:gd name="T7" fmla="*/ 316 h 852"/>
                <a:gd name="T8" fmla="*/ 127 w 2729"/>
                <a:gd name="T9" fmla="*/ 432 h 852"/>
                <a:gd name="T10" fmla="*/ 248 w 2729"/>
                <a:gd name="T11" fmla="*/ 536 h 852"/>
                <a:gd name="T12" fmla="*/ 387 w 2729"/>
                <a:gd name="T13" fmla="*/ 627 h 852"/>
                <a:gd name="T14" fmla="*/ 527 w 2729"/>
                <a:gd name="T15" fmla="*/ 694 h 852"/>
                <a:gd name="T16" fmla="*/ 654 w 2729"/>
                <a:gd name="T17" fmla="*/ 737 h 852"/>
                <a:gd name="T18" fmla="*/ 787 w 2729"/>
                <a:gd name="T19" fmla="*/ 779 h 852"/>
                <a:gd name="T20" fmla="*/ 914 w 2729"/>
                <a:gd name="T21" fmla="*/ 810 h 852"/>
                <a:gd name="T22" fmla="*/ 1047 w 2729"/>
                <a:gd name="T23" fmla="*/ 828 h 852"/>
                <a:gd name="T24" fmla="*/ 1168 w 2729"/>
                <a:gd name="T25" fmla="*/ 840 h 852"/>
                <a:gd name="T26" fmla="*/ 1326 w 2729"/>
                <a:gd name="T27" fmla="*/ 852 h 852"/>
                <a:gd name="T28" fmla="*/ 1472 w 2729"/>
                <a:gd name="T29" fmla="*/ 846 h 852"/>
                <a:gd name="T30" fmla="*/ 1618 w 2729"/>
                <a:gd name="T31" fmla="*/ 840 h 852"/>
                <a:gd name="T32" fmla="*/ 1783 w 2729"/>
                <a:gd name="T33" fmla="*/ 822 h 852"/>
                <a:gd name="T34" fmla="*/ 1910 w 2729"/>
                <a:gd name="T35" fmla="*/ 791 h 852"/>
                <a:gd name="T36" fmla="*/ 2043 w 2729"/>
                <a:gd name="T37" fmla="*/ 755 h 852"/>
                <a:gd name="T38" fmla="*/ 2170 w 2729"/>
                <a:gd name="T39" fmla="*/ 712 h 852"/>
                <a:gd name="T40" fmla="*/ 2259 w 2729"/>
                <a:gd name="T41" fmla="*/ 676 h 852"/>
                <a:gd name="T42" fmla="*/ 2354 w 2729"/>
                <a:gd name="T43" fmla="*/ 621 h 852"/>
                <a:gd name="T44" fmla="*/ 2430 w 2729"/>
                <a:gd name="T45" fmla="*/ 578 h 852"/>
                <a:gd name="T46" fmla="*/ 2513 w 2729"/>
                <a:gd name="T47" fmla="*/ 517 h 852"/>
                <a:gd name="T48" fmla="*/ 2589 w 2729"/>
                <a:gd name="T49" fmla="*/ 457 h 852"/>
                <a:gd name="T50" fmla="*/ 2633 w 2729"/>
                <a:gd name="T51" fmla="*/ 390 h 852"/>
                <a:gd name="T52" fmla="*/ 2678 w 2729"/>
                <a:gd name="T53" fmla="*/ 310 h 852"/>
                <a:gd name="T54" fmla="*/ 2716 w 2729"/>
                <a:gd name="T55" fmla="*/ 231 h 852"/>
                <a:gd name="T56" fmla="*/ 2729 w 2729"/>
                <a:gd name="T57" fmla="*/ 128 h 852"/>
                <a:gd name="T58" fmla="*/ 2722 w 2729"/>
                <a:gd name="T59" fmla="*/ 6 h 852"/>
                <a:gd name="T60" fmla="*/ 13 w 2729"/>
                <a:gd name="T61" fmla="*/ 0 h 85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729"/>
                <a:gd name="T94" fmla="*/ 0 h 852"/>
                <a:gd name="T95" fmla="*/ 2729 w 2729"/>
                <a:gd name="T96" fmla="*/ 852 h 85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729" h="852">
                  <a:moveTo>
                    <a:pt x="13" y="0"/>
                  </a:moveTo>
                  <a:lnTo>
                    <a:pt x="0" y="91"/>
                  </a:lnTo>
                  <a:lnTo>
                    <a:pt x="13" y="207"/>
                  </a:lnTo>
                  <a:lnTo>
                    <a:pt x="51" y="316"/>
                  </a:lnTo>
                  <a:lnTo>
                    <a:pt x="127" y="432"/>
                  </a:lnTo>
                  <a:lnTo>
                    <a:pt x="248" y="536"/>
                  </a:lnTo>
                  <a:lnTo>
                    <a:pt x="387" y="627"/>
                  </a:lnTo>
                  <a:lnTo>
                    <a:pt x="527" y="694"/>
                  </a:lnTo>
                  <a:lnTo>
                    <a:pt x="654" y="737"/>
                  </a:lnTo>
                  <a:lnTo>
                    <a:pt x="787" y="779"/>
                  </a:lnTo>
                  <a:lnTo>
                    <a:pt x="914" y="810"/>
                  </a:lnTo>
                  <a:lnTo>
                    <a:pt x="1047" y="828"/>
                  </a:lnTo>
                  <a:lnTo>
                    <a:pt x="1168" y="840"/>
                  </a:lnTo>
                  <a:lnTo>
                    <a:pt x="1326" y="852"/>
                  </a:lnTo>
                  <a:lnTo>
                    <a:pt x="1472" y="846"/>
                  </a:lnTo>
                  <a:lnTo>
                    <a:pt x="1618" y="840"/>
                  </a:lnTo>
                  <a:lnTo>
                    <a:pt x="1783" y="822"/>
                  </a:lnTo>
                  <a:lnTo>
                    <a:pt x="1910" y="791"/>
                  </a:lnTo>
                  <a:lnTo>
                    <a:pt x="2043" y="755"/>
                  </a:lnTo>
                  <a:lnTo>
                    <a:pt x="2170" y="712"/>
                  </a:lnTo>
                  <a:lnTo>
                    <a:pt x="2259" y="676"/>
                  </a:lnTo>
                  <a:lnTo>
                    <a:pt x="2354" y="621"/>
                  </a:lnTo>
                  <a:lnTo>
                    <a:pt x="2430" y="578"/>
                  </a:lnTo>
                  <a:lnTo>
                    <a:pt x="2513" y="517"/>
                  </a:lnTo>
                  <a:lnTo>
                    <a:pt x="2589" y="457"/>
                  </a:lnTo>
                  <a:lnTo>
                    <a:pt x="2633" y="390"/>
                  </a:lnTo>
                  <a:lnTo>
                    <a:pt x="2678" y="310"/>
                  </a:lnTo>
                  <a:lnTo>
                    <a:pt x="2716" y="231"/>
                  </a:lnTo>
                  <a:lnTo>
                    <a:pt x="2729" y="128"/>
                  </a:lnTo>
                  <a:lnTo>
                    <a:pt x="2722" y="6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0C0C0"/>
            </a:solidFill>
            <a:ln w="3238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2704" name="WordArt 53"/>
            <p:cNvSpPr>
              <a:spLocks noChangeArrowheads="1" noChangeShapeType="1" noTextEdit="1"/>
            </p:cNvSpPr>
            <p:nvPr/>
          </p:nvSpPr>
          <p:spPr bwMode="auto">
            <a:xfrm>
              <a:off x="3266" y="3226"/>
              <a:ext cx="318" cy="24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Impact"/>
                </a:rPr>
                <a:t>IC</a:t>
              </a:r>
              <a:endPara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0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0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0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0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22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mph" presetSubtype="0" accel="50000" decel="50000" autoRev="1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42" presetClass="path" presetSubtype="0" autoRev="1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2.59259E-6 L -0.00174 0.0979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20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4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717 L 0.00747 0.1236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5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2 0.04676 L 0.00191 -0.0530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5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162 L 0.00417 -0.0548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98" grpId="0" animBg="1"/>
      <p:bldP spid="220209" grpId="0" animBg="1"/>
      <p:bldP spid="220209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Критерии оценки инвестиционных проектов</a:t>
            </a:r>
          </a:p>
        </p:txBody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2060575"/>
            <a:ext cx="8567737" cy="792163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 b="1" i="1" smtClean="0"/>
              <a:t>Модель инвестиционного проекта:</a:t>
            </a:r>
          </a:p>
        </p:txBody>
      </p:sp>
      <p:sp>
        <p:nvSpPr>
          <p:cNvPr id="179205" name="Rectangle 4"/>
          <p:cNvSpPr>
            <a:spLocks noChangeArrowheads="1"/>
          </p:cNvSpPr>
          <p:nvPr/>
        </p:nvSpPr>
        <p:spPr bwMode="auto">
          <a:xfrm>
            <a:off x="287338" y="4365625"/>
            <a:ext cx="856773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  <a:buFontTx/>
              <a:buChar char="•"/>
            </a:pPr>
            <a:r>
              <a:rPr lang="en-US" sz="2400" i="1">
                <a:solidFill>
                  <a:schemeClr val="tx2"/>
                </a:solidFill>
                <a:latin typeface="Arial" charset="0"/>
              </a:rPr>
              <a:t>IC</a:t>
            </a:r>
            <a:r>
              <a:rPr lang="en-US" sz="2400" i="1" baseline="-25000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2400" i="1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400" i="1">
                <a:solidFill>
                  <a:schemeClr val="tx2"/>
                </a:solidFill>
                <a:latin typeface="Arial" charset="0"/>
              </a:rPr>
              <a:t>– инвестиция в </a:t>
            </a:r>
            <a:r>
              <a:rPr lang="en-US" sz="2400" i="1">
                <a:solidFill>
                  <a:schemeClr val="tx2"/>
                </a:solidFill>
                <a:latin typeface="Arial" charset="0"/>
              </a:rPr>
              <a:t>i</a:t>
            </a:r>
            <a:r>
              <a:rPr lang="ru-RU" sz="2400" i="1">
                <a:solidFill>
                  <a:schemeClr val="tx2"/>
                </a:solidFill>
                <a:latin typeface="Arial" charset="0"/>
              </a:rPr>
              <a:t>-м году;  </a:t>
            </a:r>
          </a:p>
          <a:p>
            <a:pPr marL="533400" indent="-533400">
              <a:spcBef>
                <a:spcPct val="20000"/>
              </a:spcBef>
              <a:buFontTx/>
              <a:buChar char="•"/>
            </a:pPr>
            <a:r>
              <a:rPr lang="en-US" sz="2400" i="1">
                <a:solidFill>
                  <a:schemeClr val="tx2"/>
                </a:solidFill>
                <a:latin typeface="Arial" charset="0"/>
              </a:rPr>
              <a:t>CF</a:t>
            </a:r>
            <a:r>
              <a:rPr lang="en-US" sz="2400" i="1" baseline="-25000">
                <a:solidFill>
                  <a:schemeClr val="tx2"/>
                </a:solidFill>
                <a:latin typeface="Arial" charset="0"/>
              </a:rPr>
              <a:t>k</a:t>
            </a:r>
            <a:r>
              <a:rPr lang="ru-RU" sz="2400" i="1">
                <a:solidFill>
                  <a:schemeClr val="tx2"/>
                </a:solidFill>
                <a:latin typeface="Arial" charset="0"/>
              </a:rPr>
              <a:t>– приток (отток) денежных средств в </a:t>
            </a:r>
            <a:r>
              <a:rPr lang="en-US" sz="2400" i="1">
                <a:solidFill>
                  <a:schemeClr val="tx2"/>
                </a:solidFill>
                <a:latin typeface="Arial" charset="0"/>
              </a:rPr>
              <a:t>k</a:t>
            </a:r>
            <a:r>
              <a:rPr lang="ru-RU" sz="2400" i="1">
                <a:solidFill>
                  <a:schemeClr val="tx2"/>
                </a:solidFill>
                <a:latin typeface="Arial" charset="0"/>
              </a:rPr>
              <a:t>-м году; </a:t>
            </a:r>
          </a:p>
          <a:p>
            <a:pPr marL="533400" indent="-533400">
              <a:spcBef>
                <a:spcPct val="20000"/>
              </a:spcBef>
              <a:buFontTx/>
              <a:buChar char="•"/>
            </a:pPr>
            <a:r>
              <a:rPr lang="ru-RU" sz="2400" i="1">
                <a:solidFill>
                  <a:schemeClr val="tx2"/>
                </a:solidFill>
                <a:latin typeface="Arial" charset="0"/>
              </a:rPr>
              <a:t>n – продолжительность проекта; </a:t>
            </a:r>
            <a:endParaRPr lang="en-US" sz="2400" i="1">
              <a:solidFill>
                <a:schemeClr val="tx2"/>
              </a:solidFill>
              <a:latin typeface="Arial" charset="0"/>
            </a:endParaRPr>
          </a:p>
          <a:p>
            <a:pPr marL="533400" indent="-533400">
              <a:spcBef>
                <a:spcPct val="20000"/>
              </a:spcBef>
              <a:buFontTx/>
              <a:buChar char="•"/>
            </a:pPr>
            <a:r>
              <a:rPr lang="en-US" sz="2400" i="1">
                <a:solidFill>
                  <a:schemeClr val="tx2"/>
                </a:solidFill>
                <a:latin typeface="Arial" charset="0"/>
              </a:rPr>
              <a:t>r</a:t>
            </a:r>
            <a:r>
              <a:rPr lang="ru-RU" sz="2400" i="1">
                <a:solidFill>
                  <a:schemeClr val="tx2"/>
                </a:solidFill>
                <a:latin typeface="Arial" charset="0"/>
              </a:rPr>
              <a:t> – ставка дисконтирования</a:t>
            </a: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9202" name="Object 2"/>
          <p:cNvGraphicFramePr>
            <a:graphicFrameLocks noChangeAspect="1"/>
          </p:cNvGraphicFramePr>
          <p:nvPr/>
        </p:nvGraphicFramePr>
        <p:xfrm>
          <a:off x="1835150" y="2997200"/>
          <a:ext cx="5435600" cy="1077913"/>
        </p:xfrm>
        <a:graphic>
          <a:graphicData uri="http://schemas.openxmlformats.org/presentationml/2006/ole">
            <p:oleObj spid="_x0000_s179202" name="Equation" r:id="rId3" imgW="11557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Критерии оценки инвестиционных проектов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143000"/>
            <a:ext cx="8567737" cy="5105400"/>
          </a:xfrm>
        </p:spPr>
        <p:txBody>
          <a:bodyPr rtlCol="0">
            <a:normAutofit lnSpcReduction="10000"/>
          </a:bodyPr>
          <a:lstStyle/>
          <a:p>
            <a:pPr marL="533400" indent="-533400" fontAlgn="auto">
              <a:spcAft>
                <a:spcPts val="0"/>
              </a:spcAft>
              <a:buFontTx/>
              <a:buNone/>
              <a:defRPr/>
            </a:pPr>
            <a:r>
              <a:rPr lang="ru-RU" b="1" i="1" dirty="0"/>
              <a:t>Логика анализа инвестиционного проекта :</a:t>
            </a:r>
          </a:p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с каждым инвестиционным проектом принято связывать денежный поток: превышение текущих доходов по проекту над текущими денежными расходами – </a:t>
            </a:r>
            <a:r>
              <a:rPr lang="ru-RU" b="1" i="1" dirty="0"/>
              <a:t>чистый приток денежных средств</a:t>
            </a:r>
          </a:p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как правило, </a:t>
            </a:r>
            <a:r>
              <a:rPr lang="ru-RU" b="1" i="1" dirty="0"/>
              <a:t>анализ </a:t>
            </a:r>
            <a:r>
              <a:rPr lang="ru-RU" i="1" dirty="0"/>
              <a:t>инвестиционных проектов осуществляется </a:t>
            </a:r>
            <a:r>
              <a:rPr lang="ru-RU" b="1" i="1" dirty="0"/>
              <a:t>по годам</a:t>
            </a:r>
            <a:r>
              <a:rPr lang="ru-RU" i="1" dirty="0"/>
              <a:t>;</a:t>
            </a:r>
          </a:p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предполагается, что весь </a:t>
            </a:r>
            <a:r>
              <a:rPr lang="ru-RU" b="1" i="1" dirty="0"/>
              <a:t>объем инвестиций </a:t>
            </a:r>
            <a:r>
              <a:rPr lang="ru-RU" i="1" dirty="0"/>
              <a:t>совершают </a:t>
            </a:r>
            <a:r>
              <a:rPr lang="ru-RU" b="1" i="1" dirty="0"/>
              <a:t>в конце года</a:t>
            </a:r>
            <a:r>
              <a:rPr lang="ru-RU" i="1" dirty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Критерии оценки инвестиционных проектов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773238"/>
            <a:ext cx="8567737" cy="4643437"/>
          </a:xfrm>
        </p:spPr>
        <p:txBody>
          <a:bodyPr rtlCol="0">
            <a:normAutofit lnSpcReduction="10000"/>
          </a:bodyPr>
          <a:lstStyle/>
          <a:p>
            <a:pPr marL="533400" indent="-533400" fontAlgn="auto">
              <a:spcAft>
                <a:spcPts val="0"/>
              </a:spcAft>
              <a:buFontTx/>
              <a:buNone/>
              <a:defRPr/>
            </a:pPr>
            <a:r>
              <a:rPr lang="ru-RU" b="1" i="1"/>
              <a:t>Логика анализа инвестиционного проекта :</a:t>
            </a:r>
          </a:p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/>
              <a:t>приток (отток)</a:t>
            </a:r>
            <a:r>
              <a:rPr lang="ru-RU" i="1"/>
              <a:t> денежных средств имеет место </a:t>
            </a:r>
            <a:r>
              <a:rPr lang="ru-RU" b="1" i="1"/>
              <a:t>в конце очередного года</a:t>
            </a:r>
            <a:r>
              <a:rPr lang="ru-RU" i="1"/>
              <a:t>;</a:t>
            </a:r>
          </a:p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/>
              <a:t>ставка дисконтирования</a:t>
            </a:r>
            <a:r>
              <a:rPr lang="ru-RU" i="1"/>
              <a:t>, используемая для оценки проектов, </a:t>
            </a:r>
            <a:r>
              <a:rPr lang="ru-RU" b="1" i="1"/>
              <a:t>должна соответствовать длине периода </a:t>
            </a:r>
            <a:r>
              <a:rPr lang="ru-RU" i="1"/>
              <a:t>реализации инвестиционного проекта;</a:t>
            </a:r>
          </a:p>
          <a:p>
            <a:pPr marL="533400" indent="-533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/>
              <a:t>множественность </a:t>
            </a:r>
            <a:r>
              <a:rPr lang="ru-RU" i="1"/>
              <a:t>прогнозных оценок и  расчетов.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79512" y="188640"/>
          <a:ext cx="878497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 bwMode="auto">
          <a:xfrm>
            <a:off x="2194560" y="1473200"/>
            <a:ext cx="4307840" cy="92456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1142" name="Заголовок 1"/>
          <p:cNvSpPr>
            <a:spLocks noGrp="1"/>
          </p:cNvSpPr>
          <p:nvPr>
            <p:ph type="title"/>
          </p:nvPr>
        </p:nvSpPr>
        <p:spPr>
          <a:xfrm>
            <a:off x="1905000" y="0"/>
            <a:ext cx="7086600" cy="1447800"/>
          </a:xfrm>
        </p:spPr>
        <p:txBody>
          <a:bodyPr/>
          <a:lstStyle/>
          <a:p>
            <a:r>
              <a:rPr lang="ru-RU" sz="3200" b="1" smtClean="0"/>
              <a:t>Простой срок окупаемости РВР (</a:t>
            </a:r>
            <a:r>
              <a:rPr lang="en-US" sz="3200" b="1" smtClean="0"/>
              <a:t>Payback Period</a:t>
            </a:r>
            <a:r>
              <a:rPr lang="ru-RU" sz="3200" b="1" smtClean="0"/>
              <a:t>). </a:t>
            </a:r>
          </a:p>
        </p:txBody>
      </p:sp>
      <p:grpSp>
        <p:nvGrpSpPr>
          <p:cNvPr id="91143" name="Группа 25"/>
          <p:cNvGrpSpPr>
            <a:grpSpLocks/>
          </p:cNvGrpSpPr>
          <p:nvPr/>
        </p:nvGrpSpPr>
        <p:grpSpPr bwMode="auto">
          <a:xfrm>
            <a:off x="0" y="1584325"/>
            <a:ext cx="9144000" cy="4740275"/>
            <a:chOff x="0" y="1584960"/>
            <a:chExt cx="9144000" cy="4992132"/>
          </a:xfrm>
        </p:grpSpPr>
        <p:cxnSp>
          <p:nvCxnSpPr>
            <p:cNvPr id="91145" name="Прямая со стрелкой 5"/>
            <p:cNvCxnSpPr>
              <a:cxnSpLocks noChangeShapeType="1"/>
            </p:cNvCxnSpPr>
            <p:nvPr/>
          </p:nvCxnSpPr>
          <p:spPr bwMode="auto">
            <a:xfrm rot="5400000">
              <a:off x="-1706880" y="3769360"/>
              <a:ext cx="4419600" cy="50800"/>
            </a:xfrm>
            <a:prstGeom prst="straightConnector1">
              <a:avLst/>
            </a:prstGeom>
            <a:noFill/>
            <a:ln w="25400" cap="sq" algn="ctr">
              <a:solidFill>
                <a:schemeClr val="tx1"/>
              </a:solidFill>
              <a:round/>
              <a:headEnd type="stealth" w="med" len="med"/>
              <a:tailEnd type="oval" w="med" len="med"/>
            </a:ln>
          </p:spPr>
        </p:cxnSp>
        <p:cxnSp>
          <p:nvCxnSpPr>
            <p:cNvPr id="91146" name="Прямая со стрелкой 7"/>
            <p:cNvCxnSpPr>
              <a:cxnSpLocks noChangeShapeType="1"/>
            </p:cNvCxnSpPr>
            <p:nvPr/>
          </p:nvCxnSpPr>
          <p:spPr bwMode="auto">
            <a:xfrm flipV="1">
              <a:off x="477520" y="6004560"/>
              <a:ext cx="8280400" cy="2032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9" name="Прямоугольник 8"/>
            <p:cNvSpPr/>
            <p:nvPr/>
          </p:nvSpPr>
          <p:spPr bwMode="auto">
            <a:xfrm>
              <a:off x="558800" y="2661920"/>
              <a:ext cx="1300480" cy="33426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Инвестиции, 0-й год</a:t>
              </a:r>
            </a:p>
          </p:txBody>
        </p:sp>
        <p:sp>
          <p:nvSpPr>
            <p:cNvPr id="10" name="Прямоугольник 9"/>
            <p:cNvSpPr/>
            <p:nvPr/>
          </p:nvSpPr>
          <p:spPr bwMode="auto">
            <a:xfrm>
              <a:off x="2509520" y="5008880"/>
              <a:ext cx="1290320" cy="1016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Поступления в 1-й год</a:t>
              </a:r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4043680" y="5008880"/>
              <a:ext cx="1290320" cy="1016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ru-RU" sz="1400" dirty="0">
                <a:solidFill>
                  <a:schemeClr val="bg2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 bwMode="auto">
            <a:xfrm>
              <a:off x="4033520" y="3962400"/>
              <a:ext cx="1290320" cy="1016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Поступления во 2-й год</a:t>
              </a:r>
            </a:p>
          </p:txBody>
        </p:sp>
        <p:sp>
          <p:nvSpPr>
            <p:cNvPr id="14" name="Прямоугольник 13"/>
            <p:cNvSpPr/>
            <p:nvPr/>
          </p:nvSpPr>
          <p:spPr bwMode="auto">
            <a:xfrm>
              <a:off x="5872480" y="2753360"/>
              <a:ext cx="1290320" cy="1016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1400" dirty="0">
                  <a:solidFill>
                    <a:schemeClr val="tx1"/>
                  </a:solidFill>
                </a:rPr>
                <a:t>Поступления в 3-й год</a:t>
              </a:r>
            </a:p>
          </p:txBody>
        </p:sp>
        <p:sp>
          <p:nvSpPr>
            <p:cNvPr id="16" name="Прямоугольник 15"/>
            <p:cNvSpPr/>
            <p:nvPr/>
          </p:nvSpPr>
          <p:spPr bwMode="auto">
            <a:xfrm>
              <a:off x="5872480" y="3789680"/>
              <a:ext cx="1280160" cy="22148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1165" name="TextBox 16"/>
            <p:cNvSpPr txBox="1">
              <a:spLocks noChangeArrowheads="1"/>
            </p:cNvSpPr>
            <p:nvPr/>
          </p:nvSpPr>
          <p:spPr bwMode="auto">
            <a:xfrm>
              <a:off x="0" y="1818640"/>
              <a:ext cx="6502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Руб.</a:t>
              </a:r>
            </a:p>
          </p:txBody>
        </p:sp>
        <p:sp>
          <p:nvSpPr>
            <p:cNvPr id="91166" name="TextBox 17"/>
            <p:cNvSpPr txBox="1">
              <a:spLocks noChangeArrowheads="1"/>
            </p:cNvSpPr>
            <p:nvPr/>
          </p:nvSpPr>
          <p:spPr bwMode="auto">
            <a:xfrm>
              <a:off x="7965440" y="6136640"/>
              <a:ext cx="117856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Годы</a:t>
              </a:r>
            </a:p>
          </p:txBody>
        </p:sp>
        <p:sp>
          <p:nvSpPr>
            <p:cNvPr id="91167" name="TextBox 18"/>
            <p:cNvSpPr txBox="1">
              <a:spLocks noChangeArrowheads="1"/>
            </p:cNvSpPr>
            <p:nvPr/>
          </p:nvSpPr>
          <p:spPr bwMode="auto">
            <a:xfrm>
              <a:off x="1229360" y="6207760"/>
              <a:ext cx="56794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Схема покрытия инвестиционных затрат на проект</a:t>
              </a:r>
            </a:p>
          </p:txBody>
        </p:sp>
        <p:cxnSp>
          <p:nvCxnSpPr>
            <p:cNvPr id="91168" name="Прямая со стрелкой 20"/>
            <p:cNvCxnSpPr>
              <a:cxnSpLocks noChangeShapeType="1"/>
            </p:cNvCxnSpPr>
            <p:nvPr/>
          </p:nvCxnSpPr>
          <p:spPr bwMode="auto">
            <a:xfrm rot="10800000" flipV="1">
              <a:off x="1879600" y="3190240"/>
              <a:ext cx="3972560" cy="5080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91169" name="Прямая со стрелкой 21"/>
            <p:cNvCxnSpPr>
              <a:cxnSpLocks noChangeShapeType="1"/>
            </p:cNvCxnSpPr>
            <p:nvPr/>
          </p:nvCxnSpPr>
          <p:spPr bwMode="auto">
            <a:xfrm rot="10800000" flipV="1">
              <a:off x="1849120" y="4358640"/>
              <a:ext cx="2153920" cy="406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91170" name="Прямая со стрелкой 23"/>
            <p:cNvCxnSpPr>
              <a:cxnSpLocks noChangeShapeType="1"/>
            </p:cNvCxnSpPr>
            <p:nvPr/>
          </p:nvCxnSpPr>
          <p:spPr bwMode="auto">
            <a:xfrm rot="10800000" flipV="1">
              <a:off x="1838960" y="5466080"/>
              <a:ext cx="650240" cy="203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2546350" y="1546225"/>
          <a:ext cx="3581400" cy="638175"/>
        </p:xfrm>
        <a:graphic>
          <a:graphicData uri="http://schemas.openxmlformats.org/presentationml/2006/ole">
            <p:oleObj spid="_x0000_s91138" name="Формула" r:id="rId3" imgW="2425680" imgH="431640" progId="Equation.3">
              <p:embed/>
            </p:oleObj>
          </a:graphicData>
        </a:graphic>
      </p:graphicFrame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4E194-56A8-419E-8CD4-A79387CD9681}" type="slidenum">
              <a:rPr lang="ru-RU"/>
              <a:pPr>
                <a:defRPr/>
              </a:pPr>
              <a:t>46</a:t>
            </a:fld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CAFDBAA8-F5CB-468A-A32C-0BFF4F0B3F87}" type="slidenum">
              <a:rPr lang="ru-RU"/>
              <a:pPr algn="ctr">
                <a:defRPr/>
              </a:pPr>
              <a:t>47</a:t>
            </a:fld>
            <a:endParaRPr lang="ru-RU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/>
              <a:t>PBP</a:t>
            </a:r>
            <a:r>
              <a:rPr lang="en-US" i="1" smtClean="0"/>
              <a:t> – Payback Period</a:t>
            </a:r>
            <a:endParaRPr lang="ru-RU" i="1" smtClean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i="1" smtClean="0"/>
              <a:t>(</a:t>
            </a:r>
            <a:r>
              <a:rPr lang="ru-RU" i="1" smtClean="0"/>
              <a:t>срок окупаемости)</a:t>
            </a:r>
            <a:r>
              <a:rPr lang="en-US" i="1" smtClean="0"/>
              <a:t/>
            </a:r>
            <a:br>
              <a:rPr lang="en-US" i="1" smtClean="0"/>
            </a:br>
            <a:endParaRPr lang="ru-RU" i="1" smtClean="0"/>
          </a:p>
          <a:p>
            <a:r>
              <a:rPr lang="ru-RU" sz="2400" i="1" smtClean="0"/>
              <a:t>продолжительность наименьшего периода, в течение которого ЧДД становится и в дальнейшем остается неотрицательным. </a:t>
            </a:r>
            <a:endParaRPr lang="en-US" sz="2400" i="1" smtClean="0"/>
          </a:p>
          <a:p>
            <a:endParaRPr lang="ru-RU" sz="2400" i="1" smtClean="0"/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1751013" y="3429000"/>
            <a:ext cx="5175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/>
              <a:t>+</a:t>
            </a:r>
            <a:endParaRPr lang="en-US" sz="3000" b="1"/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1173163" y="4852988"/>
            <a:ext cx="185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1314450" y="3886200"/>
            <a:ext cx="26876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/>
              <a:t> наглядность</a:t>
            </a:r>
          </a:p>
          <a:p>
            <a:pPr>
              <a:buFontTx/>
              <a:buChar char="-"/>
            </a:pPr>
            <a:endParaRPr lang="ru-RU"/>
          </a:p>
          <a:p>
            <a:pPr>
              <a:buFontTx/>
              <a:buChar char="-"/>
            </a:pPr>
            <a:r>
              <a:rPr lang="ru-RU"/>
              <a:t> популярность</a:t>
            </a:r>
            <a:endParaRPr lang="en-US"/>
          </a:p>
        </p:txBody>
      </p:sp>
      <p:sp>
        <p:nvSpPr>
          <p:cNvPr id="185351" name="Text Box 7"/>
          <p:cNvSpPr txBox="1">
            <a:spLocks noChangeArrowheads="1"/>
          </p:cNvSpPr>
          <p:nvPr/>
        </p:nvSpPr>
        <p:spPr bwMode="auto">
          <a:xfrm>
            <a:off x="4635500" y="3733800"/>
            <a:ext cx="3459163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/>
              <a:t> не оценивает общий эффект от проекта</a:t>
            </a:r>
          </a:p>
          <a:p>
            <a:pPr>
              <a:buFontTx/>
              <a:buChar char="-"/>
            </a:pPr>
            <a:endParaRPr lang="ru-RU"/>
          </a:p>
          <a:p>
            <a:pPr>
              <a:buFontTx/>
              <a:buChar char="-"/>
            </a:pPr>
            <a:r>
              <a:rPr lang="ru-RU"/>
              <a:t> не характеризует скорость роста средств инвестора</a:t>
            </a:r>
          </a:p>
          <a:p>
            <a:endParaRPr lang="en-US"/>
          </a:p>
        </p:txBody>
      </p:sp>
      <p:sp>
        <p:nvSpPr>
          <p:cNvPr id="185352" name="Text Box 8"/>
          <p:cNvSpPr txBox="1">
            <a:spLocks noChangeArrowheads="1"/>
          </p:cNvSpPr>
          <p:nvPr/>
        </p:nvSpPr>
        <p:spPr bwMode="auto">
          <a:xfrm>
            <a:off x="5502275" y="3276600"/>
            <a:ext cx="550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__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Заголовок 1"/>
          <p:cNvSpPr>
            <a:spLocks noGrp="1"/>
          </p:cNvSpPr>
          <p:nvPr>
            <p:ph type="title"/>
          </p:nvPr>
        </p:nvSpPr>
        <p:spPr>
          <a:xfrm>
            <a:off x="1905000" y="127000"/>
            <a:ext cx="7086600" cy="1122363"/>
          </a:xfrm>
        </p:spPr>
        <p:txBody>
          <a:bodyPr/>
          <a:lstStyle/>
          <a:p>
            <a:r>
              <a:rPr lang="ru-RU" sz="3200" b="1" smtClean="0"/>
              <a:t>Бухгалтерская норма доходности</a:t>
            </a:r>
            <a:r>
              <a:rPr lang="en-US" sz="3200" b="1" smtClean="0"/>
              <a:t> ARR  (Accounting Rate of Return)</a:t>
            </a:r>
            <a:endParaRPr lang="ru-RU" sz="3200" b="1" smtClean="0"/>
          </a:p>
        </p:txBody>
      </p:sp>
      <p:grpSp>
        <p:nvGrpSpPr>
          <p:cNvPr id="92165" name="Группа 5"/>
          <p:cNvGrpSpPr>
            <a:grpSpLocks/>
          </p:cNvGrpSpPr>
          <p:nvPr/>
        </p:nvGrpSpPr>
        <p:grpSpPr bwMode="auto">
          <a:xfrm>
            <a:off x="203200" y="1341438"/>
            <a:ext cx="4745038" cy="1524000"/>
            <a:chOff x="1574800" y="1656080"/>
            <a:chExt cx="4744720" cy="1524000"/>
          </a:xfrm>
        </p:grpSpPr>
        <p:sp>
          <p:nvSpPr>
            <p:cNvPr id="4" name="Скругленный прямоугольник 3"/>
            <p:cNvSpPr/>
            <p:nvPr/>
          </p:nvSpPr>
          <p:spPr bwMode="auto">
            <a:xfrm>
              <a:off x="1574800" y="1656080"/>
              <a:ext cx="4744720" cy="1524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graphicFrame>
          <p:nvGraphicFramePr>
            <p:cNvPr id="92163" name="Object 2"/>
            <p:cNvGraphicFramePr>
              <a:graphicFrameLocks noChangeAspect="1"/>
            </p:cNvGraphicFramePr>
            <p:nvPr/>
          </p:nvGraphicFramePr>
          <p:xfrm>
            <a:off x="2214880" y="1717040"/>
            <a:ext cx="3749040" cy="1280922"/>
          </p:xfrm>
          <a:graphic>
            <a:graphicData uri="http://schemas.openxmlformats.org/presentationml/2006/ole">
              <p:oleObj spid="_x0000_s92163" name="Формула" r:id="rId3" imgW="1320480" imgH="431640" progId="Equation.3">
                <p:embed/>
              </p:oleObj>
            </a:graphicData>
          </a:graphic>
        </p:graphicFrame>
      </p:grpSp>
      <p:sp>
        <p:nvSpPr>
          <p:cNvPr id="7" name="Прямоугольник 6"/>
          <p:cNvSpPr/>
          <p:nvPr/>
        </p:nvSpPr>
        <p:spPr bwMode="auto">
          <a:xfrm>
            <a:off x="5303520" y="1341120"/>
            <a:ext cx="3464560" cy="14528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PN-</a:t>
            </a:r>
            <a:r>
              <a:rPr lang="ru-RU" dirty="0">
                <a:solidFill>
                  <a:schemeClr val="tx1"/>
                </a:solidFill>
              </a:rPr>
              <a:t> среднегодовая прибыль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    - </a:t>
            </a:r>
            <a:r>
              <a:rPr lang="ru-RU" dirty="0">
                <a:solidFill>
                  <a:schemeClr val="tx1"/>
                </a:solidFill>
              </a:rPr>
              <a:t>среднегодовой размер инвестиций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RI  -</a:t>
            </a:r>
            <a:r>
              <a:rPr lang="ru-RU" dirty="0">
                <a:solidFill>
                  <a:schemeClr val="tx1"/>
                </a:solidFill>
              </a:rPr>
              <a:t>ликвидационная остаточная стоимость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650875" y="3006725"/>
            <a:ext cx="7842250" cy="10874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1400" dirty="0">
                <a:solidFill>
                  <a:schemeClr val="tx1"/>
                </a:solidFill>
              </a:rPr>
              <a:t>Чтобы обеспечить сопоставимость разновременных платежей и поступлений от внедрения проекта, необходимо их привести к одному определенному (базисному) периоду времени на основе дисконтирования денежного потока (путем умножения платежей и поступлений на соответствующие коэффициенты дисконтирования).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1168400" y="4511040"/>
            <a:ext cx="5598160" cy="173736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92162" name="Object 3"/>
          <p:cNvGraphicFramePr>
            <a:graphicFrameLocks noChangeAspect="1"/>
          </p:cNvGraphicFramePr>
          <p:nvPr/>
        </p:nvGraphicFramePr>
        <p:xfrm>
          <a:off x="1846263" y="4718050"/>
          <a:ext cx="3995737" cy="1371600"/>
        </p:xfrm>
        <a:graphic>
          <a:graphicData uri="http://schemas.openxmlformats.org/presentationml/2006/ole">
            <p:oleObj spid="_x0000_s92162" name="Формула" r:id="rId4" imgW="1143000" imgH="469800" progId="Equation.3">
              <p:embed/>
            </p:oleObj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75199-3951-466C-AB24-FF48CB7C3588}" type="slidenum">
              <a:rPr lang="ru-RU"/>
              <a:pPr>
                <a:defRPr/>
              </a:pPr>
              <a:t>48</a:t>
            </a:fld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z="2800" smtClean="0"/>
              <a:t>Дисконтированный срок окупаемости </a:t>
            </a:r>
            <a:r>
              <a:rPr lang="en-US" sz="2800" smtClean="0"/>
              <a:t>DPBP </a:t>
            </a:r>
            <a:r>
              <a:rPr lang="ru-RU" sz="2800" smtClean="0"/>
              <a:t>(</a:t>
            </a:r>
            <a:r>
              <a:rPr lang="en-US" sz="2800" smtClean="0"/>
              <a:t>Discounted Payback Period</a:t>
            </a:r>
            <a:r>
              <a:rPr lang="ru-RU" sz="2800" smtClean="0"/>
              <a:t>)</a:t>
            </a:r>
          </a:p>
        </p:txBody>
      </p:sp>
      <p:sp>
        <p:nvSpPr>
          <p:cNvPr id="93188" name="Содержимое 7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16002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685800" y="1371600"/>
            <a:ext cx="7848600" cy="1295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1636713" y="1447800"/>
          <a:ext cx="5351462" cy="990600"/>
        </p:xfrm>
        <a:graphic>
          <a:graphicData uri="http://schemas.openxmlformats.org/presentationml/2006/ole">
            <p:oleObj spid="_x0000_s93186" name="Формула" r:id="rId3" imgW="3111480" imgH="52056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 bwMode="auto">
          <a:xfrm>
            <a:off x="457200" y="3048000"/>
            <a:ext cx="8305800" cy="23622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1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ru-RU" dirty="0"/>
              <a:t>где </a:t>
            </a:r>
            <a:r>
              <a:rPr lang="en-US" dirty="0" err="1"/>
              <a:t>i</a:t>
            </a:r>
            <a:r>
              <a:rPr lang="ru-RU" dirty="0"/>
              <a:t> — ставка дисконтирования; </a:t>
            </a:r>
          </a:p>
          <a:p>
            <a:pPr>
              <a:defRPr/>
            </a:pPr>
            <a:r>
              <a:rPr lang="en-US" dirty="0"/>
              <a:t>Io</a:t>
            </a:r>
            <a:r>
              <a:rPr lang="ru-RU" dirty="0"/>
              <a:t> —где </a:t>
            </a:r>
            <a:r>
              <a:rPr lang="en-US" dirty="0" err="1"/>
              <a:t>i</a:t>
            </a:r>
            <a:r>
              <a:rPr lang="ru-RU" dirty="0"/>
              <a:t> — ставка дисконтирования; </a:t>
            </a:r>
          </a:p>
          <a:p>
            <a:pPr>
              <a:defRPr/>
            </a:pPr>
            <a:r>
              <a:rPr lang="en-US" dirty="0"/>
              <a:t>Io</a:t>
            </a:r>
            <a:r>
              <a:rPr lang="ru-RU" dirty="0"/>
              <a:t> — инвестиционные затраты в 0-й момент времени; </a:t>
            </a:r>
          </a:p>
          <a:p>
            <a:pPr>
              <a:defRPr/>
            </a:pPr>
            <a:r>
              <a:rPr lang="en-US" dirty="0"/>
              <a:t>CF</a:t>
            </a:r>
            <a:r>
              <a:rPr lang="ru-RU" baseline="-25000" dirty="0"/>
              <a:t>1</a:t>
            </a:r>
            <a:r>
              <a:rPr lang="ru-RU" dirty="0"/>
              <a:t> — денежный поток в </a:t>
            </a:r>
            <a:r>
              <a:rPr lang="en-US" dirty="0"/>
              <a:t>t</a:t>
            </a:r>
            <a:r>
              <a:rPr lang="ru-RU" dirty="0"/>
              <a:t>-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периодинвестиционные</a:t>
            </a:r>
            <a:r>
              <a:rPr lang="ru-RU" dirty="0"/>
              <a:t> затраты в 0-й момент времени; </a:t>
            </a:r>
          </a:p>
          <a:p>
            <a:pPr>
              <a:defRPr/>
            </a:pPr>
            <a:r>
              <a:rPr lang="en-US" dirty="0"/>
              <a:t>CF</a:t>
            </a:r>
            <a:r>
              <a:rPr lang="ru-RU" baseline="-25000" dirty="0"/>
              <a:t>1</a:t>
            </a:r>
            <a:r>
              <a:rPr lang="ru-RU" dirty="0"/>
              <a:t> — денежный поток в </a:t>
            </a:r>
            <a:r>
              <a:rPr lang="en-US" dirty="0"/>
              <a:t>t</a:t>
            </a:r>
            <a:r>
              <a:rPr lang="ru-RU" dirty="0"/>
              <a:t>-</a:t>
            </a:r>
            <a:r>
              <a:rPr lang="ru-RU" dirty="0" err="1"/>
              <a:t>й</a:t>
            </a:r>
            <a:r>
              <a:rPr lang="ru-RU" dirty="0"/>
              <a:t> период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9BA76-60E5-49F1-9612-818CDAB197B8}" type="slidenum">
              <a:rPr lang="ru-RU"/>
              <a:pPr>
                <a:defRPr/>
              </a:pPr>
              <a:t>49</a:t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gallery_165_666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463"/>
            <a:ext cx="9144000" cy="684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91" name="Rectangle 7"/>
          <p:cNvSpPr>
            <a:spLocks noGrp="1" noChangeArrowheads="1"/>
          </p:cNvSpPr>
          <p:nvPr>
            <p:ph type="title"/>
          </p:nvPr>
        </p:nvSpPr>
        <p:spPr>
          <a:xfrm>
            <a:off x="914400" y="2536825"/>
            <a:ext cx="8229600" cy="4321175"/>
          </a:xfrm>
        </p:spPr>
        <p:txBody>
          <a:bodyPr/>
          <a:lstStyle/>
          <a:p>
            <a:r>
              <a:rPr lang="ru-RU" sz="6000" smtClean="0">
                <a:solidFill>
                  <a:srgbClr val="00CC00"/>
                </a:solidFill>
                <a:latin typeface="Palatino Linotype" pitchFamily="18" charset="0"/>
              </a:rPr>
              <a:t>Бизнес-план – это проект, направленный на получение прибыли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Заголовок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7086600" cy="1143000"/>
          </a:xfrm>
        </p:spPr>
        <p:txBody>
          <a:bodyPr/>
          <a:lstStyle/>
          <a:p>
            <a:r>
              <a:rPr lang="ru-RU" sz="3200" b="1" smtClean="0"/>
              <a:t>Чистая приведенная стоимость </a:t>
            </a:r>
            <a:r>
              <a:rPr lang="en-US" sz="3200" b="1" smtClean="0"/>
              <a:t>NPV</a:t>
            </a:r>
            <a:r>
              <a:rPr lang="ru-RU" sz="3200" b="1" smtClean="0"/>
              <a:t> (</a:t>
            </a:r>
            <a:r>
              <a:rPr lang="en-US" sz="3200" b="1" smtClean="0"/>
              <a:t>Net Present Value</a:t>
            </a:r>
            <a:r>
              <a:rPr lang="ru-RU" sz="3200" b="1" smtClean="0"/>
              <a:t>)</a:t>
            </a: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1442720" y="1838960"/>
            <a:ext cx="5608320" cy="191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1493838" y="1920875"/>
          <a:ext cx="5427662" cy="1554163"/>
        </p:xfrm>
        <a:graphic>
          <a:graphicData uri="http://schemas.openxmlformats.org/presentationml/2006/ole">
            <p:oleObj spid="_x0000_s94210" name="Формула" r:id="rId3" imgW="1955520" imgH="520560" progId="Equation.3">
              <p:embed/>
            </p:oleObj>
          </a:graphicData>
        </a:graphic>
      </p:graphicFrame>
      <p:sp>
        <p:nvSpPr>
          <p:cNvPr id="6" name="Скругленный прямоугольник 5"/>
          <p:cNvSpPr/>
          <p:nvPr/>
        </p:nvSpPr>
        <p:spPr bwMode="auto">
          <a:xfrm>
            <a:off x="1676400" y="4043363"/>
            <a:ext cx="5121275" cy="13827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Io – </a:t>
            </a:r>
            <a:r>
              <a:rPr lang="ru-RU" dirty="0">
                <a:solidFill>
                  <a:schemeClr val="tx1"/>
                </a:solidFill>
              </a:rPr>
              <a:t>начальные инвестиции;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CF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денежный поток в </a:t>
            </a: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ru-RU" dirty="0">
                <a:solidFill>
                  <a:schemeClr val="tx1"/>
                </a:solidFill>
              </a:rPr>
              <a:t>-</a:t>
            </a:r>
            <a:r>
              <a:rPr lang="ru-RU" dirty="0" err="1">
                <a:solidFill>
                  <a:schemeClr val="tx1"/>
                </a:solidFill>
              </a:rPr>
              <a:t>й</a:t>
            </a:r>
            <a:r>
              <a:rPr lang="ru-RU" dirty="0">
                <a:solidFill>
                  <a:schemeClr val="tx1"/>
                </a:solidFill>
              </a:rPr>
              <a:t> период;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  -     ставка дисконтирования;</a:t>
            </a:r>
          </a:p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Т -   горизонт расчета (срок жизни проекта).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20076-DB43-4108-9D77-EF5FBCDDDA1C}" type="slidenum">
              <a:rPr lang="ru-RU"/>
              <a:pPr>
                <a:defRPr/>
              </a:pPr>
              <a:t>50</a:t>
            </a:fld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5425"/>
            <a:ext cx="7772400" cy="839788"/>
          </a:xfrm>
        </p:spPr>
        <p:txBody>
          <a:bodyPr/>
          <a:lstStyle/>
          <a:p>
            <a:r>
              <a:rPr lang="ru-RU" sz="2800" smtClean="0"/>
              <a:t>Критерии оценки инвестиционных проектов</a:t>
            </a:r>
          </a:p>
        </p:txBody>
      </p:sp>
      <p:sp>
        <p:nvSpPr>
          <p:cNvPr id="190466" name="Rectangle 3"/>
          <p:cNvSpPr>
            <a:spLocks noChangeArrowheads="1"/>
          </p:cNvSpPr>
          <p:nvPr/>
        </p:nvSpPr>
        <p:spPr bwMode="auto">
          <a:xfrm>
            <a:off x="71438" y="873125"/>
            <a:ext cx="9001125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ru-RU" sz="2800" i="1">
                <a:solidFill>
                  <a:schemeClr val="tx2"/>
                </a:solidFill>
                <a:latin typeface="Arial" charset="0"/>
              </a:rPr>
              <a:t>ЧИСТАЯ ПРИВЕДЕННАЯ СТОИМОСТЬ</a:t>
            </a:r>
            <a:endParaRPr lang="en-US" sz="2800" i="1">
              <a:solidFill>
                <a:schemeClr val="tx2"/>
              </a:solidFill>
              <a:latin typeface="Arial" charset="0"/>
            </a:endParaRPr>
          </a:p>
          <a:p>
            <a:pPr marL="533400" indent="-533400" algn="ctr">
              <a:spcBef>
                <a:spcPct val="20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(Net Present Value - NPV</a:t>
            </a:r>
            <a:r>
              <a:rPr lang="ru-RU" sz="2800" i="1">
                <a:solidFill>
                  <a:schemeClr val="tx2"/>
                </a:solidFill>
                <a:latin typeface="Arial" charset="0"/>
              </a:rPr>
              <a:t>)</a:t>
            </a:r>
            <a:endParaRPr lang="en-US" sz="2800" i="1">
              <a:solidFill>
                <a:schemeClr val="tx2"/>
              </a:solidFill>
              <a:latin typeface="Arial" charset="0"/>
            </a:endParaRPr>
          </a:p>
          <a:p>
            <a:pPr marL="533400" indent="-533400">
              <a:spcBef>
                <a:spcPct val="20000"/>
              </a:spcBef>
            </a:pPr>
            <a:r>
              <a:rPr lang="ru-RU" sz="2800" i="1">
                <a:solidFill>
                  <a:schemeClr val="tx2"/>
                </a:solidFill>
                <a:latin typeface="Arial" charset="0"/>
              </a:rPr>
              <a:t>Денежные потоки по проекту:-100; 20; </a:t>
            </a:r>
            <a:r>
              <a:rPr lang="en-US" sz="2800" i="1">
                <a:solidFill>
                  <a:schemeClr val="tx2"/>
                </a:solidFill>
                <a:latin typeface="Arial" charset="0"/>
              </a:rPr>
              <a:t>3</a:t>
            </a:r>
            <a:r>
              <a:rPr lang="ru-RU" sz="2800" i="1">
                <a:solidFill>
                  <a:schemeClr val="tx2"/>
                </a:solidFill>
                <a:latin typeface="Arial" charset="0"/>
              </a:rPr>
              <a:t>5; </a:t>
            </a:r>
            <a:r>
              <a:rPr lang="en-US" sz="2800" i="1">
                <a:solidFill>
                  <a:schemeClr val="tx2"/>
                </a:solidFill>
                <a:latin typeface="Arial" charset="0"/>
              </a:rPr>
              <a:t>50; 4</a:t>
            </a:r>
            <a:r>
              <a:rPr lang="ru-RU" sz="2800" i="1">
                <a:solidFill>
                  <a:schemeClr val="tx2"/>
                </a:solidFill>
                <a:latin typeface="Arial" charset="0"/>
              </a:rPr>
              <a:t>0</a:t>
            </a:r>
            <a:r>
              <a:rPr lang="en-US" sz="2800" i="1">
                <a:solidFill>
                  <a:schemeClr val="tx2"/>
                </a:solidFill>
                <a:latin typeface="Arial" charset="0"/>
              </a:rPr>
              <a:t> r=10%     NPV</a:t>
            </a:r>
            <a:r>
              <a:rPr lang="ru-RU" sz="2800" i="1">
                <a:solidFill>
                  <a:schemeClr val="tx2"/>
                </a:solidFill>
                <a:latin typeface="Arial" charset="0"/>
              </a:rPr>
              <a:t>?</a:t>
            </a:r>
          </a:p>
        </p:txBody>
      </p:sp>
      <p:sp>
        <p:nvSpPr>
          <p:cNvPr id="190467" name="Line 45"/>
          <p:cNvSpPr>
            <a:spLocks noChangeShapeType="1"/>
          </p:cNvSpPr>
          <p:nvPr/>
        </p:nvSpPr>
        <p:spPr bwMode="auto">
          <a:xfrm>
            <a:off x="2178050" y="30749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90468" name="Line 46"/>
          <p:cNvSpPr>
            <a:spLocks noChangeShapeType="1"/>
          </p:cNvSpPr>
          <p:nvPr/>
        </p:nvSpPr>
        <p:spPr bwMode="auto">
          <a:xfrm>
            <a:off x="3484563" y="30749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90469" name="Line 47"/>
          <p:cNvSpPr>
            <a:spLocks noChangeShapeType="1"/>
          </p:cNvSpPr>
          <p:nvPr/>
        </p:nvSpPr>
        <p:spPr bwMode="auto">
          <a:xfrm>
            <a:off x="4819650" y="30749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90470" name="Line 48"/>
          <p:cNvSpPr>
            <a:spLocks noChangeShapeType="1"/>
          </p:cNvSpPr>
          <p:nvPr/>
        </p:nvSpPr>
        <p:spPr bwMode="auto">
          <a:xfrm>
            <a:off x="6135688" y="30749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90471" name="Line 49"/>
          <p:cNvSpPr>
            <a:spLocks noChangeShapeType="1"/>
          </p:cNvSpPr>
          <p:nvPr/>
        </p:nvSpPr>
        <p:spPr bwMode="auto">
          <a:xfrm>
            <a:off x="1527175" y="3048000"/>
            <a:ext cx="0" cy="5762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90472" name="Line 50"/>
          <p:cNvSpPr>
            <a:spLocks noChangeShapeType="1"/>
          </p:cNvSpPr>
          <p:nvPr/>
        </p:nvSpPr>
        <p:spPr bwMode="auto">
          <a:xfrm>
            <a:off x="2830513" y="3048000"/>
            <a:ext cx="0" cy="5762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90473" name="Line 51"/>
          <p:cNvSpPr>
            <a:spLocks noChangeShapeType="1"/>
          </p:cNvSpPr>
          <p:nvPr/>
        </p:nvSpPr>
        <p:spPr bwMode="auto">
          <a:xfrm>
            <a:off x="4149725" y="3048000"/>
            <a:ext cx="0" cy="5762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90474" name="Line 52"/>
          <p:cNvSpPr>
            <a:spLocks noChangeShapeType="1"/>
          </p:cNvSpPr>
          <p:nvPr/>
        </p:nvSpPr>
        <p:spPr bwMode="auto">
          <a:xfrm>
            <a:off x="5484813" y="3048000"/>
            <a:ext cx="0" cy="5762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90475" name="Line 53"/>
          <p:cNvSpPr>
            <a:spLocks noChangeShapeType="1"/>
          </p:cNvSpPr>
          <p:nvPr/>
        </p:nvSpPr>
        <p:spPr bwMode="auto">
          <a:xfrm>
            <a:off x="6796088" y="3048000"/>
            <a:ext cx="0" cy="5762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50934" name="AutoShape 54"/>
          <p:cNvSpPr>
            <a:spLocks noChangeArrowheads="1"/>
          </p:cNvSpPr>
          <p:nvPr/>
        </p:nvSpPr>
        <p:spPr bwMode="auto">
          <a:xfrm>
            <a:off x="1455738" y="3021013"/>
            <a:ext cx="6202362" cy="511175"/>
          </a:xfrm>
          <a:prstGeom prst="rightArrow">
            <a:avLst>
              <a:gd name="adj1" fmla="val 50000"/>
              <a:gd name="adj2" fmla="val 61061"/>
            </a:avLst>
          </a:prstGeom>
          <a:solidFill>
            <a:srgbClr val="3365FB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90477" name="Rectangle 55"/>
          <p:cNvSpPr>
            <a:spLocks noChangeArrowheads="1"/>
          </p:cNvSpPr>
          <p:nvPr/>
        </p:nvSpPr>
        <p:spPr bwMode="auto">
          <a:xfrm>
            <a:off x="1362075" y="3140075"/>
            <a:ext cx="56419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ru-RU" sz="1800">
                <a:latin typeface="Arial" charset="0"/>
              </a:rPr>
              <a:t>0                  1                    2                   3                   4</a:t>
            </a:r>
          </a:p>
        </p:txBody>
      </p:sp>
      <p:sp>
        <p:nvSpPr>
          <p:cNvPr id="190478" name="Rectangle 56"/>
          <p:cNvSpPr>
            <a:spLocks noChangeArrowheads="1"/>
          </p:cNvSpPr>
          <p:nvPr/>
        </p:nvSpPr>
        <p:spPr bwMode="auto">
          <a:xfrm>
            <a:off x="2662238" y="3724275"/>
            <a:ext cx="4635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ru-RU">
                <a:latin typeface="Arial" charset="0"/>
              </a:rPr>
              <a:t>20</a:t>
            </a:r>
          </a:p>
        </p:txBody>
      </p:sp>
      <p:sp>
        <p:nvSpPr>
          <p:cNvPr id="190479" name="Rectangle 57"/>
          <p:cNvSpPr>
            <a:spLocks noChangeArrowheads="1"/>
          </p:cNvSpPr>
          <p:nvPr/>
        </p:nvSpPr>
        <p:spPr bwMode="auto">
          <a:xfrm>
            <a:off x="3940175" y="3724275"/>
            <a:ext cx="4635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ru-RU">
                <a:latin typeface="Arial" charset="0"/>
              </a:rPr>
              <a:t>35</a:t>
            </a:r>
          </a:p>
        </p:txBody>
      </p:sp>
      <p:sp>
        <p:nvSpPr>
          <p:cNvPr id="190480" name="Rectangle 58"/>
          <p:cNvSpPr>
            <a:spLocks noChangeArrowheads="1"/>
          </p:cNvSpPr>
          <p:nvPr/>
        </p:nvSpPr>
        <p:spPr bwMode="auto">
          <a:xfrm>
            <a:off x="5411788" y="3724275"/>
            <a:ext cx="4635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ru-RU">
                <a:latin typeface="Arial" charset="0"/>
              </a:rPr>
              <a:t>50</a:t>
            </a:r>
          </a:p>
        </p:txBody>
      </p:sp>
      <p:sp>
        <p:nvSpPr>
          <p:cNvPr id="190481" name="Rectangle 59"/>
          <p:cNvSpPr>
            <a:spLocks noChangeArrowheads="1"/>
          </p:cNvSpPr>
          <p:nvPr/>
        </p:nvSpPr>
        <p:spPr bwMode="auto">
          <a:xfrm>
            <a:off x="6762750" y="3724275"/>
            <a:ext cx="4635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ru-RU">
                <a:latin typeface="Arial" charset="0"/>
              </a:rPr>
              <a:t>40</a:t>
            </a:r>
          </a:p>
        </p:txBody>
      </p:sp>
      <p:sp>
        <p:nvSpPr>
          <p:cNvPr id="190482" name="Rectangle 60"/>
          <p:cNvSpPr>
            <a:spLocks noChangeArrowheads="1"/>
          </p:cNvSpPr>
          <p:nvPr/>
        </p:nvSpPr>
        <p:spPr bwMode="auto">
          <a:xfrm>
            <a:off x="1252538" y="3724275"/>
            <a:ext cx="7731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ru-RU">
                <a:latin typeface="Arial" charset="0"/>
              </a:rPr>
              <a:t>(100)</a:t>
            </a:r>
          </a:p>
        </p:txBody>
      </p:sp>
      <p:sp>
        <p:nvSpPr>
          <p:cNvPr id="250941" name="Freeform 61"/>
          <p:cNvSpPr>
            <a:spLocks/>
          </p:cNvSpPr>
          <p:nvPr/>
        </p:nvSpPr>
        <p:spPr bwMode="auto">
          <a:xfrm>
            <a:off x="1817688" y="4076700"/>
            <a:ext cx="1050925" cy="303213"/>
          </a:xfrm>
          <a:custGeom>
            <a:avLst/>
            <a:gdLst>
              <a:gd name="T0" fmla="*/ 661 w 662"/>
              <a:gd name="T1" fmla="*/ 0 h 191"/>
              <a:gd name="T2" fmla="*/ 661 w 662"/>
              <a:gd name="T3" fmla="*/ 190 h 191"/>
              <a:gd name="T4" fmla="*/ 0 w 662"/>
              <a:gd name="T5" fmla="*/ 190 h 191"/>
              <a:gd name="T6" fmla="*/ 0 60000 65536"/>
              <a:gd name="T7" fmla="*/ 0 60000 65536"/>
              <a:gd name="T8" fmla="*/ 0 60000 65536"/>
              <a:gd name="T9" fmla="*/ 0 w 662"/>
              <a:gd name="T10" fmla="*/ 0 h 191"/>
              <a:gd name="T11" fmla="*/ 662 w 662"/>
              <a:gd name="T12" fmla="*/ 191 h 1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2" h="191">
                <a:moveTo>
                  <a:pt x="661" y="0"/>
                </a:moveTo>
                <a:lnTo>
                  <a:pt x="661" y="190"/>
                </a:lnTo>
                <a:lnTo>
                  <a:pt x="0" y="19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0942" name="Rectangle 62"/>
          <p:cNvSpPr>
            <a:spLocks noChangeArrowheads="1"/>
          </p:cNvSpPr>
          <p:nvPr/>
        </p:nvSpPr>
        <p:spPr bwMode="auto">
          <a:xfrm>
            <a:off x="1150938" y="4187825"/>
            <a:ext cx="6746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ru-RU">
                <a:latin typeface="Arial" charset="0"/>
              </a:rPr>
              <a:t>18</a:t>
            </a:r>
            <a:r>
              <a:rPr lang="en-US">
                <a:latin typeface="Arial" charset="0"/>
              </a:rPr>
              <a:t>,2</a:t>
            </a:r>
            <a:endParaRPr lang="ru-RU">
              <a:latin typeface="Arial" charset="0"/>
            </a:endParaRPr>
          </a:p>
        </p:txBody>
      </p:sp>
      <p:sp>
        <p:nvSpPr>
          <p:cNvPr id="250943" name="Freeform 63"/>
          <p:cNvSpPr>
            <a:spLocks/>
          </p:cNvSpPr>
          <p:nvPr/>
        </p:nvSpPr>
        <p:spPr bwMode="auto">
          <a:xfrm>
            <a:off x="1865313" y="4030663"/>
            <a:ext cx="2281237" cy="674687"/>
          </a:xfrm>
          <a:custGeom>
            <a:avLst/>
            <a:gdLst>
              <a:gd name="T0" fmla="*/ 1436 w 1437"/>
              <a:gd name="T1" fmla="*/ 0 h 425"/>
              <a:gd name="T2" fmla="*/ 1436 w 1437"/>
              <a:gd name="T3" fmla="*/ 424 h 425"/>
              <a:gd name="T4" fmla="*/ 0 w 1437"/>
              <a:gd name="T5" fmla="*/ 424 h 425"/>
              <a:gd name="T6" fmla="*/ 0 60000 65536"/>
              <a:gd name="T7" fmla="*/ 0 60000 65536"/>
              <a:gd name="T8" fmla="*/ 0 60000 65536"/>
              <a:gd name="T9" fmla="*/ 0 w 1437"/>
              <a:gd name="T10" fmla="*/ 0 h 425"/>
              <a:gd name="T11" fmla="*/ 1437 w 1437"/>
              <a:gd name="T12" fmla="*/ 425 h 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37" h="425">
                <a:moveTo>
                  <a:pt x="1436" y="0"/>
                </a:moveTo>
                <a:lnTo>
                  <a:pt x="1436" y="424"/>
                </a:lnTo>
                <a:lnTo>
                  <a:pt x="0" y="424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0944" name="Freeform 64"/>
          <p:cNvSpPr>
            <a:spLocks/>
          </p:cNvSpPr>
          <p:nvPr/>
        </p:nvSpPr>
        <p:spPr bwMode="auto">
          <a:xfrm>
            <a:off x="1916113" y="4030663"/>
            <a:ext cx="3554412" cy="1000125"/>
          </a:xfrm>
          <a:custGeom>
            <a:avLst/>
            <a:gdLst>
              <a:gd name="T0" fmla="*/ 2238 w 2239"/>
              <a:gd name="T1" fmla="*/ 0 h 630"/>
              <a:gd name="T2" fmla="*/ 2238 w 2239"/>
              <a:gd name="T3" fmla="*/ 629 h 630"/>
              <a:gd name="T4" fmla="*/ 0 w 2239"/>
              <a:gd name="T5" fmla="*/ 629 h 630"/>
              <a:gd name="T6" fmla="*/ 0 60000 65536"/>
              <a:gd name="T7" fmla="*/ 0 60000 65536"/>
              <a:gd name="T8" fmla="*/ 0 60000 65536"/>
              <a:gd name="T9" fmla="*/ 0 w 2239"/>
              <a:gd name="T10" fmla="*/ 0 h 630"/>
              <a:gd name="T11" fmla="*/ 2239 w 2239"/>
              <a:gd name="T12" fmla="*/ 630 h 6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39" h="630">
                <a:moveTo>
                  <a:pt x="2238" y="0"/>
                </a:moveTo>
                <a:lnTo>
                  <a:pt x="2238" y="629"/>
                </a:lnTo>
                <a:lnTo>
                  <a:pt x="0" y="629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0945" name="Freeform 65"/>
          <p:cNvSpPr>
            <a:spLocks/>
          </p:cNvSpPr>
          <p:nvPr/>
        </p:nvSpPr>
        <p:spPr bwMode="auto">
          <a:xfrm>
            <a:off x="1970088" y="4052888"/>
            <a:ext cx="4918075" cy="1327150"/>
          </a:xfrm>
          <a:custGeom>
            <a:avLst/>
            <a:gdLst>
              <a:gd name="T0" fmla="*/ 3097 w 3098"/>
              <a:gd name="T1" fmla="*/ 0 h 836"/>
              <a:gd name="T2" fmla="*/ 3097 w 3098"/>
              <a:gd name="T3" fmla="*/ 835 h 836"/>
              <a:gd name="T4" fmla="*/ 0 w 3098"/>
              <a:gd name="T5" fmla="*/ 835 h 836"/>
              <a:gd name="T6" fmla="*/ 0 60000 65536"/>
              <a:gd name="T7" fmla="*/ 0 60000 65536"/>
              <a:gd name="T8" fmla="*/ 0 60000 65536"/>
              <a:gd name="T9" fmla="*/ 0 w 3098"/>
              <a:gd name="T10" fmla="*/ 0 h 836"/>
              <a:gd name="T11" fmla="*/ 3098 w 3098"/>
              <a:gd name="T12" fmla="*/ 836 h 8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98" h="836">
                <a:moveTo>
                  <a:pt x="3097" y="0"/>
                </a:moveTo>
                <a:lnTo>
                  <a:pt x="3097" y="835"/>
                </a:lnTo>
                <a:lnTo>
                  <a:pt x="0" y="835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0946" name="Rectangle 66"/>
          <p:cNvSpPr>
            <a:spLocks noChangeArrowheads="1"/>
          </p:cNvSpPr>
          <p:nvPr/>
        </p:nvSpPr>
        <p:spPr bwMode="auto">
          <a:xfrm>
            <a:off x="1116013" y="5195888"/>
            <a:ext cx="6746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u="sng">
                <a:latin typeface="Arial" charset="0"/>
              </a:rPr>
              <a:t>27</a:t>
            </a:r>
            <a:r>
              <a:rPr lang="ru-RU" u="sng">
                <a:latin typeface="Arial" charset="0"/>
              </a:rPr>
              <a:t>,3</a:t>
            </a:r>
          </a:p>
        </p:txBody>
      </p:sp>
      <p:sp>
        <p:nvSpPr>
          <p:cNvPr id="250947" name="Rectangle 67"/>
          <p:cNvSpPr>
            <a:spLocks noChangeArrowheads="1"/>
          </p:cNvSpPr>
          <p:nvPr/>
        </p:nvSpPr>
        <p:spPr bwMode="auto">
          <a:xfrm>
            <a:off x="1150938" y="4514850"/>
            <a:ext cx="6746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28,9</a:t>
            </a:r>
            <a:endParaRPr lang="ru-RU">
              <a:latin typeface="Arial" charset="0"/>
            </a:endParaRPr>
          </a:p>
        </p:txBody>
      </p:sp>
      <p:sp>
        <p:nvSpPr>
          <p:cNvPr id="250948" name="Rectangle 68"/>
          <p:cNvSpPr>
            <a:spLocks noChangeArrowheads="1"/>
          </p:cNvSpPr>
          <p:nvPr/>
        </p:nvSpPr>
        <p:spPr bwMode="auto">
          <a:xfrm>
            <a:off x="1116013" y="4865688"/>
            <a:ext cx="6746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ru-RU">
                <a:latin typeface="Arial" charset="0"/>
              </a:rPr>
              <a:t>3</a:t>
            </a:r>
            <a:r>
              <a:rPr lang="en-US">
                <a:latin typeface="Arial" charset="0"/>
              </a:rPr>
              <a:t>7</a:t>
            </a:r>
            <a:r>
              <a:rPr lang="ru-RU">
                <a:latin typeface="Arial" charset="0"/>
              </a:rPr>
              <a:t>,</a:t>
            </a:r>
            <a:r>
              <a:rPr lang="en-US">
                <a:latin typeface="Arial" charset="0"/>
              </a:rPr>
              <a:t>6</a:t>
            </a:r>
            <a:endParaRPr lang="ru-RU">
              <a:latin typeface="Arial" charset="0"/>
            </a:endParaRPr>
          </a:p>
        </p:txBody>
      </p:sp>
      <p:sp>
        <p:nvSpPr>
          <p:cNvPr id="190491" name="Rectangle 69"/>
          <p:cNvSpPr>
            <a:spLocks noChangeArrowheads="1"/>
          </p:cNvSpPr>
          <p:nvPr/>
        </p:nvSpPr>
        <p:spPr bwMode="auto">
          <a:xfrm>
            <a:off x="1616075" y="2735263"/>
            <a:ext cx="107156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>
                <a:latin typeface="Arial" charset="0"/>
              </a:rPr>
              <a:t>r</a:t>
            </a:r>
            <a:r>
              <a:rPr lang="ru-RU" sz="2400">
                <a:latin typeface="Arial" charset="0"/>
              </a:rPr>
              <a:t>=10%</a:t>
            </a:r>
          </a:p>
        </p:txBody>
      </p:sp>
      <p:sp>
        <p:nvSpPr>
          <p:cNvPr id="250950" name="Rectangle 70"/>
          <p:cNvSpPr>
            <a:spLocks noChangeArrowheads="1"/>
          </p:cNvSpPr>
          <p:nvPr/>
        </p:nvSpPr>
        <p:spPr bwMode="auto">
          <a:xfrm>
            <a:off x="5845175" y="4716463"/>
            <a:ext cx="105092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ru-RU" u="sng">
                <a:latin typeface="Arial" charset="0"/>
              </a:rPr>
              <a:t> 40 </a:t>
            </a:r>
            <a:endParaRPr lang="ru-RU">
              <a:latin typeface="Arial" charset="0"/>
            </a:endParaRPr>
          </a:p>
          <a:p>
            <a:pPr algn="ctr" eaLnBrk="0" hangingPunct="0"/>
            <a:r>
              <a:rPr lang="ru-RU">
                <a:latin typeface="Arial" charset="0"/>
              </a:rPr>
              <a:t> (1.10)</a:t>
            </a:r>
            <a:r>
              <a:rPr lang="ru-RU" baseline="30000">
                <a:latin typeface="Arial" charset="0"/>
              </a:rPr>
              <a:t> 4</a:t>
            </a:r>
          </a:p>
        </p:txBody>
      </p:sp>
      <p:sp>
        <p:nvSpPr>
          <p:cNvPr id="250951" name="Rectangle 71"/>
          <p:cNvSpPr>
            <a:spLocks noChangeArrowheads="1"/>
          </p:cNvSpPr>
          <p:nvPr/>
        </p:nvSpPr>
        <p:spPr bwMode="auto">
          <a:xfrm>
            <a:off x="1073150" y="5699125"/>
            <a:ext cx="27749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112</a:t>
            </a:r>
            <a:r>
              <a:rPr lang="ru-RU">
                <a:latin typeface="Arial" charset="0"/>
              </a:rPr>
              <a:t> - </a:t>
            </a:r>
            <a:r>
              <a:rPr lang="en-US">
                <a:latin typeface="Arial" charset="0"/>
              </a:rPr>
              <a:t>1</a:t>
            </a:r>
            <a:r>
              <a:rPr lang="ru-RU">
                <a:latin typeface="Arial" charset="0"/>
              </a:rPr>
              <a:t>00 = </a:t>
            </a:r>
            <a:r>
              <a:rPr lang="ru-RU" u="sng">
                <a:latin typeface="Arial" charset="0"/>
              </a:rPr>
              <a:t>$</a:t>
            </a:r>
            <a:r>
              <a:rPr lang="en-US" u="sng">
                <a:latin typeface="Arial" charset="0"/>
              </a:rPr>
              <a:t>12</a:t>
            </a:r>
            <a:r>
              <a:rPr lang="ru-RU">
                <a:latin typeface="Arial" charset="0"/>
              </a:rPr>
              <a:t> = </a:t>
            </a:r>
            <a:r>
              <a:rPr lang="ru-RU" u="sng">
                <a:latin typeface="Arial" charset="0"/>
              </a:rPr>
              <a:t>NPV</a:t>
            </a:r>
          </a:p>
        </p:txBody>
      </p:sp>
      <p:sp>
        <p:nvSpPr>
          <p:cNvPr id="250952" name="Rectangle 72"/>
          <p:cNvSpPr>
            <a:spLocks noChangeArrowheads="1"/>
          </p:cNvSpPr>
          <p:nvPr/>
        </p:nvSpPr>
        <p:spPr bwMode="auto">
          <a:xfrm>
            <a:off x="4378325" y="4292600"/>
            <a:ext cx="105092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ru-RU" u="sng">
                <a:latin typeface="Arial" charset="0"/>
              </a:rPr>
              <a:t> 50 </a:t>
            </a:r>
            <a:endParaRPr lang="ru-RU">
              <a:latin typeface="Arial" charset="0"/>
            </a:endParaRPr>
          </a:p>
          <a:p>
            <a:pPr algn="ctr" eaLnBrk="0" hangingPunct="0"/>
            <a:r>
              <a:rPr lang="ru-RU">
                <a:latin typeface="Arial" charset="0"/>
              </a:rPr>
              <a:t> (1.10)</a:t>
            </a:r>
            <a:r>
              <a:rPr lang="ru-RU" baseline="30000">
                <a:latin typeface="Arial" charset="0"/>
              </a:rPr>
              <a:t> 3</a:t>
            </a:r>
          </a:p>
        </p:txBody>
      </p:sp>
      <p:sp>
        <p:nvSpPr>
          <p:cNvPr id="250953" name="Rectangle 73"/>
          <p:cNvSpPr>
            <a:spLocks noChangeArrowheads="1"/>
          </p:cNvSpPr>
          <p:nvPr/>
        </p:nvSpPr>
        <p:spPr bwMode="auto">
          <a:xfrm>
            <a:off x="3059113" y="4005263"/>
            <a:ext cx="105092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ru-RU" u="sng">
                <a:latin typeface="Arial" charset="0"/>
              </a:rPr>
              <a:t> 35 </a:t>
            </a:r>
            <a:endParaRPr lang="ru-RU">
              <a:latin typeface="Arial" charset="0"/>
            </a:endParaRPr>
          </a:p>
          <a:p>
            <a:pPr algn="ctr" eaLnBrk="0" hangingPunct="0"/>
            <a:r>
              <a:rPr lang="ru-RU">
                <a:latin typeface="Arial" charset="0"/>
              </a:rPr>
              <a:t> (1.10)</a:t>
            </a:r>
            <a:r>
              <a:rPr lang="ru-RU" baseline="30000">
                <a:latin typeface="Arial" charset="0"/>
              </a:rPr>
              <a:t> 2</a:t>
            </a:r>
          </a:p>
        </p:txBody>
      </p:sp>
      <p:sp>
        <p:nvSpPr>
          <p:cNvPr id="250954" name="Rectangle 74"/>
          <p:cNvSpPr>
            <a:spLocks noChangeArrowheads="1"/>
          </p:cNvSpPr>
          <p:nvPr/>
        </p:nvSpPr>
        <p:spPr bwMode="auto">
          <a:xfrm>
            <a:off x="1930400" y="3702050"/>
            <a:ext cx="912813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ru-RU" u="sng">
                <a:latin typeface="Arial" charset="0"/>
              </a:rPr>
              <a:t> 20 </a:t>
            </a:r>
            <a:endParaRPr lang="ru-RU">
              <a:latin typeface="Arial" charset="0"/>
            </a:endParaRPr>
          </a:p>
          <a:p>
            <a:pPr algn="ctr" eaLnBrk="0" hangingPunct="0"/>
            <a:r>
              <a:rPr lang="ru-RU">
                <a:latin typeface="Arial" charset="0"/>
              </a:rPr>
              <a:t> (1.10)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5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50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5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50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5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5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5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25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941" grpId="0" animBg="1"/>
      <p:bldP spid="250942" grpId="0"/>
      <p:bldP spid="250943" grpId="0" animBg="1"/>
      <p:bldP spid="250944" grpId="0" animBg="1"/>
      <p:bldP spid="250945" grpId="0" animBg="1"/>
      <p:bldP spid="250946" grpId="0" autoUpdateAnimBg="0"/>
      <p:bldP spid="250947" grpId="0"/>
      <p:bldP spid="250948" grpId="0"/>
      <p:bldP spid="250950" grpId="0" autoUpdateAnimBg="0"/>
      <p:bldP spid="250951" grpId="0"/>
      <p:bldP spid="250952" grpId="0" autoUpdateAnimBg="0"/>
      <p:bldP spid="250953" grpId="0" autoUpdateAnimBg="0"/>
      <p:bldP spid="250954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E959F87F-EF74-40CE-BD62-42034C3DDA9C}" type="slidenum">
              <a:rPr lang="ru-RU"/>
              <a:pPr algn="ctr">
                <a:defRPr/>
              </a:pPr>
              <a:t>52</a:t>
            </a:fld>
            <a:endParaRPr lang="ru-RU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smtClean="0"/>
              <a:t>NPV</a:t>
            </a:r>
            <a:r>
              <a:rPr lang="en-US" sz="4000" i="1" smtClean="0"/>
              <a:t> – Net Present Value</a:t>
            </a:r>
            <a:endParaRPr lang="ru-RU" sz="4000" i="1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238625"/>
          </a:xfrm>
        </p:spPr>
        <p:txBody>
          <a:bodyPr/>
          <a:lstStyle/>
          <a:p>
            <a:r>
              <a:rPr lang="en-US" i="1" smtClean="0"/>
              <a:t>(</a:t>
            </a:r>
            <a:r>
              <a:rPr lang="ru-RU" i="1" smtClean="0"/>
              <a:t>чистый дисконтированный доход, </a:t>
            </a:r>
            <a:br>
              <a:rPr lang="ru-RU" i="1" smtClean="0"/>
            </a:br>
            <a:r>
              <a:rPr lang="ru-RU" i="1" smtClean="0"/>
              <a:t>чистая приведенная ценность)</a:t>
            </a:r>
          </a:p>
        </p:txBody>
      </p:sp>
      <p:sp>
        <p:nvSpPr>
          <p:cNvPr id="191492" name="Text Box 19"/>
          <p:cNvSpPr txBox="1">
            <a:spLocks noChangeArrowheads="1"/>
          </p:cNvSpPr>
          <p:nvPr/>
        </p:nvSpPr>
        <p:spPr bwMode="auto">
          <a:xfrm>
            <a:off x="715963" y="3048000"/>
            <a:ext cx="32512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/>
              <a:t> построен на основании «здравого смысла»</a:t>
            </a:r>
          </a:p>
          <a:p>
            <a:pPr>
              <a:buFontTx/>
              <a:buChar char="-"/>
            </a:pPr>
            <a:endParaRPr lang="ru-RU"/>
          </a:p>
          <a:p>
            <a:pPr>
              <a:buFontTx/>
              <a:buChar char="-"/>
            </a:pPr>
            <a:r>
              <a:rPr lang="ru-RU"/>
              <a:t> достаточно устойчив – не теряет экономического смысла при любых комбинациях исходных данных</a:t>
            </a:r>
            <a:endParaRPr lang="en-US"/>
          </a:p>
        </p:txBody>
      </p:sp>
      <p:sp>
        <p:nvSpPr>
          <p:cNvPr id="191493" name="Text Box 20"/>
          <p:cNvSpPr txBox="1">
            <a:spLocks noChangeArrowheads="1"/>
          </p:cNvSpPr>
          <p:nvPr/>
        </p:nvSpPr>
        <p:spPr bwMode="auto">
          <a:xfrm>
            <a:off x="4092575" y="3352800"/>
            <a:ext cx="3251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/>
              <a:t> не характеризует скорость роста средств инвестора</a:t>
            </a:r>
            <a:endParaRPr lang="en-US"/>
          </a:p>
        </p:txBody>
      </p:sp>
      <p:sp>
        <p:nvSpPr>
          <p:cNvPr id="191494" name="Text Box 21"/>
          <p:cNvSpPr txBox="1">
            <a:spLocks noChangeArrowheads="1"/>
          </p:cNvSpPr>
          <p:nvPr/>
        </p:nvSpPr>
        <p:spPr bwMode="auto">
          <a:xfrm>
            <a:off x="1979613" y="2667000"/>
            <a:ext cx="5175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/>
              <a:t>+</a:t>
            </a:r>
            <a:endParaRPr lang="en-US" sz="3000" b="1"/>
          </a:p>
        </p:txBody>
      </p:sp>
      <p:sp>
        <p:nvSpPr>
          <p:cNvPr id="191495" name="Text Box 22"/>
          <p:cNvSpPr txBox="1">
            <a:spLocks noChangeArrowheads="1"/>
          </p:cNvSpPr>
          <p:nvPr/>
        </p:nvSpPr>
        <p:spPr bwMode="auto">
          <a:xfrm>
            <a:off x="5237163" y="2667000"/>
            <a:ext cx="550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__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E7E0738C-14A2-49E9-91D9-7F94BEE70346}" type="slidenum">
              <a:rPr lang="ru-RU"/>
              <a:pPr algn="ctr">
                <a:defRPr/>
              </a:pPr>
              <a:t>53</a:t>
            </a:fld>
            <a:endParaRPr lang="ru-RU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smtClean="0"/>
              <a:t>IRR</a:t>
            </a:r>
            <a:r>
              <a:rPr lang="en-US" sz="4000" i="1" smtClean="0"/>
              <a:t> – Internal Rate of Return</a:t>
            </a:r>
            <a:endParaRPr lang="ru-RU" sz="4000" i="1" smtClean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1079500"/>
          </a:xfrm>
        </p:spPr>
        <p:txBody>
          <a:bodyPr/>
          <a:lstStyle/>
          <a:p>
            <a:r>
              <a:rPr lang="en-US" i="1" smtClean="0"/>
              <a:t>(</a:t>
            </a:r>
            <a:r>
              <a:rPr lang="ru-RU" i="1" smtClean="0"/>
              <a:t>внутренняя норма доходности , внутренняя норма дисконта)</a:t>
            </a:r>
            <a:endParaRPr lang="en-US" i="1" smtClean="0"/>
          </a:p>
          <a:p>
            <a:endParaRPr lang="en-US" i="1" smtClean="0"/>
          </a:p>
          <a:p>
            <a:endParaRPr lang="en-US" i="1" smtClean="0"/>
          </a:p>
          <a:p>
            <a:endParaRPr lang="ru-RU" i="1" smtClean="0"/>
          </a:p>
        </p:txBody>
      </p:sp>
      <p:sp>
        <p:nvSpPr>
          <p:cNvPr id="192516" name="Text Box 18"/>
          <p:cNvSpPr txBox="1">
            <a:spLocks noChangeArrowheads="1"/>
          </p:cNvSpPr>
          <p:nvPr/>
        </p:nvSpPr>
        <p:spPr bwMode="auto">
          <a:xfrm>
            <a:off x="982663" y="3141663"/>
            <a:ext cx="24526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1</a:t>
            </a:r>
            <a:r>
              <a:rPr lang="ru-RU" sz="3000"/>
              <a:t>.  </a:t>
            </a:r>
            <a:r>
              <a:rPr lang="en-US" sz="3000"/>
              <a:t>NPV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E9C3EDDC-D624-4152-8C96-D711ACAD60FD}" type="slidenum">
              <a:rPr lang="ru-RU"/>
              <a:pPr algn="ctr">
                <a:defRPr/>
              </a:pPr>
              <a:t>54</a:t>
            </a:fld>
            <a:endParaRPr lang="ru-RU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smtClean="0"/>
              <a:t>IRR</a:t>
            </a:r>
            <a:r>
              <a:rPr lang="en-US" sz="4000" i="1" smtClean="0"/>
              <a:t> – Internal Rate of Return</a:t>
            </a:r>
            <a:endParaRPr lang="ru-RU" sz="4000" i="1" smtClean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1079500"/>
          </a:xfrm>
        </p:spPr>
        <p:txBody>
          <a:bodyPr/>
          <a:lstStyle/>
          <a:p>
            <a:r>
              <a:rPr lang="en-US" i="1" smtClean="0"/>
              <a:t>(</a:t>
            </a:r>
            <a:r>
              <a:rPr lang="ru-RU" i="1" smtClean="0"/>
              <a:t>внутренняя норма доходности , внутренняя норма дисконта)</a:t>
            </a:r>
          </a:p>
          <a:p>
            <a:endParaRPr lang="ru-RU" i="1" smtClean="0"/>
          </a:p>
          <a:p>
            <a:endParaRPr lang="ru-RU" i="1" smtClean="0"/>
          </a:p>
          <a:p>
            <a:endParaRPr lang="ru-RU" i="1" smtClean="0"/>
          </a:p>
          <a:p>
            <a:endParaRPr lang="ru-RU" i="1" smtClean="0"/>
          </a:p>
          <a:p>
            <a:endParaRPr lang="en-US" i="1" smtClean="0"/>
          </a:p>
          <a:p>
            <a:endParaRPr lang="en-US" i="1" smtClean="0"/>
          </a:p>
          <a:p>
            <a:endParaRPr lang="en-US" i="1" smtClean="0"/>
          </a:p>
          <a:p>
            <a:endParaRPr lang="ru-RU" i="1" smtClean="0"/>
          </a:p>
        </p:txBody>
      </p:sp>
      <p:sp>
        <p:nvSpPr>
          <p:cNvPr id="193540" name="Text Box 7"/>
          <p:cNvSpPr txBox="1">
            <a:spLocks noChangeArrowheads="1"/>
          </p:cNvSpPr>
          <p:nvPr/>
        </p:nvSpPr>
        <p:spPr bwMode="auto">
          <a:xfrm>
            <a:off x="1846263" y="2667000"/>
            <a:ext cx="5175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/>
              <a:t>+</a:t>
            </a:r>
            <a:endParaRPr lang="en-US" sz="3000" b="1"/>
          </a:p>
        </p:txBody>
      </p:sp>
      <p:sp>
        <p:nvSpPr>
          <p:cNvPr id="193541" name="Text Box 8"/>
          <p:cNvSpPr txBox="1">
            <a:spLocks noChangeArrowheads="1"/>
          </p:cNvSpPr>
          <p:nvPr/>
        </p:nvSpPr>
        <p:spPr bwMode="auto">
          <a:xfrm>
            <a:off x="1111250" y="4156075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93542" name="Text Box 9"/>
          <p:cNvSpPr txBox="1">
            <a:spLocks noChangeArrowheads="1"/>
          </p:cNvSpPr>
          <p:nvPr/>
        </p:nvSpPr>
        <p:spPr bwMode="auto">
          <a:xfrm>
            <a:off x="1250950" y="3276600"/>
            <a:ext cx="35321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/>
              <a:t> имеет конкретный экономический смысл</a:t>
            </a:r>
          </a:p>
          <a:p>
            <a:pPr>
              <a:buFontTx/>
              <a:buChar char="-"/>
            </a:pPr>
            <a:endParaRPr lang="ru-RU"/>
          </a:p>
          <a:p>
            <a:pPr>
              <a:buFontTx/>
              <a:buChar char="-"/>
            </a:pPr>
            <a:r>
              <a:rPr lang="ru-RU"/>
              <a:t> характеризует скорость роста</a:t>
            </a:r>
            <a:endParaRPr lang="en-US"/>
          </a:p>
        </p:txBody>
      </p:sp>
      <p:sp>
        <p:nvSpPr>
          <p:cNvPr id="193543" name="Text Box 10"/>
          <p:cNvSpPr txBox="1">
            <a:spLocks noChangeArrowheads="1"/>
          </p:cNvSpPr>
          <p:nvPr/>
        </p:nvSpPr>
        <p:spPr bwMode="auto">
          <a:xfrm>
            <a:off x="5835650" y="2743200"/>
            <a:ext cx="549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__</a:t>
            </a:r>
            <a:endParaRPr lang="en-US" b="1"/>
          </a:p>
        </p:txBody>
      </p:sp>
      <p:sp>
        <p:nvSpPr>
          <p:cNvPr id="193544" name="Text Box 11"/>
          <p:cNvSpPr txBox="1">
            <a:spLocks noChangeArrowheads="1"/>
          </p:cNvSpPr>
          <p:nvPr/>
        </p:nvSpPr>
        <p:spPr bwMode="auto">
          <a:xfrm>
            <a:off x="4979988" y="3352800"/>
            <a:ext cx="25463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/>
              <a:t> нет формулы расчета</a:t>
            </a:r>
          </a:p>
          <a:p>
            <a:pPr>
              <a:buFontTx/>
              <a:buChar char="-"/>
            </a:pPr>
            <a:endParaRPr lang="ru-RU"/>
          </a:p>
          <a:p>
            <a:pPr>
              <a:buFontTx/>
              <a:buChar char="-"/>
            </a:pPr>
            <a:endParaRPr lang="ru-RU"/>
          </a:p>
          <a:p>
            <a:pPr>
              <a:buFontTx/>
              <a:buChar char="-"/>
            </a:pPr>
            <a:r>
              <a:rPr lang="ru-RU"/>
              <a:t> не всегда существует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Прямоугольник 6"/>
          <p:cNvSpPr>
            <a:spLocks noChangeArrowheads="1"/>
          </p:cNvSpPr>
          <p:nvPr/>
        </p:nvSpPr>
        <p:spPr bwMode="auto">
          <a:xfrm>
            <a:off x="314325" y="1676400"/>
            <a:ext cx="864076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Это та </a:t>
            </a:r>
            <a:r>
              <a:rPr lang="ru-RU" b="1" i="1" u="sng"/>
              <a:t>норма прибыли (барьерная ставка, ставка дисконтирования)</a:t>
            </a:r>
            <a:r>
              <a:rPr lang="ru-RU"/>
              <a:t>, при которой чистая текущая стоимость инвестиции равна нулю, или это та ставка дисконта, при которой дисконтированные доходы от проекта равны инвестиционным затратам. </a:t>
            </a:r>
          </a:p>
        </p:txBody>
      </p:sp>
      <p:sp>
        <p:nvSpPr>
          <p:cNvPr id="194562" name="Прямоугольник 7"/>
          <p:cNvSpPr>
            <a:spLocks noChangeArrowheads="1"/>
          </p:cNvSpPr>
          <p:nvPr/>
        </p:nvSpPr>
        <p:spPr bwMode="auto">
          <a:xfrm>
            <a:off x="2516188" y="3692525"/>
            <a:ext cx="4044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94563" name="Прямоугольник 8"/>
          <p:cNvSpPr>
            <a:spLocks noChangeArrowheads="1"/>
          </p:cNvSpPr>
          <p:nvPr/>
        </p:nvSpPr>
        <p:spPr bwMode="auto">
          <a:xfrm>
            <a:off x="409575" y="3276600"/>
            <a:ext cx="728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Ее значение находят из следующего уравнения:</a:t>
            </a:r>
          </a:p>
        </p:txBody>
      </p:sp>
      <p:pic>
        <p:nvPicPr>
          <p:cNvPr id="194564" name="Рисунок 12" descr="IRR (внутренняя норма доходности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733800"/>
            <a:ext cx="7239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65" name="Прямоугольник 9"/>
          <p:cNvSpPr>
            <a:spLocks noChangeArrowheads="1"/>
          </p:cNvSpPr>
          <p:nvPr/>
        </p:nvSpPr>
        <p:spPr bwMode="auto">
          <a:xfrm>
            <a:off x="577850" y="4876800"/>
            <a:ext cx="79216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CFt (</a:t>
            </a:r>
            <a:r>
              <a:rPr lang="en-US"/>
              <a:t>NCF)</a:t>
            </a:r>
            <a:r>
              <a:rPr lang="ru-RU"/>
              <a:t> - приток денежных средств в период t;</a:t>
            </a:r>
            <a:br>
              <a:rPr lang="ru-RU"/>
            </a:br>
            <a:r>
              <a:rPr lang="ru-RU"/>
              <a:t>It - сумма инвестиций (затраты) в t-ом периоде;</a:t>
            </a:r>
            <a:br>
              <a:rPr lang="ru-RU"/>
            </a:br>
            <a:r>
              <a:rPr lang="ru-RU"/>
              <a:t>n - суммарное число периодов (интервалов, шагов) t = 0, 1, 2, ..., n</a:t>
            </a:r>
          </a:p>
        </p:txBody>
      </p:sp>
      <p:sp>
        <p:nvSpPr>
          <p:cNvPr id="194566" name="Прямоугольник 10"/>
          <p:cNvSpPr>
            <a:spLocks noChangeArrowheads="1"/>
          </p:cNvSpPr>
          <p:nvPr/>
        </p:nvSpPr>
        <p:spPr bwMode="auto">
          <a:xfrm>
            <a:off x="409575" y="214313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accent1"/>
                </a:solidFill>
              </a:rPr>
              <a:t>Внутренняя ставка доходности инвестиций (IRR)</a:t>
            </a:r>
            <a:endParaRPr lang="ru-RU">
              <a:solidFill>
                <a:schemeClr val="accent1"/>
              </a:solidFill>
            </a:endParaRPr>
          </a:p>
        </p:txBody>
      </p:sp>
      <p:sp>
        <p:nvSpPr>
          <p:cNvPr id="194567" name="Прямоугольник 11"/>
          <p:cNvSpPr>
            <a:spLocks noChangeArrowheads="1"/>
          </p:cNvSpPr>
          <p:nvPr/>
        </p:nvSpPr>
        <p:spPr bwMode="auto">
          <a:xfrm>
            <a:off x="254000" y="676275"/>
            <a:ext cx="856932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Синонимы: </a:t>
            </a:r>
            <a:r>
              <a:rPr lang="ru-RU" b="1"/>
              <a:t>Внутренняя норма прибыли. Внутренняя норма рентабельности. Внутренняя норма окупаемости</a:t>
            </a:r>
            <a:r>
              <a:rPr lang="ru-RU"/>
              <a:t>.</a:t>
            </a:r>
            <a:br>
              <a:rPr lang="ru-RU"/>
            </a:br>
            <a:r>
              <a:rPr lang="ru-RU"/>
              <a:t>Английские эквиваленты: </a:t>
            </a:r>
            <a:r>
              <a:rPr lang="ru-RU" b="1"/>
              <a:t>Internal Rate of Return (IRR).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Заголовок 1"/>
          <p:cNvSpPr>
            <a:spLocks noGrp="1"/>
          </p:cNvSpPr>
          <p:nvPr>
            <p:ph type="title"/>
          </p:nvPr>
        </p:nvSpPr>
        <p:spPr>
          <a:xfrm>
            <a:off x="1925638" y="0"/>
            <a:ext cx="7086600" cy="1260475"/>
          </a:xfrm>
        </p:spPr>
        <p:txBody>
          <a:bodyPr/>
          <a:lstStyle/>
          <a:p>
            <a:r>
              <a:rPr lang="ru-RU" sz="3200" b="1" smtClean="0"/>
              <a:t>Внутренняя норма доходности</a:t>
            </a:r>
            <a:r>
              <a:rPr lang="en-US" sz="3200" b="1" smtClean="0"/>
              <a:t> IRR (Internal Rate of Return)</a:t>
            </a:r>
            <a:endParaRPr lang="ru-RU" sz="3200" b="1" smtClean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263525" y="1431925"/>
            <a:ext cx="8626475" cy="9763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ru-RU" sz="1400" dirty="0"/>
              <a:t>Рассчитывается нахождением коэффициента дисконтирования (</a:t>
            </a:r>
            <a:r>
              <a:rPr lang="en-US" sz="1400" dirty="0" err="1"/>
              <a:t>i</a:t>
            </a:r>
            <a:r>
              <a:rPr lang="ru-RU" sz="1400" baseline="-25000" dirty="0" err="1"/>
              <a:t>вн</a:t>
            </a:r>
            <a:r>
              <a:rPr lang="ru-RU" sz="1400" dirty="0"/>
              <a:t>), при котором приведенная стоимость будущих денежных поступлений (доходов) равна приведенной стоимости потока затрат на проект, т. е. при которой </a:t>
            </a:r>
            <a:r>
              <a:rPr lang="en-US" sz="1400" dirty="0"/>
              <a:t>NPV</a:t>
            </a:r>
            <a:r>
              <a:rPr lang="ru-RU" sz="1400" dirty="0"/>
              <a:t> = 0. При этом период дисконтирования должен быть привязан к сроку жизни проекта:</a:t>
            </a:r>
          </a:p>
        </p:txBody>
      </p:sp>
      <p:grpSp>
        <p:nvGrpSpPr>
          <p:cNvPr id="95238" name="Группа 6"/>
          <p:cNvGrpSpPr>
            <a:grpSpLocks/>
          </p:cNvGrpSpPr>
          <p:nvPr/>
        </p:nvGrpSpPr>
        <p:grpSpPr bwMode="auto">
          <a:xfrm>
            <a:off x="558800" y="2479675"/>
            <a:ext cx="4389438" cy="1177925"/>
            <a:chOff x="558800" y="2479040"/>
            <a:chExt cx="4389120" cy="1178560"/>
          </a:xfrm>
        </p:grpSpPr>
        <p:sp>
          <p:nvSpPr>
            <p:cNvPr id="5" name="Скругленный прямоугольник 4"/>
            <p:cNvSpPr/>
            <p:nvPr/>
          </p:nvSpPr>
          <p:spPr bwMode="auto">
            <a:xfrm>
              <a:off x="558800" y="2479040"/>
              <a:ext cx="4389120" cy="117856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graphicFrame>
          <p:nvGraphicFramePr>
            <p:cNvPr id="95235" name="Object 2"/>
            <p:cNvGraphicFramePr>
              <a:graphicFrameLocks noChangeAspect="1"/>
            </p:cNvGraphicFramePr>
            <p:nvPr/>
          </p:nvGraphicFramePr>
          <p:xfrm>
            <a:off x="711200" y="2509520"/>
            <a:ext cx="4048642" cy="1088072"/>
          </p:xfrm>
          <a:graphic>
            <a:graphicData uri="http://schemas.openxmlformats.org/presentationml/2006/ole">
              <p:oleObj spid="_x0000_s95235" name="Формула" r:id="rId3" imgW="2031840" imgH="545760" progId="Equation.3">
                <p:embed/>
              </p:oleObj>
            </a:graphicData>
          </a:graphic>
        </p:graphicFrame>
      </p:grpSp>
      <p:sp>
        <p:nvSpPr>
          <p:cNvPr id="95239" name="Скругленный прямоугольник 7"/>
          <p:cNvSpPr>
            <a:spLocks noChangeArrowheads="1"/>
          </p:cNvSpPr>
          <p:nvPr/>
        </p:nvSpPr>
        <p:spPr bwMode="auto">
          <a:xfrm>
            <a:off x="5364163" y="2498725"/>
            <a:ext cx="3546475" cy="1117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ru-RU" sz="1400">
                <a:solidFill>
                  <a:schemeClr val="bg2"/>
                </a:solidFill>
              </a:rPr>
              <a:t>где </a:t>
            </a:r>
            <a:r>
              <a:rPr lang="en-US" sz="1400">
                <a:solidFill>
                  <a:schemeClr val="bg2"/>
                </a:solidFill>
              </a:rPr>
              <a:t>I</a:t>
            </a:r>
            <a:r>
              <a:rPr lang="ru-RU" sz="1400" baseline="-25000">
                <a:solidFill>
                  <a:schemeClr val="bg2"/>
                </a:solidFill>
              </a:rPr>
              <a:t>0</a:t>
            </a:r>
            <a:r>
              <a:rPr lang="ru-RU" sz="1400">
                <a:solidFill>
                  <a:schemeClr val="bg2"/>
                </a:solidFill>
              </a:rPr>
              <a:t> — начальные инвестиции; </a:t>
            </a:r>
          </a:p>
          <a:p>
            <a:r>
              <a:rPr lang="en-US" sz="1400">
                <a:solidFill>
                  <a:schemeClr val="bg2"/>
                </a:solidFill>
              </a:rPr>
              <a:t>CFt</a:t>
            </a:r>
            <a:r>
              <a:rPr lang="ru-RU" sz="1400">
                <a:solidFill>
                  <a:schemeClr val="bg2"/>
                </a:solidFill>
              </a:rPr>
              <a:t> — денежный поток в период </a:t>
            </a:r>
            <a:r>
              <a:rPr lang="en-US" sz="1400">
                <a:solidFill>
                  <a:schemeClr val="bg2"/>
                </a:solidFill>
              </a:rPr>
              <a:t>t</a:t>
            </a:r>
            <a:r>
              <a:rPr lang="ru-RU" sz="1400">
                <a:solidFill>
                  <a:schemeClr val="bg2"/>
                </a:solidFill>
              </a:rPr>
              <a:t>; </a:t>
            </a:r>
          </a:p>
          <a:p>
            <a:r>
              <a:rPr lang="en-US" sz="1400">
                <a:solidFill>
                  <a:schemeClr val="bg2"/>
                </a:solidFill>
              </a:rPr>
              <a:t>T</a:t>
            </a:r>
            <a:r>
              <a:rPr lang="ru-RU" sz="1400">
                <a:solidFill>
                  <a:schemeClr val="bg2"/>
                </a:solidFill>
              </a:rPr>
              <a:t>— длительность проекта; </a:t>
            </a:r>
          </a:p>
          <a:p>
            <a:r>
              <a:rPr lang="en-US" sz="1400">
                <a:solidFill>
                  <a:schemeClr val="bg2"/>
                </a:solidFill>
              </a:rPr>
              <a:t>IRR</a:t>
            </a:r>
            <a:r>
              <a:rPr lang="ru-RU" sz="1400">
                <a:solidFill>
                  <a:schemeClr val="bg2"/>
                </a:solidFill>
              </a:rPr>
              <a:t> — внутренняя норма доходности</a:t>
            </a:r>
          </a:p>
        </p:txBody>
      </p:sp>
      <p:sp>
        <p:nvSpPr>
          <p:cNvPr id="95240" name="Text Box 11"/>
          <p:cNvSpPr txBox="1">
            <a:spLocks noChangeArrowheads="1"/>
          </p:cNvSpPr>
          <p:nvPr/>
        </p:nvSpPr>
        <p:spPr bwMode="auto">
          <a:xfrm>
            <a:off x="504825" y="3922713"/>
            <a:ext cx="8151813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400"/>
              <a:t>Алгоритм определения </a:t>
            </a:r>
            <a:r>
              <a:rPr lang="ru-RU" sz="1400" i="1"/>
              <a:t>IRR</a:t>
            </a:r>
            <a:r>
              <a:rPr lang="ru-RU" sz="1400"/>
              <a:t> методом подбора можно представить в следующем виде. Выбирают произвольные ставки дисконтирова­ния и рассчитывают </a:t>
            </a:r>
            <a:r>
              <a:rPr lang="ru-RU" sz="1400" i="1"/>
              <a:t>NPV;</a:t>
            </a:r>
            <a:r>
              <a:rPr lang="ru-RU" sz="1400"/>
              <a:t> при одном значении ставок </a:t>
            </a:r>
            <a:r>
              <a:rPr lang="en-US" sz="1400"/>
              <a:t>NPV</a:t>
            </a:r>
            <a:r>
              <a:rPr lang="ru-RU" sz="1400"/>
              <a:t> отрицателен, при другом — положителен. Значения ставок и </a:t>
            </a:r>
            <a:r>
              <a:rPr lang="ru-RU" sz="1400" i="1"/>
              <a:t>NPV</a:t>
            </a:r>
            <a:r>
              <a:rPr lang="ru-RU" sz="1400"/>
              <a:t> включают в следующую форму: </a:t>
            </a:r>
          </a:p>
        </p:txBody>
      </p:sp>
      <p:graphicFrame>
        <p:nvGraphicFramePr>
          <p:cNvPr id="95234" name="Object 3"/>
          <p:cNvGraphicFramePr>
            <a:graphicFrameLocks noChangeAspect="1"/>
          </p:cNvGraphicFramePr>
          <p:nvPr/>
        </p:nvGraphicFramePr>
        <p:xfrm>
          <a:off x="498475" y="4664075"/>
          <a:ext cx="8250238" cy="609600"/>
        </p:xfrm>
        <a:graphic>
          <a:graphicData uri="http://schemas.openxmlformats.org/presentationml/2006/ole">
            <p:oleObj spid="_x0000_s95234" name="Формула" r:id="rId4" imgW="3517560" imgH="253800" progId="Equation.3">
              <p:embed/>
            </p:oleObj>
          </a:graphicData>
        </a:graphic>
      </p:graphicFrame>
      <p:sp>
        <p:nvSpPr>
          <p:cNvPr id="95241" name="Text Box 25"/>
          <p:cNvSpPr txBox="1">
            <a:spLocks noChangeArrowheads="1"/>
          </p:cNvSpPr>
          <p:nvPr/>
        </p:nvSpPr>
        <p:spPr bwMode="auto">
          <a:xfrm>
            <a:off x="161925" y="5619750"/>
            <a:ext cx="50593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400"/>
              <a:t>d</a:t>
            </a:r>
            <a:r>
              <a:rPr lang="en-US" sz="1400" baseline="-25000"/>
              <a:t>1</a:t>
            </a:r>
            <a:r>
              <a:rPr lang="en-US" sz="1400"/>
              <a:t> –</a:t>
            </a:r>
            <a:r>
              <a:rPr lang="ru-RU" sz="1400"/>
              <a:t>дисконтная ставка, при которой </a:t>
            </a:r>
            <a:r>
              <a:rPr lang="en-US" sz="1400"/>
              <a:t>NPV</a:t>
            </a:r>
            <a:r>
              <a:rPr lang="ru-RU" sz="1400"/>
              <a:t> положителен</a:t>
            </a:r>
            <a:endParaRPr lang="en-US" sz="1400"/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1400"/>
              <a:t>d2 – </a:t>
            </a:r>
            <a:r>
              <a:rPr lang="ru-RU" sz="1400"/>
              <a:t>дисконтная ставка, при которой </a:t>
            </a:r>
            <a:r>
              <a:rPr lang="en-US" sz="1400"/>
              <a:t>NPV</a:t>
            </a:r>
            <a:r>
              <a:rPr lang="ru-RU" sz="1400"/>
              <a:t> отрицателен</a:t>
            </a:r>
          </a:p>
        </p:txBody>
      </p:sp>
      <p:sp>
        <p:nvSpPr>
          <p:cNvPr id="95242" name="Text Box 26"/>
          <p:cNvSpPr txBox="1">
            <a:spLocks noChangeArrowheads="1"/>
          </p:cNvSpPr>
          <p:nvPr/>
        </p:nvSpPr>
        <p:spPr bwMode="auto">
          <a:xfrm>
            <a:off x="4978400" y="5548313"/>
            <a:ext cx="3949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NPV1- </a:t>
            </a:r>
            <a:r>
              <a:rPr lang="ru-RU" sz="1400"/>
              <a:t>величина положительного </a:t>
            </a:r>
            <a:r>
              <a:rPr lang="en-US" sz="1400"/>
              <a:t>NPV</a:t>
            </a:r>
          </a:p>
          <a:p>
            <a:r>
              <a:rPr lang="en-US" sz="1400"/>
              <a:t>NPV2 –</a:t>
            </a:r>
            <a:r>
              <a:rPr lang="ru-RU" sz="1400"/>
              <a:t> величина отрицательного </a:t>
            </a:r>
            <a:r>
              <a:rPr lang="en-US" sz="1400"/>
              <a:t>NPV</a:t>
            </a:r>
            <a:endParaRPr lang="ru-RU" sz="140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E675-4694-4BDA-B172-6441456E1F3F}" type="slidenum">
              <a:rPr lang="ru-RU"/>
              <a:pPr>
                <a:defRPr/>
              </a:pPr>
              <a:t>56</a:t>
            </a:fld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457200"/>
            <a:ext cx="7772400" cy="990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Внутренний уровень доходности (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IRR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ru-RU" b="1" i="1">
                <a:latin typeface="Arial" charset="0"/>
              </a:rPr>
              <a:t/>
            </a:r>
            <a:br>
              <a:rPr lang="ru-RU" b="1" i="1">
                <a:latin typeface="Arial" charset="0"/>
              </a:rPr>
            </a:br>
            <a:endParaRPr lang="en-US" b="1" i="1">
              <a:latin typeface="Arial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371600"/>
            <a:ext cx="7772400" cy="4724400"/>
          </a:xfrm>
        </p:spPr>
        <p:txBody>
          <a:bodyPr rtlCol="0">
            <a:normAutofit fontScale="92500"/>
          </a:bodyPr>
          <a:lstStyle/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ru-RU" sz="2800" u="sng" dirty="0">
                <a:solidFill>
                  <a:schemeClr val="accent2"/>
                </a:solidFill>
              </a:rPr>
              <a:t>Определение </a:t>
            </a:r>
            <a:r>
              <a:rPr lang="en-US" sz="2800" u="sng" dirty="0">
                <a:solidFill>
                  <a:schemeClr val="accent2"/>
                </a:solidFill>
              </a:rPr>
              <a:t>IRR</a:t>
            </a:r>
            <a:r>
              <a:rPr lang="ru-RU" sz="2800" u="sng" dirty="0">
                <a:solidFill>
                  <a:schemeClr val="accent2"/>
                </a:solidFill>
              </a:rPr>
              <a:t> методом линейной аппроксимации</a:t>
            </a:r>
            <a:endParaRPr lang="ru-RU" dirty="0"/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b="1" dirty="0">
                <a:solidFill>
                  <a:schemeClr val="tx2"/>
                </a:solidFill>
              </a:rPr>
              <a:t>IRR</a:t>
            </a:r>
            <a:r>
              <a:rPr lang="ru-RU" b="1" dirty="0" smtClean="0">
                <a:solidFill>
                  <a:schemeClr val="tx2"/>
                </a:solidFill>
              </a:rPr>
              <a:t>=</a:t>
            </a:r>
            <a:r>
              <a:rPr lang="en-US" b="1" dirty="0" smtClean="0">
                <a:solidFill>
                  <a:schemeClr val="tx2"/>
                </a:solidFill>
              </a:rPr>
              <a:t>d</a:t>
            </a:r>
            <a:r>
              <a:rPr lang="ru-RU" b="1" baseline="-25000" dirty="0" smtClean="0">
                <a:solidFill>
                  <a:schemeClr val="tx2"/>
                </a:solidFill>
              </a:rPr>
              <a:t>1</a:t>
            </a:r>
            <a:r>
              <a:rPr lang="ru-RU" b="1" dirty="0">
                <a:solidFill>
                  <a:schemeClr val="tx2"/>
                </a:solidFill>
              </a:rPr>
              <a:t>+{</a:t>
            </a:r>
            <a:r>
              <a:rPr lang="en-US" b="1" dirty="0">
                <a:solidFill>
                  <a:schemeClr val="tx2"/>
                </a:solidFill>
              </a:rPr>
              <a:t>f</a:t>
            </a:r>
            <a:r>
              <a:rPr lang="ru-RU" b="1" dirty="0" smtClean="0">
                <a:solidFill>
                  <a:schemeClr val="tx2"/>
                </a:solidFill>
              </a:rPr>
              <a:t>(</a:t>
            </a:r>
            <a:r>
              <a:rPr lang="en-US" b="1" dirty="0" smtClean="0">
                <a:solidFill>
                  <a:schemeClr val="tx2"/>
                </a:solidFill>
              </a:rPr>
              <a:t>d</a:t>
            </a:r>
            <a:r>
              <a:rPr lang="ru-RU" b="1" baseline="-25000" dirty="0" smtClean="0">
                <a:solidFill>
                  <a:schemeClr val="tx2"/>
                </a:solidFill>
              </a:rPr>
              <a:t>1</a:t>
            </a:r>
            <a:r>
              <a:rPr lang="ru-RU" b="1" dirty="0">
                <a:solidFill>
                  <a:schemeClr val="tx2"/>
                </a:solidFill>
              </a:rPr>
              <a:t>):[</a:t>
            </a:r>
            <a:r>
              <a:rPr lang="en-US" b="1" dirty="0">
                <a:solidFill>
                  <a:schemeClr val="tx2"/>
                </a:solidFill>
              </a:rPr>
              <a:t>f</a:t>
            </a:r>
            <a:r>
              <a:rPr lang="ru-RU" b="1" dirty="0" smtClean="0">
                <a:solidFill>
                  <a:schemeClr val="tx2"/>
                </a:solidFill>
              </a:rPr>
              <a:t>(</a:t>
            </a:r>
            <a:r>
              <a:rPr lang="en-US" b="1" dirty="0" smtClean="0">
                <a:solidFill>
                  <a:schemeClr val="tx2"/>
                </a:solidFill>
              </a:rPr>
              <a:t>d</a:t>
            </a:r>
            <a:r>
              <a:rPr lang="ru-RU" b="1" baseline="-25000" dirty="0" smtClean="0">
                <a:solidFill>
                  <a:schemeClr val="tx2"/>
                </a:solidFill>
              </a:rPr>
              <a:t>1</a:t>
            </a:r>
            <a:r>
              <a:rPr lang="ru-RU" b="1" dirty="0">
                <a:solidFill>
                  <a:schemeClr val="tx2"/>
                </a:solidFill>
              </a:rPr>
              <a:t>)-</a:t>
            </a:r>
            <a:r>
              <a:rPr lang="en-US" b="1" dirty="0">
                <a:solidFill>
                  <a:schemeClr val="tx2"/>
                </a:solidFill>
              </a:rPr>
              <a:t>f</a:t>
            </a:r>
            <a:r>
              <a:rPr lang="ru-RU" b="1" dirty="0" smtClean="0">
                <a:solidFill>
                  <a:schemeClr val="tx2"/>
                </a:solidFill>
              </a:rPr>
              <a:t>(</a:t>
            </a:r>
            <a:r>
              <a:rPr lang="en-US" b="1" dirty="0" smtClean="0">
                <a:solidFill>
                  <a:schemeClr val="tx2"/>
                </a:solidFill>
              </a:rPr>
              <a:t>d</a:t>
            </a:r>
            <a:r>
              <a:rPr lang="ru-RU" b="1" baseline="-25000" dirty="0" smtClean="0">
                <a:solidFill>
                  <a:schemeClr val="tx2"/>
                </a:solidFill>
              </a:rPr>
              <a:t>2</a:t>
            </a:r>
            <a:r>
              <a:rPr lang="ru-RU" b="1" dirty="0" smtClean="0">
                <a:solidFill>
                  <a:schemeClr val="tx2"/>
                </a:solidFill>
              </a:rPr>
              <a:t>)]}*(</a:t>
            </a:r>
            <a:r>
              <a:rPr lang="en-US" b="1" dirty="0" smtClean="0">
                <a:solidFill>
                  <a:schemeClr val="tx2"/>
                </a:solidFill>
              </a:rPr>
              <a:t>d</a:t>
            </a:r>
            <a:r>
              <a:rPr lang="ru-RU" b="1" baseline="-25000" dirty="0" smtClean="0">
                <a:solidFill>
                  <a:schemeClr val="tx2"/>
                </a:solidFill>
              </a:rPr>
              <a:t>2</a:t>
            </a:r>
            <a:r>
              <a:rPr lang="ru-RU" b="1" dirty="0" smtClean="0">
                <a:solidFill>
                  <a:schemeClr val="tx2"/>
                </a:solidFill>
              </a:rPr>
              <a:t>-</a:t>
            </a:r>
            <a:r>
              <a:rPr lang="en-US" b="1" dirty="0" smtClean="0">
                <a:solidFill>
                  <a:schemeClr val="tx2"/>
                </a:solidFill>
              </a:rPr>
              <a:t>d</a:t>
            </a:r>
            <a:r>
              <a:rPr lang="ru-RU" b="1" baseline="-25000" dirty="0" smtClean="0">
                <a:solidFill>
                  <a:schemeClr val="tx2"/>
                </a:solidFill>
              </a:rPr>
              <a:t>1</a:t>
            </a:r>
            <a:r>
              <a:rPr lang="ru-RU" b="1" dirty="0">
                <a:solidFill>
                  <a:schemeClr val="tx2"/>
                </a:solidFill>
              </a:rPr>
              <a:t>)</a:t>
            </a:r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ru-RU" b="1" dirty="0"/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5200" baseline="-25000" dirty="0" smtClean="0">
                <a:solidFill>
                  <a:schemeClr val="accent2"/>
                </a:solidFill>
              </a:rPr>
              <a:t>d</a:t>
            </a:r>
            <a:r>
              <a:rPr lang="ru-RU" baseline="-25000" dirty="0" smtClean="0">
                <a:solidFill>
                  <a:schemeClr val="accent2"/>
                </a:solidFill>
              </a:rPr>
              <a:t>1</a:t>
            </a:r>
            <a:r>
              <a:rPr lang="ru-RU" baseline="-25000" dirty="0" smtClean="0">
                <a:solidFill>
                  <a:schemeClr val="accent1"/>
                </a:solidFill>
              </a:rPr>
              <a:t> </a:t>
            </a:r>
            <a:r>
              <a:rPr lang="ru-RU" dirty="0">
                <a:solidFill>
                  <a:schemeClr val="accent1"/>
                </a:solidFill>
              </a:rPr>
              <a:t>- более низкая ставка дисконта</a:t>
            </a:r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chemeClr val="accent2"/>
                </a:solidFill>
              </a:rPr>
              <a:t>d</a:t>
            </a:r>
            <a:r>
              <a:rPr lang="ru-RU" baseline="-25000" dirty="0" smtClean="0">
                <a:solidFill>
                  <a:schemeClr val="accent2"/>
                </a:solidFill>
              </a:rPr>
              <a:t>2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r>
              <a:rPr lang="ru-RU" dirty="0">
                <a:solidFill>
                  <a:schemeClr val="accent1"/>
                </a:solidFill>
              </a:rPr>
              <a:t>- более высокая ставка дисконта</a:t>
            </a:r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>
                <a:solidFill>
                  <a:schemeClr val="accent2"/>
                </a:solidFill>
              </a:rPr>
              <a:t>f</a:t>
            </a:r>
            <a:r>
              <a:rPr lang="ru-RU" dirty="0" smtClean="0">
                <a:solidFill>
                  <a:schemeClr val="accent2"/>
                </a:solidFill>
              </a:rPr>
              <a:t>(</a:t>
            </a:r>
            <a:r>
              <a:rPr lang="en-US" dirty="0" smtClean="0">
                <a:solidFill>
                  <a:schemeClr val="accent2"/>
                </a:solidFill>
              </a:rPr>
              <a:t>d</a:t>
            </a:r>
            <a:r>
              <a:rPr lang="ru-RU" baseline="-25000" dirty="0" smtClean="0">
                <a:solidFill>
                  <a:schemeClr val="accent2"/>
                </a:solidFill>
              </a:rPr>
              <a:t>1</a:t>
            </a:r>
            <a:r>
              <a:rPr lang="ru-RU" dirty="0">
                <a:solidFill>
                  <a:schemeClr val="accent2"/>
                </a:solidFill>
              </a:rPr>
              <a:t>)</a:t>
            </a:r>
            <a:r>
              <a:rPr lang="ru-RU" dirty="0">
                <a:solidFill>
                  <a:schemeClr val="accent1"/>
                </a:solidFill>
              </a:rPr>
              <a:t> - </a:t>
            </a:r>
            <a:r>
              <a:rPr lang="en-US" dirty="0">
                <a:solidFill>
                  <a:schemeClr val="accent1"/>
                </a:solidFill>
              </a:rPr>
              <a:t>NPV</a:t>
            </a:r>
            <a:r>
              <a:rPr lang="ru-RU" dirty="0">
                <a:solidFill>
                  <a:schemeClr val="accent1"/>
                </a:solidFill>
              </a:rPr>
              <a:t> при более низкой ставке дисконта</a:t>
            </a:r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>
                <a:solidFill>
                  <a:schemeClr val="accent2"/>
                </a:solidFill>
              </a:rPr>
              <a:t>f</a:t>
            </a:r>
            <a:r>
              <a:rPr lang="ru-RU" dirty="0" smtClean="0">
                <a:solidFill>
                  <a:schemeClr val="accent2"/>
                </a:solidFill>
              </a:rPr>
              <a:t>(</a:t>
            </a:r>
            <a:r>
              <a:rPr lang="en-US" dirty="0" smtClean="0">
                <a:solidFill>
                  <a:schemeClr val="accent2"/>
                </a:solidFill>
              </a:rPr>
              <a:t>d</a:t>
            </a:r>
            <a:r>
              <a:rPr lang="ru-RU" baseline="-25000" dirty="0" smtClean="0">
                <a:solidFill>
                  <a:schemeClr val="accent2"/>
                </a:solidFill>
              </a:rPr>
              <a:t>2</a:t>
            </a:r>
            <a:r>
              <a:rPr lang="ru-RU" dirty="0">
                <a:solidFill>
                  <a:schemeClr val="accent2"/>
                </a:solidFill>
              </a:rPr>
              <a:t>)</a:t>
            </a:r>
            <a:r>
              <a:rPr lang="ru-RU" dirty="0">
                <a:solidFill>
                  <a:schemeClr val="accent1"/>
                </a:solidFill>
              </a:rPr>
              <a:t> - </a:t>
            </a:r>
            <a:r>
              <a:rPr lang="en-US" dirty="0">
                <a:solidFill>
                  <a:schemeClr val="accent1"/>
                </a:solidFill>
              </a:rPr>
              <a:t>NPV</a:t>
            </a:r>
            <a:r>
              <a:rPr lang="ru-RU" dirty="0">
                <a:solidFill>
                  <a:schemeClr val="accent1"/>
                </a:solidFill>
              </a:rPr>
              <a:t> при более высокой ставке дисконта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 autoUpdateAnimBg="0" advAuto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Внутренний уровень доходности (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IRR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ru-RU" b="1" i="1">
                <a:latin typeface="Arial" charset="0"/>
              </a:rPr>
              <a:t/>
            </a:r>
            <a:br>
              <a:rPr lang="ru-RU" b="1" i="1">
                <a:latin typeface="Arial" charset="0"/>
              </a:rPr>
            </a:br>
            <a:endParaRPr lang="en-US" b="1" i="1">
              <a:latin typeface="Arial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447800"/>
            <a:ext cx="7772400" cy="4648200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ru-RU" u="sng" dirty="0">
                <a:solidFill>
                  <a:srgbClr val="C00000"/>
                </a:solidFill>
              </a:rPr>
              <a:t>Метод линейной аппроксимации (алгоритм расчета):</a:t>
            </a:r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ru-RU" sz="2400" dirty="0">
                <a:solidFill>
                  <a:schemeClr val="accent1"/>
                </a:solidFill>
              </a:rPr>
              <a:t>1. Оценить ставку дисконта.</a:t>
            </a:r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ru-RU" sz="2400" dirty="0">
                <a:solidFill>
                  <a:schemeClr val="accent1"/>
                </a:solidFill>
              </a:rPr>
              <a:t>2.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ru-RU" sz="2400" dirty="0">
                <a:solidFill>
                  <a:schemeClr val="accent1"/>
                </a:solidFill>
              </a:rPr>
              <a:t>Рассчитать </a:t>
            </a:r>
            <a:r>
              <a:rPr lang="en-US" sz="2400" dirty="0">
                <a:solidFill>
                  <a:srgbClr val="C00000"/>
                </a:solidFill>
              </a:rPr>
              <a:t>NPV</a:t>
            </a:r>
            <a:r>
              <a:rPr lang="ru-RU" sz="2400" dirty="0">
                <a:solidFill>
                  <a:schemeClr val="accent1"/>
                </a:solidFill>
              </a:rPr>
              <a:t> потока денежных средств при выбранной ставке дисконта.  Если </a:t>
            </a:r>
            <a:r>
              <a:rPr lang="ru-RU" sz="2400" dirty="0">
                <a:solidFill>
                  <a:srgbClr val="C00000"/>
                </a:solidFill>
              </a:rPr>
              <a:t>результат  положителен</a:t>
            </a:r>
            <a:r>
              <a:rPr lang="ru-RU" sz="2400" dirty="0">
                <a:solidFill>
                  <a:schemeClr val="accent1"/>
                </a:solidFill>
              </a:rPr>
              <a:t>, необходимо </a:t>
            </a:r>
            <a:r>
              <a:rPr lang="ru-RU" sz="2400" dirty="0">
                <a:solidFill>
                  <a:srgbClr val="C00000"/>
                </a:solidFill>
              </a:rPr>
              <a:t>выбрать большую ставку дисконта</a:t>
            </a:r>
            <a:r>
              <a:rPr lang="ru-RU" sz="2400" dirty="0">
                <a:solidFill>
                  <a:schemeClr val="accent1"/>
                </a:solidFill>
              </a:rPr>
              <a:t>.  Если </a:t>
            </a:r>
            <a:r>
              <a:rPr lang="ru-RU" sz="2400" dirty="0">
                <a:solidFill>
                  <a:srgbClr val="C00000"/>
                </a:solidFill>
              </a:rPr>
              <a:t>результат отрицателен, необходимо выбрать меньшую ставку дисконта.</a:t>
            </a:r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ru-RU" sz="2400" dirty="0">
                <a:solidFill>
                  <a:schemeClr val="accent1"/>
                </a:solidFill>
              </a:rPr>
              <a:t>3.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ru-RU" sz="2400" dirty="0">
                <a:solidFill>
                  <a:schemeClr val="accent1"/>
                </a:solidFill>
              </a:rPr>
              <a:t>Пересчитывать </a:t>
            </a:r>
            <a:r>
              <a:rPr lang="en-US" sz="2400" dirty="0">
                <a:solidFill>
                  <a:schemeClr val="accent1"/>
                </a:solidFill>
              </a:rPr>
              <a:t>NPV</a:t>
            </a:r>
            <a:r>
              <a:rPr lang="ru-RU" sz="2400" dirty="0">
                <a:solidFill>
                  <a:schemeClr val="accent1"/>
                </a:solidFill>
              </a:rPr>
              <a:t> потока денежных средств до тех пор, пока его величина не изменит знак.</a:t>
            </a:r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ru-RU" sz="2400" dirty="0">
                <a:solidFill>
                  <a:schemeClr val="accent1"/>
                </a:solidFill>
              </a:rPr>
              <a:t>4.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ru-RU" sz="2400" dirty="0">
                <a:solidFill>
                  <a:schemeClr val="accent1"/>
                </a:solidFill>
              </a:rPr>
              <a:t>Используя одну положительную и одну отрицательную величину </a:t>
            </a:r>
            <a:r>
              <a:rPr lang="en-US" sz="2400" dirty="0">
                <a:solidFill>
                  <a:schemeClr val="accent1"/>
                </a:solidFill>
              </a:rPr>
              <a:t>NPV</a:t>
            </a:r>
            <a:r>
              <a:rPr lang="ru-RU" sz="2400" dirty="0">
                <a:solidFill>
                  <a:schemeClr val="accent1"/>
                </a:solidFill>
              </a:rPr>
              <a:t>, рассчитать </a:t>
            </a:r>
            <a:r>
              <a:rPr lang="en-US" sz="2400" dirty="0">
                <a:solidFill>
                  <a:schemeClr val="accent1"/>
                </a:solidFill>
              </a:rPr>
              <a:t>IRR</a:t>
            </a:r>
            <a:r>
              <a:rPr lang="ru-RU" sz="2400" dirty="0">
                <a:solidFill>
                  <a:schemeClr val="accent1"/>
                </a:solidFill>
              </a:rPr>
              <a:t> по вышеприведенной формуле.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 advAuto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solidFill>
                  <a:schemeClr val="tx2"/>
                </a:solidFill>
              </a:rPr>
              <a:t>Критерии оценки инвестиционных проектов</a:t>
            </a:r>
          </a:p>
        </p:txBody>
      </p:sp>
      <p:sp>
        <p:nvSpPr>
          <p:cNvPr id="198658" name="Rectangle 3"/>
          <p:cNvSpPr>
            <a:spLocks noChangeArrowheads="1"/>
          </p:cNvSpPr>
          <p:nvPr/>
        </p:nvSpPr>
        <p:spPr bwMode="auto">
          <a:xfrm>
            <a:off x="71438" y="1341438"/>
            <a:ext cx="9001125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ru-RU" sz="2800" i="1">
                <a:solidFill>
                  <a:schemeClr val="tx2"/>
                </a:solidFill>
                <a:latin typeface="Arial" charset="0"/>
              </a:rPr>
              <a:t>ВНУТРЕННЯЯ НОРМА ПРИБЫЛИ</a:t>
            </a:r>
            <a:endParaRPr lang="en-US" sz="2800" i="1">
              <a:solidFill>
                <a:schemeClr val="tx2"/>
              </a:solidFill>
              <a:latin typeface="Arial" charset="0"/>
            </a:endParaRPr>
          </a:p>
          <a:p>
            <a:pPr marL="533400" indent="-533400" algn="ctr">
              <a:spcBef>
                <a:spcPct val="20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(Internal Rate of Return - IRR</a:t>
            </a:r>
            <a:r>
              <a:rPr lang="ru-RU" sz="2800" i="1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  <p:sp>
        <p:nvSpPr>
          <p:cNvPr id="244756" name="WordArt 20"/>
          <p:cNvSpPr>
            <a:spLocks noChangeArrowheads="1" noChangeShapeType="1" noTextEdit="1"/>
          </p:cNvSpPr>
          <p:nvPr/>
        </p:nvSpPr>
        <p:spPr bwMode="auto">
          <a:xfrm>
            <a:off x="6589713" y="3465513"/>
            <a:ext cx="111442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/>
                <a:ea typeface="Tahoma"/>
                <a:cs typeface="Tahoma"/>
              </a:rPr>
              <a:t>WACC</a:t>
            </a:r>
            <a:endParaRPr lang="ru-RU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/>
              <a:ea typeface="Tahoma"/>
              <a:cs typeface="Tahoma"/>
            </a:endParaRPr>
          </a:p>
        </p:txBody>
      </p:sp>
      <p:sp>
        <p:nvSpPr>
          <p:cNvPr id="244757" name="WordArt 21"/>
          <p:cNvSpPr>
            <a:spLocks noChangeArrowheads="1" noChangeShapeType="1" noTextEdit="1"/>
          </p:cNvSpPr>
          <p:nvPr/>
        </p:nvSpPr>
        <p:spPr bwMode="auto">
          <a:xfrm>
            <a:off x="539750" y="3948113"/>
            <a:ext cx="7429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/>
                <a:ea typeface="Tahoma"/>
                <a:cs typeface="Tahoma"/>
              </a:rPr>
              <a:t>IRR</a:t>
            </a:r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/>
              <a:ea typeface="Tahoma"/>
              <a:cs typeface="Tahoma"/>
            </a:endParaRPr>
          </a:p>
        </p:txBody>
      </p:sp>
      <p:sp>
        <p:nvSpPr>
          <p:cNvPr id="244758" name="AutoShape 22"/>
          <p:cNvSpPr>
            <a:spLocks noChangeArrowheads="1"/>
          </p:cNvSpPr>
          <p:nvPr/>
        </p:nvSpPr>
        <p:spPr bwMode="auto">
          <a:xfrm rot="10800000" flipV="1">
            <a:off x="1855788" y="3644900"/>
            <a:ext cx="2592387" cy="1079500"/>
          </a:xfrm>
          <a:prstGeom prst="leftRightArrow">
            <a:avLst>
              <a:gd name="adj1" fmla="val 50000"/>
              <a:gd name="adj2" fmla="val 48029"/>
            </a:avLst>
          </a:prstGeom>
          <a:gradFill rotWithShape="0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44759" name="WordArt 23"/>
          <p:cNvSpPr>
            <a:spLocks noChangeArrowheads="1" noChangeShapeType="1" noTextEdit="1"/>
          </p:cNvSpPr>
          <p:nvPr/>
        </p:nvSpPr>
        <p:spPr bwMode="auto">
          <a:xfrm>
            <a:off x="4716463" y="3968750"/>
            <a:ext cx="55245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/>
                <a:ea typeface="Tahoma"/>
                <a:cs typeface="Tahoma"/>
              </a:rPr>
              <a:t>CC</a:t>
            </a:r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/>
              <a:ea typeface="Tahoma"/>
              <a:cs typeface="Tahoma"/>
            </a:endParaRPr>
          </a:p>
        </p:txBody>
      </p:sp>
      <p:sp>
        <p:nvSpPr>
          <p:cNvPr id="244760" name="WordArt 24"/>
          <p:cNvSpPr>
            <a:spLocks noChangeArrowheads="1" noChangeShapeType="1" noTextEdit="1"/>
          </p:cNvSpPr>
          <p:nvPr/>
        </p:nvSpPr>
        <p:spPr bwMode="auto">
          <a:xfrm>
            <a:off x="6518275" y="4605338"/>
            <a:ext cx="25908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/>
                <a:ea typeface="Tahoma"/>
                <a:cs typeface="Tahoma"/>
              </a:rPr>
              <a:t>% по кредиту</a:t>
            </a:r>
          </a:p>
        </p:txBody>
      </p:sp>
      <p:sp>
        <p:nvSpPr>
          <p:cNvPr id="244761" name="Line 25"/>
          <p:cNvSpPr>
            <a:spLocks noChangeShapeType="1"/>
          </p:cNvSpPr>
          <p:nvPr/>
        </p:nvSpPr>
        <p:spPr bwMode="auto">
          <a:xfrm flipV="1">
            <a:off x="5580063" y="3716338"/>
            <a:ext cx="828675" cy="39687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4762" name="Line 26"/>
          <p:cNvSpPr>
            <a:spLocks noChangeShapeType="1"/>
          </p:cNvSpPr>
          <p:nvPr/>
        </p:nvSpPr>
        <p:spPr bwMode="auto">
          <a:xfrm>
            <a:off x="5651500" y="4365625"/>
            <a:ext cx="828675" cy="39687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4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24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" fill="hold"/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200" fill="hold"/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200" fill="hold"/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" fill="hold"/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24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24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56" grpId="0" animBg="1"/>
      <p:bldP spid="244757" grpId="0" animBg="1"/>
      <p:bldP spid="244758" grpId="0" animBg="1"/>
      <p:bldP spid="244758" grpId="1" animBg="1"/>
      <p:bldP spid="244759" grpId="0" animBg="1"/>
      <p:bldP spid="244760" grpId="0" animBg="1"/>
      <p:bldP spid="244761" grpId="0" animBg="1"/>
      <p:bldP spid="2447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5"/>
          <p:cNvSpPr txBox="1">
            <a:spLocks noChangeArrowheads="1"/>
          </p:cNvSpPr>
          <p:nvPr/>
        </p:nvSpPr>
        <p:spPr bwMode="auto">
          <a:xfrm>
            <a:off x="317500" y="836613"/>
            <a:ext cx="8442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</a:rPr>
              <a:t>Управление инвестициями</a:t>
            </a:r>
            <a:endParaRPr lang="ru-RU" sz="2800"/>
          </a:p>
        </p:txBody>
      </p:sp>
      <p:sp>
        <p:nvSpPr>
          <p:cNvPr id="24578" name="Rectangle 12"/>
          <p:cNvSpPr>
            <a:spLocks noChangeArrowheads="1"/>
          </p:cNvSpPr>
          <p:nvPr/>
        </p:nvSpPr>
        <p:spPr bwMode="auto">
          <a:xfrm>
            <a:off x="381000" y="115888"/>
            <a:ext cx="81803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Инвестиционный процесс</a:t>
            </a:r>
          </a:p>
        </p:txBody>
      </p:sp>
      <p:sp>
        <p:nvSpPr>
          <p:cNvPr id="24579" name="AutoShape 13"/>
          <p:cNvSpPr>
            <a:spLocks noChangeArrowheads="1"/>
          </p:cNvSpPr>
          <p:nvPr/>
        </p:nvSpPr>
        <p:spPr bwMode="auto">
          <a:xfrm>
            <a:off x="450850" y="1484313"/>
            <a:ext cx="2060575" cy="1727200"/>
          </a:xfrm>
          <a:prstGeom prst="hexagon">
            <a:avLst>
              <a:gd name="adj" fmla="val 32311"/>
              <a:gd name="vf" fmla="val 115470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Набор всех </a:t>
            </a:r>
          </a:p>
          <a:p>
            <a:pPr algn="ctr"/>
            <a:r>
              <a:rPr lang="ru-RU">
                <a:latin typeface="Arial" charset="0"/>
              </a:rPr>
              <a:t>предлагаемых </a:t>
            </a:r>
          </a:p>
          <a:p>
            <a:pPr algn="ctr"/>
            <a:r>
              <a:rPr lang="ru-RU">
                <a:latin typeface="Arial" charset="0"/>
              </a:rPr>
              <a:t>проектов</a:t>
            </a:r>
          </a:p>
        </p:txBody>
      </p:sp>
      <p:sp>
        <p:nvSpPr>
          <p:cNvPr id="24580" name="Rectangle 14"/>
          <p:cNvSpPr>
            <a:spLocks noChangeArrowheads="1"/>
          </p:cNvSpPr>
          <p:nvPr/>
        </p:nvSpPr>
        <p:spPr bwMode="auto">
          <a:xfrm>
            <a:off x="5038725" y="1557338"/>
            <a:ext cx="1860550" cy="1655762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Портфель </a:t>
            </a:r>
          </a:p>
          <a:p>
            <a:pPr algn="ctr"/>
            <a:r>
              <a:rPr lang="ru-RU">
                <a:latin typeface="Arial" charset="0"/>
              </a:rPr>
              <a:t>инвестиций</a:t>
            </a:r>
          </a:p>
        </p:txBody>
      </p:sp>
      <p:sp>
        <p:nvSpPr>
          <p:cNvPr id="24581" name="Rectangle 15"/>
          <p:cNvSpPr>
            <a:spLocks noChangeArrowheads="1"/>
          </p:cNvSpPr>
          <p:nvPr/>
        </p:nvSpPr>
        <p:spPr bwMode="auto">
          <a:xfrm>
            <a:off x="3175000" y="1916113"/>
            <a:ext cx="1123950" cy="8636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Новые</a:t>
            </a:r>
          </a:p>
          <a:p>
            <a:pPr algn="ctr"/>
            <a:r>
              <a:rPr lang="ru-RU">
                <a:latin typeface="Arial" charset="0"/>
              </a:rPr>
              <a:t> проекты</a:t>
            </a: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7562850" y="1916113"/>
            <a:ext cx="1130300" cy="86518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Закрытые</a:t>
            </a:r>
          </a:p>
          <a:p>
            <a:pPr algn="ctr"/>
            <a:r>
              <a:rPr lang="ru-RU">
                <a:latin typeface="Arial" charset="0"/>
              </a:rPr>
              <a:t>проекты</a:t>
            </a:r>
          </a:p>
        </p:txBody>
      </p:sp>
      <p:sp>
        <p:nvSpPr>
          <p:cNvPr id="24583" name="AutoShape 17"/>
          <p:cNvSpPr>
            <a:spLocks noChangeArrowheads="1"/>
          </p:cNvSpPr>
          <p:nvPr/>
        </p:nvSpPr>
        <p:spPr bwMode="auto">
          <a:xfrm>
            <a:off x="2644775" y="2205038"/>
            <a:ext cx="398463" cy="287337"/>
          </a:xfrm>
          <a:prstGeom prst="rightArrow">
            <a:avLst>
              <a:gd name="adj1" fmla="val 50000"/>
              <a:gd name="adj2" fmla="val 3755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4" name="AutoShape 18"/>
          <p:cNvSpPr>
            <a:spLocks noChangeArrowheads="1"/>
          </p:cNvSpPr>
          <p:nvPr/>
        </p:nvSpPr>
        <p:spPr bwMode="auto">
          <a:xfrm>
            <a:off x="4438650" y="2205038"/>
            <a:ext cx="398463" cy="287337"/>
          </a:xfrm>
          <a:prstGeom prst="rightArrow">
            <a:avLst>
              <a:gd name="adj1" fmla="val 50000"/>
              <a:gd name="adj2" fmla="val 3755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5" name="AutoShape 19"/>
          <p:cNvSpPr>
            <a:spLocks noChangeArrowheads="1"/>
          </p:cNvSpPr>
          <p:nvPr/>
        </p:nvSpPr>
        <p:spPr bwMode="auto">
          <a:xfrm>
            <a:off x="7031038" y="2205038"/>
            <a:ext cx="398462" cy="287337"/>
          </a:xfrm>
          <a:prstGeom prst="rightArrow">
            <a:avLst>
              <a:gd name="adj1" fmla="val 50000"/>
              <a:gd name="adj2" fmla="val 3755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6" name="Text Box 21"/>
          <p:cNvSpPr txBox="1">
            <a:spLocks noChangeArrowheads="1"/>
          </p:cNvSpPr>
          <p:nvPr/>
        </p:nvSpPr>
        <p:spPr bwMode="auto">
          <a:xfrm>
            <a:off x="317500" y="3429000"/>
            <a:ext cx="8509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tx2"/>
                </a:solidFill>
              </a:rPr>
              <a:t>Требования к новым проектам:</a:t>
            </a:r>
          </a:p>
          <a:p>
            <a:r>
              <a:rPr lang="ru-RU" sz="2400">
                <a:solidFill>
                  <a:schemeClr val="tx2"/>
                </a:solidFill>
              </a:rPr>
              <a:t>	1. Доходность не меньше 20%</a:t>
            </a:r>
          </a:p>
          <a:p>
            <a:r>
              <a:rPr lang="ru-RU" sz="2400">
                <a:solidFill>
                  <a:schemeClr val="tx2"/>
                </a:solidFill>
              </a:rPr>
              <a:t>	2. Низкая чувствительность к внешним параметрам</a:t>
            </a:r>
          </a:p>
          <a:p>
            <a:endParaRPr lang="ru-RU" sz="2400">
              <a:solidFill>
                <a:schemeClr val="tx2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8B1F3-E96E-42B7-AAC0-3B891EDA89AB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Внутренний уровень доходности (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IRR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Clr>
                <a:schemeClr val="tx2"/>
              </a:buClr>
              <a:buFont typeface="Monotype Sorts"/>
              <a:buChar char="4"/>
            </a:pPr>
            <a:r>
              <a:rPr lang="ru-RU" sz="4000" b="1" smtClean="0">
                <a:solidFill>
                  <a:schemeClr val="tx2"/>
                </a:solidFill>
              </a:rPr>
              <a:t>Недостаток: </a:t>
            </a:r>
            <a:r>
              <a:rPr lang="ru-RU" sz="4000" smtClean="0">
                <a:solidFill>
                  <a:schemeClr val="accent1"/>
                </a:solidFill>
              </a:rPr>
              <a:t>невозможность использования </a:t>
            </a:r>
            <a:r>
              <a:rPr lang="en-US" sz="4000" smtClean="0">
                <a:solidFill>
                  <a:schemeClr val="accent1"/>
                </a:solidFill>
              </a:rPr>
              <a:t>IRR</a:t>
            </a:r>
            <a:r>
              <a:rPr lang="ru-RU" sz="4000" smtClean="0">
                <a:solidFill>
                  <a:schemeClr val="accent1"/>
                </a:solidFill>
              </a:rPr>
              <a:t> в случае, когда наблюдается чередование оттока и притока капитала по инвестиционному проекту </a:t>
            </a:r>
            <a:endParaRPr lang="ru-RU" sz="4000" b="1" smtClean="0">
              <a:solidFill>
                <a:schemeClr val="accent1"/>
              </a:solidFill>
            </a:endParaRPr>
          </a:p>
          <a:p>
            <a:pPr>
              <a:buClr>
                <a:schemeClr val="tx2"/>
              </a:buClr>
              <a:buFont typeface="Monotype Sorts"/>
              <a:buChar char="4"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 autoUpdateAnimBg="0" advAuto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Модифицированный внутренний уровень доходности (М</a:t>
            </a:r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IRR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ru-RU" b="1" i="1">
                <a:latin typeface="Arial" charset="0"/>
              </a:rPr>
              <a:t/>
            </a:r>
            <a:br>
              <a:rPr lang="ru-RU" b="1" i="1">
                <a:latin typeface="Arial" charset="0"/>
              </a:rPr>
            </a:br>
            <a:endParaRPr lang="en-US" b="1" i="1">
              <a:latin typeface="Arial" charset="0"/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2538" y="1446213"/>
            <a:ext cx="7735887" cy="510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E6C984-7ACB-4C75-A91A-40FC74835699}" type="slidenum">
              <a:rPr lang="ru-RU"/>
              <a:pPr>
                <a:defRPr/>
              </a:pPr>
              <a:t>62</a:t>
            </a:fld>
            <a:endParaRPr lang="ru-RU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r>
              <a:rPr lang="en-US" b="1" i="1" smtClean="0"/>
              <a:t>PI</a:t>
            </a:r>
            <a:r>
              <a:rPr lang="en-US" i="1" smtClean="0"/>
              <a:t> – Profitability Index</a:t>
            </a:r>
            <a:endParaRPr lang="ru-RU" i="1" smtClean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457200" y="1066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3200" i="1">
                <a:latin typeface="Arial" charset="0"/>
              </a:rPr>
              <a:t>(</a:t>
            </a:r>
            <a:r>
              <a:rPr lang="ru-RU" sz="3200" i="1">
                <a:latin typeface="Arial" charset="0"/>
              </a:rPr>
              <a:t>индекс доходности)</a:t>
            </a:r>
            <a:r>
              <a:rPr lang="en-US" sz="3200" i="1">
                <a:latin typeface="Arial" charset="0"/>
              </a:rPr>
              <a:t/>
            </a:r>
            <a:br>
              <a:rPr lang="en-US" sz="3200" i="1">
                <a:latin typeface="Arial" charset="0"/>
              </a:rPr>
            </a:br>
            <a:endParaRPr lang="ru-RU" sz="3200" i="1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b="1" i="1">
                <a:latin typeface="Arial" charset="0"/>
              </a:rPr>
              <a:t>PI </a:t>
            </a:r>
            <a:r>
              <a:rPr lang="en-US" sz="2800" i="1">
                <a:latin typeface="Arial" charset="0"/>
              </a:rPr>
              <a:t>– </a:t>
            </a:r>
            <a:r>
              <a:rPr lang="ru-RU" sz="2800" i="1">
                <a:latin typeface="Arial" charset="0"/>
              </a:rPr>
              <a:t>отношение прироста сальдо от операционной и финансовой деятельности к приросту сальдо инвестиционной деятельности.</a:t>
            </a:r>
            <a:endParaRPr lang="en-US" sz="2800" i="1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3200" i="1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3200" i="1">
              <a:latin typeface="Arial" charset="0"/>
            </a:endParaRPr>
          </a:p>
        </p:txBody>
      </p:sp>
      <p:sp>
        <p:nvSpPr>
          <p:cNvPr id="201732" name="Text Box 6"/>
          <p:cNvSpPr txBox="1">
            <a:spLocks noChangeArrowheads="1"/>
          </p:cNvSpPr>
          <p:nvPr/>
        </p:nvSpPr>
        <p:spPr bwMode="auto">
          <a:xfrm>
            <a:off x="1514475" y="3886200"/>
            <a:ext cx="5175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b="1"/>
              <a:t>+</a:t>
            </a:r>
            <a:endParaRPr lang="en-US" sz="3000" b="1"/>
          </a:p>
        </p:txBody>
      </p:sp>
      <p:sp>
        <p:nvSpPr>
          <p:cNvPr id="201733" name="Text Box 7"/>
          <p:cNvSpPr txBox="1">
            <a:spLocks noChangeArrowheads="1"/>
          </p:cNvSpPr>
          <p:nvPr/>
        </p:nvSpPr>
        <p:spPr bwMode="auto">
          <a:xfrm>
            <a:off x="842963" y="5140325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1734" name="Text Box 8"/>
          <p:cNvSpPr txBox="1">
            <a:spLocks noChangeArrowheads="1"/>
          </p:cNvSpPr>
          <p:nvPr/>
        </p:nvSpPr>
        <p:spPr bwMode="auto">
          <a:xfrm>
            <a:off x="784225" y="4267200"/>
            <a:ext cx="44735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sz="1600"/>
              <a:t> </a:t>
            </a:r>
            <a:r>
              <a:rPr lang="ru-RU"/>
              <a:t>имеет конкретный экономический смысл рентабельности инвестиций</a:t>
            </a:r>
          </a:p>
          <a:p>
            <a:r>
              <a:rPr lang="ru-RU"/>
              <a:t>- характеризует устойчивость проекта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1905000" y="0"/>
            <a:ext cx="7086600" cy="9191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smtClean="0"/>
              <a:t>Индекс прибыльности </a:t>
            </a:r>
            <a:r>
              <a:rPr lang="en-US" sz="3200" b="1" smtClean="0"/>
              <a:t>PI (Profitability Index)</a:t>
            </a:r>
            <a:endParaRPr lang="ru-RU" sz="3200" b="1" smtClean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365125" y="1158875"/>
            <a:ext cx="8585200" cy="10048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ru-RU" sz="1400" dirty="0"/>
              <a:t>Индекс прибыльности рассчитывается как отношение приведенной стоимости денежных поступлений (доходов) от проекта к приведенной стоимости выплат (расходов) на проект, включая первоначальные инвестиции. Он представляет собой относительный показатель, характеризующий эффективность инвестиционного проекта и отражающий уровень доходов на единицу затрат: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2865120" y="2509520"/>
            <a:ext cx="3637280" cy="16662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3027363" y="2530475"/>
          <a:ext cx="3184525" cy="1577975"/>
        </p:xfrm>
        <a:graphic>
          <a:graphicData uri="http://schemas.openxmlformats.org/presentationml/2006/ole">
            <p:oleObj spid="_x0000_s96258" name="Формула" r:id="rId3" imgW="1536480" imgH="761760" progId="Equation.3">
              <p:embed/>
            </p:oleObj>
          </a:graphicData>
        </a:graphic>
      </p:graphicFrame>
      <p:sp>
        <p:nvSpPr>
          <p:cNvPr id="7" name="Скругленный прямоугольник 6"/>
          <p:cNvSpPr/>
          <p:nvPr/>
        </p:nvSpPr>
        <p:spPr bwMode="auto">
          <a:xfrm>
            <a:off x="568325" y="4460875"/>
            <a:ext cx="8108950" cy="16446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1600" dirty="0"/>
              <a:t>где </a:t>
            </a:r>
            <a:r>
              <a:rPr lang="en-US" sz="1600" dirty="0" err="1"/>
              <a:t>CFt</a:t>
            </a:r>
            <a:r>
              <a:rPr lang="ru-RU" sz="1600" dirty="0"/>
              <a:t> — денежный поток от проекта в </a:t>
            </a:r>
            <a:r>
              <a:rPr lang="en-US" sz="1600" dirty="0"/>
              <a:t>t</a:t>
            </a:r>
            <a:r>
              <a:rPr lang="ru-RU" sz="1600" dirty="0"/>
              <a:t>-</a:t>
            </a:r>
            <a:r>
              <a:rPr lang="ru-RU" sz="1600" dirty="0" err="1"/>
              <a:t>й</a:t>
            </a:r>
            <a:r>
              <a:rPr lang="ru-RU" sz="1600" dirty="0"/>
              <a:t> период; </a:t>
            </a:r>
          </a:p>
          <a:p>
            <a:pPr>
              <a:defRPr/>
            </a:pPr>
            <a:r>
              <a:rPr lang="en-US" sz="1600" dirty="0"/>
              <a:t>I</a:t>
            </a:r>
            <a:r>
              <a:rPr lang="ru-RU" sz="1600" baseline="-25000" dirty="0"/>
              <a:t>0</a:t>
            </a:r>
            <a:r>
              <a:rPr lang="ru-RU" sz="1600" dirty="0"/>
              <a:t> — начальные ин­вестиции в 0-й период; </a:t>
            </a:r>
          </a:p>
          <a:p>
            <a:pPr>
              <a:defRPr/>
            </a:pPr>
            <a:r>
              <a:rPr lang="en-US" sz="1600" dirty="0" err="1"/>
              <a:t>i</a:t>
            </a:r>
            <a:r>
              <a:rPr lang="ru-RU" sz="1600" dirty="0"/>
              <a:t> — ставка дисконтирования; </a:t>
            </a:r>
          </a:p>
          <a:p>
            <a:pPr>
              <a:defRPr/>
            </a:pPr>
            <a:r>
              <a:rPr lang="ru-RU" sz="1600" dirty="0"/>
              <a:t>Т — горизонт рас­чета (срок жизни проекта).</a:t>
            </a:r>
          </a:p>
          <a:p>
            <a:pPr>
              <a:defRPr/>
            </a:pPr>
            <a:r>
              <a:rPr lang="ru-RU" sz="1600" dirty="0"/>
              <a:t>Если </a:t>
            </a:r>
            <a:r>
              <a:rPr lang="en-US" sz="1600" dirty="0"/>
              <a:t>PI</a:t>
            </a:r>
            <a:r>
              <a:rPr lang="ru-RU" sz="1600" dirty="0"/>
              <a:t> &gt; 1, то проект следует принять; если </a:t>
            </a:r>
            <a:r>
              <a:rPr lang="en-US" sz="1600" dirty="0"/>
              <a:t>PI</a:t>
            </a:r>
            <a:r>
              <a:rPr lang="ru-RU" sz="1600" dirty="0"/>
              <a:t> &lt; 1, проект следует отвергнуть; если </a:t>
            </a:r>
            <a:r>
              <a:rPr lang="en-US" sz="1600" dirty="0"/>
              <a:t>PI</a:t>
            </a:r>
            <a:r>
              <a:rPr lang="ru-RU" sz="1600" dirty="0"/>
              <a:t> = 1, то проект не является ни прибыльным, ни убыточным.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20F74-29B1-4605-A731-A0D7B31D6BD9}" type="slidenum">
              <a:rPr lang="ru-RU"/>
              <a:pPr>
                <a:defRPr/>
              </a:pPr>
              <a:t>63</a:t>
            </a:fld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2009F231-2010-4B03-A492-7F54BFAA0921}" type="slidenum">
              <a:rPr lang="ru-RU"/>
              <a:pPr algn="ctr">
                <a:defRPr/>
              </a:pPr>
              <a:t>64</a:t>
            </a:fld>
            <a:endParaRPr lang="ru-RU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850" y="765175"/>
            <a:ext cx="8229600" cy="1371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/>
              <a:t>Необходимые условия эффективности инвестиционных проектов:</a:t>
            </a:r>
            <a:r>
              <a:rPr lang="en-US" sz="4000" i="1"/>
              <a:t/>
            </a:r>
            <a:br>
              <a:rPr lang="en-US" sz="4000" i="1"/>
            </a:br>
            <a:endParaRPr lang="ru-RU" sz="4000" i="1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2349500"/>
            <a:ext cx="8229600" cy="3060700"/>
          </a:xfrm>
        </p:spPr>
        <p:txBody>
          <a:bodyPr/>
          <a:lstStyle/>
          <a:p>
            <a:pPr marL="609600" indent="-609600"/>
            <a:r>
              <a:rPr lang="en-US" sz="4000" b="1" smtClean="0">
                <a:latin typeface="Times New Roman" pitchFamily="18" charset="0"/>
              </a:rPr>
              <a:t>NPV &gt; 0</a:t>
            </a:r>
            <a:endParaRPr lang="ru-RU" sz="4000" b="1" smtClean="0">
              <a:latin typeface="Times New Roman" pitchFamily="18" charset="0"/>
            </a:endParaRPr>
          </a:p>
          <a:p>
            <a:pPr marL="609600" indent="-609600"/>
            <a:r>
              <a:rPr lang="en-US" sz="4000" b="1" smtClean="0">
                <a:latin typeface="Times New Roman" pitchFamily="18" charset="0"/>
              </a:rPr>
              <a:t>IRR</a:t>
            </a:r>
            <a:r>
              <a:rPr lang="ru-RU" sz="4000" b="1" smtClean="0">
                <a:latin typeface="Times New Roman" pitchFamily="18" charset="0"/>
              </a:rPr>
              <a:t> </a:t>
            </a:r>
            <a:r>
              <a:rPr lang="en-US" sz="4000" b="1" smtClean="0">
                <a:latin typeface="Times New Roman" pitchFamily="18" charset="0"/>
              </a:rPr>
              <a:t>&gt; rate (</a:t>
            </a:r>
            <a:r>
              <a:rPr lang="ru-RU" sz="4000" b="1" smtClean="0">
                <a:latin typeface="Times New Roman" pitchFamily="18" charset="0"/>
              </a:rPr>
              <a:t>если </a:t>
            </a:r>
            <a:r>
              <a:rPr lang="en-US" sz="4000" b="1" smtClean="0">
                <a:latin typeface="Times New Roman" pitchFamily="18" charset="0"/>
              </a:rPr>
              <a:t>IRR</a:t>
            </a:r>
            <a:r>
              <a:rPr lang="ru-RU" sz="4000" b="1" smtClean="0">
                <a:latin typeface="Times New Roman" pitchFamily="18" charset="0"/>
              </a:rPr>
              <a:t> существует)</a:t>
            </a:r>
          </a:p>
          <a:p>
            <a:pPr marL="609600" indent="-609600"/>
            <a:r>
              <a:rPr lang="en-US" sz="4000" b="1" smtClean="0">
                <a:latin typeface="Times New Roman" pitchFamily="18" charset="0"/>
              </a:rPr>
              <a:t>PI &gt; 1</a:t>
            </a:r>
          </a:p>
          <a:p>
            <a:pPr marL="609600" indent="-609600">
              <a:buFont typeface="Arial" charset="0"/>
              <a:buNone/>
            </a:pPr>
            <a:endParaRPr lang="ru-RU" sz="4000" b="1" smtClean="0">
              <a:latin typeface="Times New Roman" pitchFamily="18" charset="0"/>
            </a:endParaRPr>
          </a:p>
          <a:p>
            <a:pPr marL="609600" indent="-609600"/>
            <a:endParaRPr lang="en-US" sz="4000" b="1" smtClean="0">
              <a:latin typeface="Times New Roman" pitchFamily="18" charset="0"/>
            </a:endParaRPr>
          </a:p>
          <a:p>
            <a:pPr marL="609600" indent="-609600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0"/>
            <a:ext cx="7772400" cy="1295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Анализ эффективности инвестиционного проекта</a:t>
            </a:r>
            <a:endParaRPr lang="en-US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371600"/>
            <a:ext cx="7772400" cy="4724400"/>
          </a:xfrm>
        </p:spPr>
        <p:txBody>
          <a:bodyPr rtlCol="0">
            <a:normAutofit fontScale="92500"/>
          </a:bodyPr>
          <a:lstStyle/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ru-RU" sz="2800" dirty="0">
                <a:solidFill>
                  <a:srgbClr val="C00000"/>
                </a:solidFill>
              </a:rPr>
              <a:t>Если два инвестиционных проекта независимы, то показатели </a:t>
            </a:r>
            <a:r>
              <a:rPr lang="ru-RU" sz="2800" b="1" dirty="0">
                <a:solidFill>
                  <a:srgbClr val="C00000"/>
                </a:solidFill>
              </a:rPr>
              <a:t>NPV, IRR, </a:t>
            </a:r>
            <a:r>
              <a:rPr lang="ru-RU" sz="2800" dirty="0">
                <a:solidFill>
                  <a:srgbClr val="C00000"/>
                </a:solidFill>
              </a:rPr>
              <a:t>и</a:t>
            </a:r>
            <a:r>
              <a:rPr lang="ru-RU" sz="2800" b="1" dirty="0">
                <a:solidFill>
                  <a:srgbClr val="C00000"/>
                </a:solidFill>
              </a:rPr>
              <a:t> CC</a:t>
            </a:r>
            <a:r>
              <a:rPr lang="ru-RU" sz="2800" dirty="0">
                <a:solidFill>
                  <a:srgbClr val="C00000"/>
                </a:solidFill>
              </a:rPr>
              <a:t> (цена капитала) связаны между собой </a:t>
            </a:r>
            <a:r>
              <a:rPr lang="ru-RU" sz="2800" u="sng" dirty="0">
                <a:solidFill>
                  <a:srgbClr val="C00000"/>
                </a:solidFill>
              </a:rPr>
              <a:t>следующими соотношениями</a:t>
            </a:r>
            <a:r>
              <a:rPr lang="ru-RU" sz="2800" dirty="0">
                <a:solidFill>
                  <a:schemeClr val="accent2"/>
                </a:solidFill>
              </a:rPr>
              <a:t>:</a:t>
            </a:r>
          </a:p>
          <a:p>
            <a:pPr algn="ctr" fontAlgn="auto">
              <a:spcAft>
                <a:spcPts val="0"/>
              </a:spcAft>
              <a:buClr>
                <a:schemeClr val="tx2"/>
              </a:buClr>
              <a:buFont typeface="Monotype Sorts" pitchFamily="2" charset="2"/>
              <a:buChar char="4"/>
              <a:defRPr/>
            </a:pPr>
            <a:r>
              <a:rPr lang="ru-RU" i="1" dirty="0"/>
              <a:t> </a:t>
            </a:r>
            <a:r>
              <a:rPr lang="ru-RU" i="1" dirty="0">
                <a:solidFill>
                  <a:schemeClr val="accent1"/>
                </a:solidFill>
              </a:rPr>
              <a:t>если NPV </a:t>
            </a:r>
            <a:r>
              <a:rPr lang="ru-RU" i="1" dirty="0">
                <a:solidFill>
                  <a:schemeClr val="accent1"/>
                </a:solidFill>
                <a:sym typeface="Symbol" pitchFamily="18" charset="2"/>
              </a:rPr>
              <a:t></a:t>
            </a:r>
            <a:r>
              <a:rPr lang="ru-RU" i="1" dirty="0">
                <a:solidFill>
                  <a:schemeClr val="accent1"/>
                </a:solidFill>
              </a:rPr>
              <a:t>0, то одновременно </a:t>
            </a:r>
          </a:p>
          <a:p>
            <a:pPr algn="ctr" fontAlgn="auto">
              <a:spcAft>
                <a:spcPts val="0"/>
              </a:spcAft>
              <a:buClr>
                <a:schemeClr val="tx2"/>
              </a:buClr>
              <a:buFont typeface="Monotype Sorts" pitchFamily="2" charset="2"/>
              <a:buNone/>
              <a:defRPr/>
            </a:pPr>
            <a:r>
              <a:rPr lang="ru-RU" i="1" dirty="0">
                <a:solidFill>
                  <a:schemeClr val="accent1"/>
                </a:solidFill>
              </a:rPr>
              <a:t>IRR</a:t>
            </a:r>
            <a:r>
              <a:rPr lang="ru-RU" i="1" dirty="0">
                <a:solidFill>
                  <a:schemeClr val="accent1"/>
                </a:solidFill>
                <a:sym typeface="Symbol" pitchFamily="18" charset="2"/>
              </a:rPr>
              <a:t></a:t>
            </a:r>
            <a:r>
              <a:rPr lang="ru-RU" i="1" dirty="0">
                <a:solidFill>
                  <a:schemeClr val="accent1"/>
                </a:solidFill>
              </a:rPr>
              <a:t> СС</a:t>
            </a:r>
          </a:p>
          <a:p>
            <a:pPr algn="ctr" fontAlgn="auto">
              <a:spcAft>
                <a:spcPts val="0"/>
              </a:spcAft>
              <a:buClr>
                <a:schemeClr val="tx2"/>
              </a:buClr>
              <a:buFont typeface="Monotype Sorts" pitchFamily="2" charset="2"/>
              <a:buChar char="4"/>
              <a:defRPr/>
            </a:pPr>
            <a:r>
              <a:rPr lang="ru-RU" i="1" dirty="0">
                <a:solidFill>
                  <a:schemeClr val="accent1"/>
                </a:solidFill>
              </a:rPr>
              <a:t> если NPV</a:t>
            </a:r>
            <a:r>
              <a:rPr lang="ru-RU" i="1" dirty="0">
                <a:solidFill>
                  <a:schemeClr val="accent1"/>
                </a:solidFill>
                <a:sym typeface="Symbol" pitchFamily="18" charset="2"/>
              </a:rPr>
              <a:t></a:t>
            </a:r>
            <a:r>
              <a:rPr lang="ru-RU" i="1" dirty="0">
                <a:solidFill>
                  <a:schemeClr val="accent1"/>
                </a:solidFill>
              </a:rPr>
              <a:t> 0, то одновременно</a:t>
            </a:r>
          </a:p>
          <a:p>
            <a:pPr algn="ctr" fontAlgn="auto">
              <a:spcAft>
                <a:spcPts val="0"/>
              </a:spcAft>
              <a:buClr>
                <a:schemeClr val="tx2"/>
              </a:buClr>
              <a:buFont typeface="Monotype Sorts" pitchFamily="2" charset="2"/>
              <a:buNone/>
              <a:defRPr/>
            </a:pPr>
            <a:r>
              <a:rPr lang="ru-RU" i="1" dirty="0">
                <a:solidFill>
                  <a:schemeClr val="accent1"/>
                </a:solidFill>
              </a:rPr>
              <a:t> IRR </a:t>
            </a:r>
            <a:r>
              <a:rPr lang="ru-RU" i="1" dirty="0">
                <a:solidFill>
                  <a:schemeClr val="accent1"/>
                </a:solidFill>
                <a:sym typeface="Symbol" pitchFamily="18" charset="2"/>
              </a:rPr>
              <a:t></a:t>
            </a:r>
            <a:r>
              <a:rPr lang="ru-RU" i="1" dirty="0">
                <a:solidFill>
                  <a:schemeClr val="accent1"/>
                </a:solidFill>
              </a:rPr>
              <a:t>СС</a:t>
            </a:r>
          </a:p>
          <a:p>
            <a:pPr algn="ctr" fontAlgn="auto">
              <a:spcAft>
                <a:spcPts val="0"/>
              </a:spcAft>
              <a:buClr>
                <a:schemeClr val="tx2"/>
              </a:buClr>
              <a:buFont typeface="Monotype Sorts" pitchFamily="2" charset="2"/>
              <a:buChar char="4"/>
              <a:defRPr/>
            </a:pPr>
            <a:r>
              <a:rPr lang="ru-RU" i="1" dirty="0">
                <a:solidFill>
                  <a:schemeClr val="accent1"/>
                </a:solidFill>
              </a:rPr>
              <a:t>если NPV = 0, то одновременно </a:t>
            </a:r>
          </a:p>
          <a:p>
            <a:pPr algn="ctr" fontAlgn="auto">
              <a:spcAft>
                <a:spcPts val="0"/>
              </a:spcAft>
              <a:buClr>
                <a:schemeClr val="tx2"/>
              </a:buClr>
              <a:buFont typeface="Monotype Sorts" pitchFamily="2" charset="2"/>
              <a:buNone/>
              <a:defRPr/>
            </a:pPr>
            <a:r>
              <a:rPr lang="ru-RU" i="1" dirty="0">
                <a:solidFill>
                  <a:schemeClr val="accent1"/>
                </a:solidFill>
              </a:rPr>
              <a:t>IRR = СС</a:t>
            </a:r>
            <a:endParaRPr lang="en-US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build="p" autoUpdateAnimBg="0" advAuto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3438" cy="482600"/>
          </a:xfrm>
        </p:spPr>
        <p:txBody>
          <a:bodyPr/>
          <a:lstStyle/>
          <a:p>
            <a:r>
              <a:rPr lang="ru-RU" sz="2400" b="1" smtClean="0"/>
              <a:t>АНАЛИЗ И ОЦЕНКА РИСКОВ</a:t>
            </a:r>
            <a:endParaRPr lang="ru-RU" sz="2400" smtClean="0"/>
          </a:p>
        </p:txBody>
      </p:sp>
      <p:sp>
        <p:nvSpPr>
          <p:cNvPr id="205826" name="Rectangle 4"/>
          <p:cNvSpPr>
            <a:spLocks noChangeArrowheads="1"/>
          </p:cNvSpPr>
          <p:nvPr/>
        </p:nvSpPr>
        <p:spPr bwMode="auto">
          <a:xfrm>
            <a:off x="292100" y="1371600"/>
            <a:ext cx="8172450" cy="40941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/>
            <a:r>
              <a:rPr lang="ru-RU"/>
              <a:t>Анализ рисков</a:t>
            </a:r>
          </a:p>
          <a:p>
            <a:pPr indent="457200"/>
            <a:r>
              <a:rPr lang="ru-RU"/>
              <a:t>1.    Что может причинить ущерб?</a:t>
            </a:r>
          </a:p>
          <a:p>
            <a:pPr indent="457200"/>
            <a:r>
              <a:rPr lang="ru-RU"/>
              <a:t>2.    С какими основными видами риска и наиболее опасными ситуаци­ями связан ваш бизнес?</a:t>
            </a:r>
          </a:p>
          <a:p>
            <a:pPr indent="457200"/>
            <a:r>
              <a:rPr lang="ru-RU"/>
              <a:t>3.    Какова степень серьезности каждого вида риска?</a:t>
            </a:r>
          </a:p>
          <a:p>
            <a:pPr indent="457200"/>
            <a:r>
              <a:rPr lang="ru-RU"/>
              <a:t>4.    К какой области риска относится ваш бизнес?</a:t>
            </a:r>
          </a:p>
          <a:p>
            <a:pPr indent="457200"/>
            <a:r>
              <a:rPr lang="ru-RU"/>
              <a:t>5.    Насколько велики могут быть потери (прямые, косвенные)?</a:t>
            </a:r>
          </a:p>
          <a:p>
            <a:pPr indent="457200"/>
            <a:r>
              <a:rPr lang="ru-RU"/>
              <a:t>6.    Каковы пути предотвращения или снижения ущерба?</a:t>
            </a:r>
          </a:p>
          <a:p>
            <a:pPr indent="457200"/>
            <a:r>
              <a:rPr lang="ru-RU"/>
              <a:t>7.    Каковы возможные пути предотвращения опасностей, угрожающих фирме (программа спасения)?</a:t>
            </a:r>
          </a:p>
          <a:p>
            <a:pPr indent="457200"/>
            <a:r>
              <a:rPr lang="ru-RU"/>
              <a:t>8.    Как вы будете ее претворять в жизнь?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65E17-F7BF-4612-BA02-87A2BA64BCEF}" type="slidenum">
              <a:rPr lang="ru-RU"/>
              <a:pPr>
                <a:defRPr/>
              </a:pPr>
              <a:t>66</a:t>
            </a:fld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29638" cy="482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/>
              <a:t>АНАЛИЗ И ОЦЕНКА РИСКОВ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Шаг 1. Определить перечень рисков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Шаг 2. Определить вероятность возникновения каждого риска</a:t>
            </a:r>
            <a:r>
              <a:rPr lang="ru-RU" dirty="0" smtClean="0"/>
              <a:t> </a:t>
            </a:r>
            <a:endParaRPr lang="ru-RU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Шаг 3. В дополнение можно рекомендовать использовать и другие методы</a:t>
            </a:r>
            <a:r>
              <a:rPr lang="ru-RU" dirty="0" smtClean="0"/>
              <a:t> </a:t>
            </a:r>
            <a:endParaRPr lang="ru-RU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Шаг 4. Разработать программу мер по предотвращению рисков и минимизации возможных потерь.</a:t>
            </a:r>
          </a:p>
        </p:txBody>
      </p:sp>
      <p:sp>
        <p:nvSpPr>
          <p:cNvPr id="206851" name="Text Box 5"/>
          <p:cNvSpPr txBox="1">
            <a:spLocks noChangeArrowheads="1"/>
          </p:cNvSpPr>
          <p:nvPr/>
        </p:nvSpPr>
        <p:spPr bwMode="auto">
          <a:xfrm>
            <a:off x="381000" y="574675"/>
            <a:ext cx="830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На практике для анализа и оценки рисков, связанных с предпринимательским проектом, рекомендуется использовать следующую процедуру.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ABE5C-4229-4C4C-969C-7E8D10AB71D5}" type="slidenum">
              <a:rPr lang="ru-RU"/>
              <a:pPr>
                <a:defRPr/>
              </a:pPr>
              <a:t>67</a:t>
            </a:fld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TextBox 3"/>
          <p:cNvSpPr txBox="1">
            <a:spLocks noChangeArrowheads="1"/>
          </p:cNvSpPr>
          <p:nvPr/>
        </p:nvSpPr>
        <p:spPr bwMode="auto">
          <a:xfrm>
            <a:off x="285750" y="2286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Управление рисками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875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0787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7877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7878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07879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07880" name="Rectangle 1"/>
          <p:cNvSpPr>
            <a:spLocks noChangeArrowheads="1"/>
          </p:cNvSpPr>
          <p:nvPr/>
        </p:nvSpPr>
        <p:spPr bwMode="auto">
          <a:xfrm>
            <a:off x="214313" y="838200"/>
            <a:ext cx="8643937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cs typeface="Times New Roman" pitchFamily="18" charset="0"/>
              </a:rPr>
              <a:t>	</a:t>
            </a:r>
            <a:r>
              <a:rPr lang="ru-RU" sz="2400" b="1"/>
              <a:t>Управление проектами подразумевает не только констатацию факта наличия неопределенности и рисков и анализ рисков и ущерба. Рисками проектов можно и нужно управлять. </a:t>
            </a:r>
          </a:p>
          <a:p>
            <a:r>
              <a:rPr lang="ru-RU" sz="2400" b="1" i="1"/>
              <a:t>	</a:t>
            </a:r>
            <a:r>
              <a:rPr lang="ru-RU" sz="2400" b="1" i="1">
                <a:solidFill>
                  <a:srgbClr val="0070C0"/>
                </a:solidFill>
              </a:rPr>
              <a:t>Управление рисками </a:t>
            </a:r>
            <a:r>
              <a:rPr lang="ru-RU" sz="2400" b="1" i="1"/>
              <a:t>—</a:t>
            </a:r>
            <a:r>
              <a:rPr lang="ru-RU" sz="2400" b="1"/>
              <a:t> совокупность методов анализа и нейтрализации факторов рисков, объединенных в систему планирования, мониторинга и корректирующих воздействий. </a:t>
            </a:r>
          </a:p>
          <a:p>
            <a:r>
              <a:rPr lang="ru-RU" sz="2400" b="1"/>
              <a:t>	</a:t>
            </a:r>
            <a:r>
              <a:rPr lang="ru-RU" sz="2400" b="1">
                <a:solidFill>
                  <a:srgbClr val="0070C0"/>
                </a:solidFill>
              </a:rPr>
              <a:t>Управление рисками является подсистемой управления проектом.</a:t>
            </a:r>
          </a:p>
          <a:p>
            <a:r>
              <a:rPr lang="ru-RU" sz="2400" b="1">
                <a:solidFill>
                  <a:srgbClr val="0070C0"/>
                </a:solidFill>
              </a:rPr>
              <a:t>	</a:t>
            </a:r>
            <a:r>
              <a:rPr lang="ru-RU" sz="2400" b="1"/>
              <a:t>Структура подсистемы и методы управления рисками представлены ниже на рисунках.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5B3AB0-036F-49B9-B3BD-12CAF264F342}" type="slidenum">
              <a:rPr lang="ru-RU"/>
              <a:pPr>
                <a:defRPr/>
              </a:pPr>
              <a:t>68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7" name="TextBox 3"/>
          <p:cNvSpPr txBox="1">
            <a:spLocks noChangeArrowheads="1"/>
          </p:cNvSpPr>
          <p:nvPr/>
        </p:nvSpPr>
        <p:spPr bwMode="auto">
          <a:xfrm>
            <a:off x="285750" y="642938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Управление рисками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899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0890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8901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8902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42910" y="1214422"/>
          <a:ext cx="7048528" cy="3573798"/>
        </p:xfrm>
        <a:graphic>
          <a:graphicData uri="http://schemas.openxmlformats.org/drawingml/2006/table">
            <a:tbl>
              <a:tblPr/>
              <a:tblGrid>
                <a:gridCol w="1571636"/>
                <a:gridCol w="5476892"/>
              </a:tblGrid>
              <a:tr h="378145">
                <a:tc rowSpan="7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УПРАВЛЕНИЕ РИСКАМИ ПРОЕКТА</a:t>
                      </a:r>
                    </a:p>
                  </a:txBody>
                  <a:tcPr marL="50488" marR="50488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Выявление и идентификация предполагаемых рисков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Анализ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и оценка рисков 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Выбор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методов управления риском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Применение выбранных методов и принятие решений в условиях рисков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Реагирование на наступление рискового события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Разработка и реализация мер снижения рисков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Контроль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, анализ и оценка действий по снижению рисков и выработка решений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8904" name="Rectangle 1"/>
          <p:cNvSpPr>
            <a:spLocks noChangeArrowheads="1"/>
          </p:cNvSpPr>
          <p:nvPr/>
        </p:nvSpPr>
        <p:spPr bwMode="auto">
          <a:xfrm>
            <a:off x="142875" y="50720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3200" algn="ctr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Структура подсистемы "Управления рисками"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8EDF8-E338-4D88-9745-730F58972E12}" type="slidenum">
              <a:rPr lang="ru-RU"/>
              <a:pPr>
                <a:defRPr/>
              </a:pPr>
              <a:t>69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317500" y="620713"/>
            <a:ext cx="6172200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7350" indent="-387350" eaLnBrk="0" hangingPunct="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/>
                </a:solidFill>
                <a:cs typeface="+mn-cs"/>
              </a:rPr>
              <a:t>1. ОПРЕДЕЛЕНИЕ ЦЕЛИ ПРОЕКТА </a:t>
            </a:r>
          </a:p>
          <a:p>
            <a:pPr marL="387350" indent="-387350" eaLnBrk="0" hangingPunct="0">
              <a:spcBef>
                <a:spcPct val="50000"/>
              </a:spcBef>
              <a:defRPr/>
            </a:pPr>
            <a:endParaRPr lang="ru-RU" sz="2400" dirty="0">
              <a:solidFill>
                <a:schemeClr val="tx2"/>
              </a:solidFill>
              <a:cs typeface="+mn-cs"/>
            </a:endParaRPr>
          </a:p>
          <a:p>
            <a:pPr marL="387350" indent="-387350" eaLnBrk="0" hangingPunct="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/>
                </a:solidFill>
                <a:cs typeface="+mn-cs"/>
              </a:rPr>
              <a:t>2 .ПОСТРОЕНИЕ СХЕМЫ РЕАЛИЗАЦИИ ПРОЕКТА</a:t>
            </a:r>
          </a:p>
          <a:p>
            <a:pPr marL="387350" indent="-387350" eaLnBrk="0" hangingPunct="0">
              <a:lnSpc>
                <a:spcPct val="70000"/>
              </a:lnSpc>
              <a:spcBef>
                <a:spcPct val="60000"/>
              </a:spcBef>
              <a:defRPr/>
            </a:pPr>
            <a:endParaRPr lang="ru-RU" sz="2400" dirty="0">
              <a:solidFill>
                <a:schemeClr val="tx2"/>
              </a:solidFill>
              <a:cs typeface="+mn-cs"/>
            </a:endParaRPr>
          </a:p>
          <a:p>
            <a:pPr marL="387350" indent="-387350" eaLnBrk="0" hangingPunct="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/>
                </a:solidFill>
                <a:cs typeface="+mn-cs"/>
              </a:rPr>
              <a:t>3. ПОДГОТОВКА ДАННЫХ ДЛЯ РАСЧЕТОВ. РАСЧЕТ МОДЕЛИ</a:t>
            </a:r>
          </a:p>
          <a:p>
            <a:pPr marL="387350" indent="-387350" eaLnBrk="0" hangingPunct="0">
              <a:spcBef>
                <a:spcPct val="50000"/>
              </a:spcBef>
              <a:defRPr/>
            </a:pPr>
            <a:endParaRPr lang="ru-RU" sz="2400" dirty="0">
              <a:solidFill>
                <a:schemeClr val="tx2"/>
              </a:solidFill>
              <a:cs typeface="+mn-cs"/>
            </a:endParaRPr>
          </a:p>
          <a:p>
            <a:pPr marL="387350" indent="-387350" eaLnBrk="0" hangingPunct="0">
              <a:spcBef>
                <a:spcPct val="50000"/>
              </a:spcBef>
              <a:defRPr/>
            </a:pPr>
            <a:r>
              <a:rPr lang="ru-RU" sz="2400" dirty="0">
                <a:solidFill>
                  <a:schemeClr val="tx2"/>
                </a:solidFill>
                <a:cs typeface="+mn-cs"/>
              </a:rPr>
              <a:t>4. ИНТЕРПРЕТАЦИЯ РЕЗУЛЬТАТОВ</a:t>
            </a:r>
            <a:endParaRPr lang="ru-RU" sz="2400" dirty="0">
              <a:solidFill>
                <a:srgbClr val="292929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graphicFrame>
        <p:nvGraphicFramePr>
          <p:cNvPr id="84994" name="Object 4"/>
          <p:cNvGraphicFramePr>
            <a:graphicFrameLocks noChangeAspect="1"/>
          </p:cNvGraphicFramePr>
          <p:nvPr/>
        </p:nvGraphicFramePr>
        <p:xfrm>
          <a:off x="7961313" y="1773238"/>
          <a:ext cx="762000" cy="762000"/>
        </p:xfrm>
        <a:graphic>
          <a:graphicData uri="http://schemas.openxmlformats.org/presentationml/2006/ole">
            <p:oleObj spid="_x0000_s84994" name="Clip" r:id="rId3" imgW="2496960" imgH="2716560" progId="">
              <p:embed/>
            </p:oleObj>
          </a:graphicData>
        </a:graphic>
      </p:graphicFrame>
      <p:graphicFrame>
        <p:nvGraphicFramePr>
          <p:cNvPr id="84995" name="Object 5"/>
          <p:cNvGraphicFramePr>
            <a:graphicFrameLocks noChangeAspect="1"/>
          </p:cNvGraphicFramePr>
          <p:nvPr/>
        </p:nvGraphicFramePr>
        <p:xfrm>
          <a:off x="7762875" y="3141663"/>
          <a:ext cx="1219200" cy="685800"/>
        </p:xfrm>
        <a:graphic>
          <a:graphicData uri="http://schemas.openxmlformats.org/presentationml/2006/ole">
            <p:oleObj spid="_x0000_s84995" name="Clip" r:id="rId4" imgW="4596120" imgH="2605680" progId="">
              <p:embed/>
            </p:oleObj>
          </a:graphicData>
        </a:graphic>
      </p:graphicFrame>
      <p:sp>
        <p:nvSpPr>
          <p:cNvPr id="84997" name="Text Box 12"/>
          <p:cNvSpPr txBox="1">
            <a:spLocks noChangeArrowheads="1"/>
          </p:cNvSpPr>
          <p:nvPr/>
        </p:nvSpPr>
        <p:spPr bwMode="auto">
          <a:xfrm>
            <a:off x="1266825" y="5695950"/>
            <a:ext cx="3736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sz="2800">
                <a:solidFill>
                  <a:schemeClr val="accent2"/>
                </a:solidFill>
              </a:rPr>
              <a:t>Принятие решения</a:t>
            </a:r>
          </a:p>
        </p:txBody>
      </p:sp>
      <p:sp>
        <p:nvSpPr>
          <p:cNvPr id="84998" name="Rectangle 17"/>
          <p:cNvSpPr>
            <a:spLocks noChangeArrowheads="1"/>
          </p:cNvSpPr>
          <p:nvPr/>
        </p:nvSpPr>
        <p:spPr bwMode="auto">
          <a:xfrm>
            <a:off x="685800" y="115888"/>
            <a:ext cx="78755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Стадии разработки проекта</a:t>
            </a:r>
          </a:p>
        </p:txBody>
      </p:sp>
      <p:sp>
        <p:nvSpPr>
          <p:cNvPr id="84999" name="AutoShape 18"/>
          <p:cNvSpPr>
            <a:spLocks noChangeArrowheads="1"/>
          </p:cNvSpPr>
          <p:nvPr/>
        </p:nvSpPr>
        <p:spPr bwMode="auto">
          <a:xfrm>
            <a:off x="2446338" y="1052513"/>
            <a:ext cx="730250" cy="6889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5000" name="AutoShape 19"/>
          <p:cNvSpPr>
            <a:spLocks noChangeArrowheads="1"/>
          </p:cNvSpPr>
          <p:nvPr/>
        </p:nvSpPr>
        <p:spPr bwMode="auto">
          <a:xfrm>
            <a:off x="2446338" y="2349500"/>
            <a:ext cx="730250" cy="6889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5001" name="AutoShape 23"/>
          <p:cNvSpPr>
            <a:spLocks noChangeArrowheads="1"/>
          </p:cNvSpPr>
          <p:nvPr/>
        </p:nvSpPr>
        <p:spPr bwMode="auto">
          <a:xfrm>
            <a:off x="2446338" y="5013325"/>
            <a:ext cx="730250" cy="792163"/>
          </a:xfrm>
          <a:prstGeom prst="downArrow">
            <a:avLst>
              <a:gd name="adj1" fmla="val 49898"/>
              <a:gd name="adj2" fmla="val 20099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5002" name="Rectangle 24"/>
          <p:cNvSpPr>
            <a:spLocks noChangeArrowheads="1"/>
          </p:cNvSpPr>
          <p:nvPr/>
        </p:nvSpPr>
        <p:spPr bwMode="auto">
          <a:xfrm>
            <a:off x="2976563" y="5084763"/>
            <a:ext cx="4519612" cy="4095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5003" name="Rectangle 25"/>
          <p:cNvSpPr>
            <a:spLocks noChangeArrowheads="1"/>
          </p:cNvSpPr>
          <p:nvPr/>
        </p:nvSpPr>
        <p:spPr bwMode="auto">
          <a:xfrm rot="-5400000">
            <a:off x="5553076" y="3527425"/>
            <a:ext cx="3600450" cy="37782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5004" name="Text Box 8"/>
          <p:cNvSpPr txBox="1">
            <a:spLocks noChangeArrowheads="1"/>
          </p:cNvSpPr>
          <p:nvPr/>
        </p:nvSpPr>
        <p:spPr bwMode="auto">
          <a:xfrm>
            <a:off x="2844800" y="5084763"/>
            <a:ext cx="4584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Корректировка первоначальной идеи</a:t>
            </a:r>
            <a:endParaRPr lang="ru-RU"/>
          </a:p>
        </p:txBody>
      </p:sp>
      <p:sp>
        <p:nvSpPr>
          <p:cNvPr id="85005" name="AutoShape 27"/>
          <p:cNvSpPr>
            <a:spLocks noChangeArrowheads="1"/>
          </p:cNvSpPr>
          <p:nvPr/>
        </p:nvSpPr>
        <p:spPr bwMode="auto">
          <a:xfrm rot="5400000">
            <a:off x="6488113" y="1778000"/>
            <a:ext cx="792162" cy="63658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5006" name="AutoShape 28"/>
          <p:cNvSpPr>
            <a:spLocks noChangeArrowheads="1"/>
          </p:cNvSpPr>
          <p:nvPr/>
        </p:nvSpPr>
        <p:spPr bwMode="auto">
          <a:xfrm rot="5400000">
            <a:off x="6488113" y="3435350"/>
            <a:ext cx="792162" cy="63658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5007" name="AutoShape 29"/>
          <p:cNvSpPr>
            <a:spLocks noChangeArrowheads="1"/>
          </p:cNvSpPr>
          <p:nvPr/>
        </p:nvSpPr>
        <p:spPr bwMode="auto">
          <a:xfrm>
            <a:off x="2446338" y="3933825"/>
            <a:ext cx="730250" cy="6889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5008" name="Picture 30" descr="BD00028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96225" y="549275"/>
            <a:ext cx="796925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009" name="Picture 31" descr="J007882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4365625"/>
            <a:ext cx="14478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84C14-AC1F-4EA6-AD29-08E598F5F3EE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TextBox 3"/>
          <p:cNvSpPr txBox="1">
            <a:spLocks noChangeArrowheads="1"/>
          </p:cNvSpPr>
          <p:nvPr/>
        </p:nvSpPr>
        <p:spPr bwMode="auto">
          <a:xfrm>
            <a:off x="285750" y="3810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Управление рисками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9923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0992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9925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9926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0992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71472" y="1142984"/>
          <a:ext cx="7929618" cy="4217688"/>
        </p:xfrm>
        <a:graphic>
          <a:graphicData uri="http://schemas.openxmlformats.org/drawingml/2006/table">
            <a:tbl>
              <a:tblPr/>
              <a:tblGrid>
                <a:gridCol w="1285884"/>
                <a:gridCol w="6643734"/>
              </a:tblGrid>
              <a:tr h="285752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МЕТОДЫ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УПРАВЛЕНИЯ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РИСКАМИ</a:t>
                      </a:r>
                    </a:p>
                  </a:txBody>
                  <a:tcPr marL="50488" marR="50488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разработка и реализация стратегии управления рисками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методы компенсации рисков, включающие прогнозирование внешней среды проекта, маркетинг проектов и продуктов проекта, мониторинг социально-экономической и правовой среды и создание системы резервов проекта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методы распределения рисков, включающие распределение рисков по времени, распределение рисков между участниками и пр.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методы локализации рисков, применяемые для </a:t>
                      </a:r>
                      <a:r>
                        <a:rPr lang="ru-RU" sz="1800" b="1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высокорисковых</a:t>
                      </a:r>
                      <a:r>
                        <a:rPr lang="ru-RU" sz="1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 проектов в много проектной системе, подразумевающие создание отдельных специальных подразделений для реализации особо рисковых проектов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6"/>
                          </a:solidFill>
                          <a:latin typeface="Times New Roman"/>
                          <a:ea typeface="Times New Roman"/>
                        </a:rPr>
                        <a:t>методы ухода от рисков, включающие отказ от рискованных проектов и ненадежных партнеров, страхование рисков, поиск гарантов</a:t>
                      </a: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9929" name="Rectangle 1"/>
          <p:cNvSpPr>
            <a:spLocks noChangeArrowheads="1"/>
          </p:cNvSpPr>
          <p:nvPr/>
        </p:nvSpPr>
        <p:spPr bwMode="auto">
          <a:xfrm>
            <a:off x="142875" y="5572125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3200" algn="ctr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Методы управления рисками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4D93A-4851-4072-A59A-29993280491C}" type="slidenum">
              <a:rPr lang="ru-RU"/>
              <a:pPr>
                <a:defRPr/>
              </a:pPr>
              <a:t>70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TextBox 3"/>
          <p:cNvSpPr txBox="1">
            <a:spLocks noChangeArrowheads="1"/>
          </p:cNvSpPr>
          <p:nvPr/>
        </p:nvSpPr>
        <p:spPr bwMode="auto">
          <a:xfrm>
            <a:off x="285750" y="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Управление рисками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0947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1094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0949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0950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1095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10952" name="Rectangle 1"/>
          <p:cNvSpPr>
            <a:spLocks noChangeArrowheads="1"/>
          </p:cNvSpPr>
          <p:nvPr/>
        </p:nvSpPr>
        <p:spPr bwMode="auto">
          <a:xfrm>
            <a:off x="142875" y="838200"/>
            <a:ext cx="885825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i="1">
                <a:solidFill>
                  <a:srgbClr val="0070C0"/>
                </a:solidFill>
              </a:rPr>
              <a:t>	Выявление и идентификация </a:t>
            </a:r>
            <a:r>
              <a:rPr lang="ru-RU" sz="2400" b="1" i="1"/>
              <a:t>предполагаемых рисков —</a:t>
            </a:r>
            <a:r>
              <a:rPr lang="ru-RU" sz="2400" b="1"/>
              <a:t> систематическое определение и классификация событий, которые могут отрицательно повлиять на проект, т.е. по сути классификация рисков.</a:t>
            </a:r>
          </a:p>
          <a:p>
            <a:r>
              <a:rPr lang="ru-RU" sz="2400" b="1" i="1"/>
              <a:t>	</a:t>
            </a:r>
            <a:r>
              <a:rPr lang="ru-RU" sz="2400" b="1" i="1">
                <a:solidFill>
                  <a:srgbClr val="0070C0"/>
                </a:solidFill>
              </a:rPr>
              <a:t>Классификация рисков </a:t>
            </a:r>
            <a:r>
              <a:rPr lang="ru-RU" sz="2400" b="1" i="1"/>
              <a:t>—</a:t>
            </a:r>
            <a:r>
              <a:rPr lang="ru-RU" sz="2400" b="1"/>
              <a:t> качественное описание рисков по различным признакам. Вопросы классификации и идентификации рисков будут рассмотрены чуть позже.</a:t>
            </a:r>
          </a:p>
          <a:p>
            <a:r>
              <a:rPr lang="ru-RU" sz="2400" b="1" i="1"/>
              <a:t>	</a:t>
            </a:r>
            <a:r>
              <a:rPr lang="ru-RU" sz="2400" b="1" i="1">
                <a:solidFill>
                  <a:srgbClr val="0070C0"/>
                </a:solidFill>
              </a:rPr>
              <a:t>Анализ рисков</a:t>
            </a:r>
            <a:r>
              <a:rPr lang="ru-RU" sz="2400" b="1" i="1"/>
              <a:t> —</a:t>
            </a:r>
            <a:r>
              <a:rPr lang="ru-RU" sz="2400" b="1"/>
              <a:t> процедуры выявления факторов рисков и оценки их значимости. По сути, это анализ вероятности того, что произойдут определенные нежелательные события и отрицательно повлияют на достижение целей проекта. </a:t>
            </a:r>
          </a:p>
          <a:p>
            <a:endParaRPr lang="ru-RU" sz="2400" b="1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60262-DCE0-4461-A3F9-2488A5246B57}" type="slidenum">
              <a:rPr lang="ru-RU"/>
              <a:pPr>
                <a:defRPr/>
              </a:pPr>
              <a:t>71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TextBox 3"/>
          <p:cNvSpPr txBox="1">
            <a:spLocks noChangeArrowheads="1"/>
          </p:cNvSpPr>
          <p:nvPr/>
        </p:nvSpPr>
        <p:spPr bwMode="auto">
          <a:xfrm>
            <a:off x="285750" y="3048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Управление рисками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1971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1197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1973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1974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1197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11976" name="Rectangle 1"/>
          <p:cNvSpPr>
            <a:spLocks noChangeArrowheads="1"/>
          </p:cNvSpPr>
          <p:nvPr/>
        </p:nvSpPr>
        <p:spPr bwMode="auto">
          <a:xfrm>
            <a:off x="142875" y="762000"/>
            <a:ext cx="885825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i="1">
                <a:solidFill>
                  <a:srgbClr val="0070C0"/>
                </a:solidFill>
              </a:rPr>
              <a:t>	Оценка рисков </a:t>
            </a:r>
            <a:r>
              <a:rPr lang="ru-RU" sz="2400" b="1" i="1"/>
              <a:t>—</a:t>
            </a:r>
            <a:r>
              <a:rPr lang="ru-RU" sz="2400" b="1"/>
              <a:t> это определение количествен-ным или качественным способом величины (степени) рисков. </a:t>
            </a:r>
          </a:p>
          <a:p>
            <a:r>
              <a:rPr lang="ru-RU" sz="2400" b="1" i="1"/>
              <a:t>	</a:t>
            </a:r>
            <a:r>
              <a:rPr lang="ru-RU" sz="2400" b="1" i="1">
                <a:solidFill>
                  <a:srgbClr val="0070C0"/>
                </a:solidFill>
              </a:rPr>
              <a:t>Методы оценки рисков</a:t>
            </a:r>
            <a:r>
              <a:rPr lang="ru-RU" sz="2400" b="1">
                <a:solidFill>
                  <a:srgbClr val="0070C0"/>
                </a:solidFill>
              </a:rPr>
              <a:t> </a:t>
            </a:r>
            <a:r>
              <a:rPr lang="ru-RU" sz="2400" b="1"/>
              <a:t>рассматриваются подробно ниже и включают следующие:</a:t>
            </a:r>
          </a:p>
          <a:p>
            <a:pPr>
              <a:spcBef>
                <a:spcPts val="600"/>
              </a:spcBef>
            </a:pPr>
            <a:r>
              <a:rPr lang="ru-RU" sz="2400" b="1"/>
              <a:t>	1) количественная оценка рисков с помощью методов математической статистики;</a:t>
            </a:r>
          </a:p>
          <a:p>
            <a:pPr>
              <a:spcBef>
                <a:spcPts val="600"/>
              </a:spcBef>
            </a:pPr>
            <a:r>
              <a:rPr lang="ru-RU" sz="2400" b="1"/>
              <a:t>	2) методы экспертной оценки рисков;</a:t>
            </a:r>
          </a:p>
          <a:p>
            <a:pPr>
              <a:spcBef>
                <a:spcPts val="600"/>
              </a:spcBef>
            </a:pPr>
            <a:r>
              <a:rPr lang="ru-RU" sz="2400" b="1"/>
              <a:t>	3) методы имитационного моделирования рисков;</a:t>
            </a:r>
          </a:p>
          <a:p>
            <a:pPr>
              <a:spcBef>
                <a:spcPts val="600"/>
              </a:spcBef>
            </a:pPr>
            <a:r>
              <a:rPr lang="ru-RU" sz="2400" b="1"/>
              <a:t>	4) комбинированные методы, представляющие собой объединение нескольких отдельных методов или их отдельных элементов. </a:t>
            </a:r>
          </a:p>
          <a:p>
            <a:endParaRPr lang="ru-RU" sz="2400" b="1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EE558-5E66-4ADB-8774-30F7C4E87FAD}" type="slidenum">
              <a:rPr lang="ru-RU"/>
              <a:pPr>
                <a:defRPr/>
              </a:pPr>
              <a:t>72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TextBox 3"/>
          <p:cNvSpPr txBox="1">
            <a:spLocks noChangeArrowheads="1"/>
          </p:cNvSpPr>
          <p:nvPr/>
        </p:nvSpPr>
        <p:spPr bwMode="auto">
          <a:xfrm>
            <a:off x="285750" y="642938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Управление рисками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129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2995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1299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2997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2998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12999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42910" y="1357298"/>
          <a:ext cx="7643866" cy="2950040"/>
        </p:xfrm>
        <a:graphic>
          <a:graphicData uri="http://schemas.openxmlformats.org/drawingml/2006/table">
            <a:tbl>
              <a:tblPr/>
              <a:tblGrid>
                <a:gridCol w="1143008"/>
                <a:gridCol w="6500858"/>
              </a:tblGrid>
              <a:tr h="368755">
                <a:tc rowSpan="8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МЕТОДЫ 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АНАЛИЗА И ОЦЕНКИ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РИСКОВ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0488" marR="50488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8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анализ чувствительности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8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проверка устойчивости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8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определение точки безубыточности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8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корректировка параметров проекта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8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формализованное описание неопределенности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8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анализ сценариев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8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метод Монте-Карло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8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метод построения «дерева решений» и пр.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0488" marR="5048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3001" name="Rectangle 1"/>
          <p:cNvSpPr>
            <a:spLocks noChangeArrowheads="1"/>
          </p:cNvSpPr>
          <p:nvPr/>
        </p:nvSpPr>
        <p:spPr bwMode="auto">
          <a:xfrm>
            <a:off x="142875" y="4786313"/>
            <a:ext cx="8786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3200" algn="ctr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Методы анализа и оценки рисков</a:t>
            </a: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2D024-9C7B-470D-B52B-8C60300C37D0}" type="slidenum">
              <a:rPr lang="ru-RU"/>
              <a:pPr>
                <a:defRPr/>
              </a:pPr>
              <a:t>73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990600"/>
            <a:ext cx="7772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Анализ чувствительности проекта</a:t>
            </a:r>
          </a:p>
        </p:txBody>
      </p:sp>
      <p:sp>
        <p:nvSpPr>
          <p:cNvPr id="2140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905000"/>
            <a:ext cx="7924800" cy="3733800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позволяет  оценить, как изменяются результирующие показатели реализации проекта (</a:t>
            </a:r>
            <a:r>
              <a:rPr lang="en-US" smtClean="0">
                <a:solidFill>
                  <a:schemeClr val="tx1"/>
                </a:solidFill>
              </a:rPr>
              <a:t>NPV, PI, IRR,) </a:t>
            </a:r>
            <a:r>
              <a:rPr lang="ru-RU" smtClean="0">
                <a:solidFill>
                  <a:schemeClr val="tx1"/>
                </a:solidFill>
              </a:rPr>
              <a:t>при различных значениях переменных необходимых для расчета.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52400" y="136525"/>
            <a:ext cx="8839200" cy="396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Анализ чувствительности</a:t>
            </a:r>
            <a:endParaRPr lang="ru-RU" sz="3200" dirty="0" smtClean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457200" y="533400"/>
            <a:ext cx="8458200" cy="1884680"/>
          </a:xfrm>
          <a:prstGeom prst="roundRect">
            <a:avLst/>
          </a:prstGeom>
          <a:solidFill>
            <a:srgbClr val="00B0F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ru-RU" sz="1800" dirty="0">
                <a:solidFill>
                  <a:srgbClr val="FFFF00"/>
                </a:solidFill>
              </a:rPr>
              <a:t>Цель анализа чувствительности — определить степень влияния отдельных варьируемых факторов на финансовые результаты проекта. Чем шире диапазон параметров, при которых финансовые результаты проекта остаются в пределах приемлемых значений, тем лучше он защищен от колебаний различных факторов, оказывающих воздействие на результаты реализации проекта.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904240" y="2468880"/>
            <a:ext cx="7874000" cy="7315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К числу исследуемых факторов, подлежащих варьированию</a:t>
            </a:r>
            <a:r>
              <a:rPr lang="ru-RU" dirty="0">
                <a:solidFill>
                  <a:schemeClr val="bg2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относятся: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3276600"/>
          <a:ext cx="6096000" cy="3459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81955-26D1-424E-BBA3-CAA22E576617}" type="slidenum">
              <a:rPr lang="ru-RU"/>
              <a:pPr>
                <a:defRPr/>
              </a:pPr>
              <a:t>75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381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Анализ чувствительности</a:t>
            </a:r>
            <a:endParaRPr lang="ru-RU" sz="3200" dirty="0" smtClean="0"/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228600" y="685800"/>
            <a:ext cx="8458200" cy="6553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dirty="0"/>
              <a:t>Процедура проведения анализа чувствительности сводится к следующему.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325120" y="1397000"/>
          <a:ext cx="8361680" cy="509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9ED51-ECC7-4552-968A-9454F803F7AB}" type="slidenum">
              <a:rPr lang="ru-RU"/>
              <a:pPr>
                <a:defRPr/>
              </a:pPr>
              <a:t>76</a:t>
            </a:fld>
            <a:endParaRPr lang="ru-RU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Rectangle 3"/>
          <p:cNvSpPr>
            <a:spLocks noChangeArrowheads="1"/>
          </p:cNvSpPr>
          <p:nvPr/>
        </p:nvSpPr>
        <p:spPr bwMode="auto">
          <a:xfrm>
            <a:off x="0" y="423863"/>
            <a:ext cx="91440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i="1">
                <a:latin typeface="Arial CYR"/>
                <a:cs typeface="Courier New" pitchFamily="49" charset="0"/>
              </a:rPr>
              <a:t>Анализ чувствительности (NPV - руб.)</a:t>
            </a:r>
            <a:endParaRPr lang="en-US" sz="10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cs typeface="Times New Roman" pitchFamily="18" charset="0"/>
              </a:rPr>
              <a:t> </a:t>
            </a:r>
          </a:p>
          <a:p>
            <a:endParaRPr lang="en-US"/>
          </a:p>
        </p:txBody>
      </p:sp>
      <p:pic>
        <p:nvPicPr>
          <p:cNvPr id="217090" name="Picture 2" descr="TMP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8010525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091" name="Rectangle 4"/>
          <p:cNvSpPr>
            <a:spLocks noChangeArrowheads="1"/>
          </p:cNvSpPr>
          <p:nvPr/>
        </p:nvSpPr>
        <p:spPr bwMode="auto">
          <a:xfrm>
            <a:off x="0" y="1093788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DF0B0-C1C0-4897-974A-ED0E643371CB}" type="slidenum">
              <a:rPr lang="ru-RU"/>
              <a:pPr>
                <a:defRPr/>
              </a:pPr>
              <a:t>77</a:t>
            </a:fld>
            <a:endParaRPr lang="ru-RU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3" name="TextBox 3"/>
          <p:cNvSpPr txBox="1">
            <a:spLocks noChangeArrowheads="1"/>
          </p:cNvSpPr>
          <p:nvPr/>
        </p:nvSpPr>
        <p:spPr bwMode="auto">
          <a:xfrm>
            <a:off x="285750" y="2286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Анализ чувствительности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8115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1811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8117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8118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18119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18120" name="Rectangle 34"/>
          <p:cNvSpPr>
            <a:spLocks noChangeArrowheads="1"/>
          </p:cNvSpPr>
          <p:nvPr/>
        </p:nvSpPr>
        <p:spPr bwMode="auto">
          <a:xfrm>
            <a:off x="428625" y="685800"/>
            <a:ext cx="8715375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</a:t>
            </a:r>
            <a:r>
              <a:rPr lang="ru-RU" sz="2400" b="1">
                <a:solidFill>
                  <a:srgbClr val="0070C0"/>
                </a:solidFill>
              </a:rPr>
              <a:t>Анализ чувствительности призван  </a:t>
            </a:r>
            <a:r>
              <a:rPr lang="ru-RU" sz="2400" b="1"/>
              <a:t>дать точную оценку того, насколько сильно изменится эффективность проекта при определенном изменении одного из исходных параметров проекта. </a:t>
            </a:r>
          </a:p>
          <a:p>
            <a:r>
              <a:rPr lang="ru-RU" sz="2400" b="1"/>
              <a:t>	Чем сильнее эта зависимость, тем выше риск реализации проекта. Иначе говоря, незначительное отклонение от первоначального замысла окажет серьезное влияние на успех всего проекта.</a:t>
            </a:r>
          </a:p>
          <a:p>
            <a:r>
              <a:rPr lang="ru-RU" sz="2400" b="1"/>
              <a:t>	</a:t>
            </a:r>
          </a:p>
          <a:p>
            <a:r>
              <a:rPr lang="ru-RU" sz="2400" b="1">
                <a:solidFill>
                  <a:srgbClr val="FF0000"/>
                </a:solidFill>
              </a:rPr>
              <a:t>	Анализ чувствительности проекта может применяться в двух случаях.</a:t>
            </a:r>
          </a:p>
          <a:p>
            <a:endParaRPr lang="ru-RU" b="1">
              <a:solidFill>
                <a:srgbClr val="FF0000"/>
              </a:solidFill>
            </a:endParaRPr>
          </a:p>
          <a:p>
            <a:pPr lvl="1"/>
            <a:endParaRPr lang="ru-RU" b="1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65507-923E-456C-9158-EB80BE4FACD6}" type="slidenum">
              <a:rPr lang="ru-RU"/>
              <a:pPr>
                <a:defRPr/>
              </a:pPr>
              <a:t>78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7" name="TextBox 3"/>
          <p:cNvSpPr txBox="1">
            <a:spLocks noChangeArrowheads="1"/>
          </p:cNvSpPr>
          <p:nvPr/>
        </p:nvSpPr>
        <p:spPr bwMode="auto">
          <a:xfrm>
            <a:off x="285750" y="2286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Анализ чувствительности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9139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1914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9141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19142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19143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19144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sp>
        <p:nvSpPr>
          <p:cNvPr id="219145" name="Rectangle 34"/>
          <p:cNvSpPr>
            <a:spLocks noChangeArrowheads="1"/>
          </p:cNvSpPr>
          <p:nvPr/>
        </p:nvSpPr>
        <p:spPr bwMode="auto">
          <a:xfrm>
            <a:off x="428625" y="762000"/>
            <a:ext cx="8486775" cy="586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</a:t>
            </a:r>
            <a:r>
              <a:rPr lang="ru-RU" b="1">
                <a:solidFill>
                  <a:srgbClr val="FF0000"/>
                </a:solidFill>
              </a:rPr>
              <a:t>1. </a:t>
            </a:r>
            <a:r>
              <a:rPr lang="ru-RU" b="1" i="1">
                <a:solidFill>
                  <a:srgbClr val="FF0000"/>
                </a:solidFill>
              </a:rPr>
              <a:t>Для определения факторов, в наибольшей степени оказывающих влияние на результаты проекта.</a:t>
            </a:r>
            <a:r>
              <a:rPr lang="ru-RU" b="1">
                <a:solidFill>
                  <a:srgbClr val="FF0000"/>
                </a:solidFill>
              </a:rPr>
              <a:t> </a:t>
            </a:r>
          </a:p>
          <a:p>
            <a:r>
              <a:rPr lang="ru-RU" b="1">
                <a:solidFill>
                  <a:srgbClr val="FF0000"/>
                </a:solidFill>
              </a:rPr>
              <a:t>	</a:t>
            </a:r>
            <a:r>
              <a:rPr lang="ru-RU" b="1"/>
              <a:t>Решение подобной задачи имеет следующую последовательность:</a:t>
            </a:r>
          </a:p>
          <a:p>
            <a:pPr>
              <a:spcBef>
                <a:spcPts val="600"/>
              </a:spcBef>
            </a:pPr>
            <a:r>
              <a:rPr lang="ru-RU" b="1"/>
              <a:t>   • определяются наиболее значимые факторы,</a:t>
            </a:r>
          </a:p>
          <a:p>
            <a:pPr>
              <a:spcBef>
                <a:spcPts val="600"/>
              </a:spcBef>
            </a:pPr>
            <a:r>
              <a:rPr lang="ru-RU" b="1"/>
              <a:t>   • определяется их наиболее вероятное (базовое) значение,</a:t>
            </a:r>
          </a:p>
          <a:p>
            <a:pPr>
              <a:spcBef>
                <a:spcPts val="600"/>
              </a:spcBef>
            </a:pPr>
            <a:r>
              <a:rPr lang="ru-RU" b="1"/>
              <a:t>   • рассчитывается показатель </a:t>
            </a:r>
            <a:r>
              <a:rPr lang="en-US" b="1"/>
              <a:t>NPV</a:t>
            </a:r>
            <a:r>
              <a:rPr lang="ru-RU" b="1"/>
              <a:t> при базовых значениях,</a:t>
            </a:r>
          </a:p>
          <a:p>
            <a:pPr>
              <a:spcBef>
                <a:spcPts val="600"/>
              </a:spcBef>
            </a:pPr>
            <a:r>
              <a:rPr lang="ru-RU" b="1"/>
              <a:t>   • один из факторов изменяется в определенных пределах и рассчитывается </a:t>
            </a:r>
            <a:r>
              <a:rPr lang="en-US" b="1"/>
              <a:t>NPV</a:t>
            </a:r>
            <a:r>
              <a:rPr lang="ru-RU" b="1"/>
              <a:t> при каждом новом значении этого фактора,</a:t>
            </a:r>
          </a:p>
          <a:p>
            <a:pPr>
              <a:spcBef>
                <a:spcPts val="600"/>
              </a:spcBef>
            </a:pPr>
            <a:r>
              <a:rPr lang="ru-RU" b="1"/>
              <a:t>   • предыдущий шаг повторяется для каждого фактора,</a:t>
            </a:r>
          </a:p>
          <a:p>
            <a:pPr>
              <a:spcBef>
                <a:spcPts val="600"/>
              </a:spcBef>
            </a:pPr>
            <a:r>
              <a:rPr lang="ru-RU" b="1"/>
              <a:t>   • все необходимые расчеты сводятся в таблицу,</a:t>
            </a:r>
          </a:p>
          <a:p>
            <a:pPr>
              <a:spcBef>
                <a:spcPts val="600"/>
              </a:spcBef>
            </a:pPr>
            <a:r>
              <a:rPr lang="ru-RU" b="1"/>
              <a:t>   • сравнивается чувствительность проекта к каждому фактору, и определяются важнейшие из них.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912E2-4F8A-4077-9CF8-F413741D61F9}" type="slidenum">
              <a:rPr lang="ru-RU"/>
              <a:pPr>
                <a:defRPr/>
              </a:pPr>
              <a:t>79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Text Box 2"/>
          <p:cNvSpPr txBox="1">
            <a:spLocks noChangeArrowheads="1"/>
          </p:cNvSpPr>
          <p:nvPr/>
        </p:nvSpPr>
        <p:spPr bwMode="auto">
          <a:xfrm>
            <a:off x="317500" y="533400"/>
            <a:ext cx="6581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 eaLnBrk="0" hangingPunct="0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</a:rPr>
              <a:t>1. ОПРЕДЕЛЕНИЕ ЦЕЛИ ПРОЕКТА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7696200" y="2362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ru-RU" sz="2400" i="1">
              <a:solidFill>
                <a:srgbClr val="29292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84323" name="Text Box 5"/>
          <p:cNvSpPr txBox="1">
            <a:spLocks noChangeArrowheads="1"/>
          </p:cNvSpPr>
          <p:nvPr/>
        </p:nvSpPr>
        <p:spPr bwMode="auto">
          <a:xfrm>
            <a:off x="317500" y="990600"/>
            <a:ext cx="85090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ru-RU" sz="2800"/>
              <a:t> Определить цель проекта </a:t>
            </a:r>
            <a:r>
              <a:rPr lang="en-US" sz="2800"/>
              <a:t> </a:t>
            </a:r>
            <a:r>
              <a:rPr lang="ru-RU" sz="2800"/>
              <a:t>для компании в целом:</a:t>
            </a:r>
          </a:p>
          <a:p>
            <a:pPr lvl="1" eaLnBrk="0" hangingPunct="0">
              <a:spcBef>
                <a:spcPct val="50000"/>
              </a:spcBef>
              <a:buFontTx/>
              <a:buChar char="-"/>
            </a:pPr>
            <a:r>
              <a:rPr lang="ru-RU" sz="2400"/>
              <a:t> Способствует достижению общей стратегической цели</a:t>
            </a:r>
          </a:p>
          <a:p>
            <a:pPr lvl="1" eaLnBrk="0" hangingPunct="0">
              <a:spcBef>
                <a:spcPct val="50000"/>
              </a:spcBef>
              <a:buFontTx/>
              <a:buChar char="-"/>
            </a:pPr>
            <a:r>
              <a:rPr lang="ru-RU" sz="2400"/>
              <a:t> Увеличивает прибыль компании</a:t>
            </a:r>
          </a:p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ru-RU" sz="2800"/>
              <a:t> Рассмотреть альтернативные варианты:</a:t>
            </a:r>
          </a:p>
          <a:p>
            <a:pPr lvl="1" eaLnBrk="0" hangingPunct="0">
              <a:spcBef>
                <a:spcPct val="50000"/>
              </a:spcBef>
              <a:buFontTx/>
              <a:buChar char="-"/>
            </a:pPr>
            <a:r>
              <a:rPr lang="ru-RU" sz="2400"/>
              <a:t> Определить список возможных альтернатив</a:t>
            </a:r>
          </a:p>
          <a:p>
            <a:pPr lvl="1" eaLnBrk="0" hangingPunct="0">
              <a:spcBef>
                <a:spcPct val="50000"/>
              </a:spcBef>
              <a:buFontTx/>
              <a:buChar char="-"/>
            </a:pPr>
            <a:r>
              <a:rPr lang="ru-RU" sz="2400"/>
              <a:t> Упорядочить альтернативы по ожидаемому экономическому эффекту для компании</a:t>
            </a:r>
          </a:p>
          <a:p>
            <a:pPr lvl="1" eaLnBrk="0" hangingPunct="0">
              <a:spcBef>
                <a:spcPct val="50000"/>
              </a:spcBef>
              <a:buFontTx/>
              <a:buChar char="-"/>
            </a:pPr>
            <a:r>
              <a:rPr lang="ru-RU" sz="2400"/>
              <a:t> Проверить обоснованность предлагаемого варианта в сравнении со второй лучшей альтернативой</a:t>
            </a:r>
          </a:p>
        </p:txBody>
      </p:sp>
      <p:sp>
        <p:nvSpPr>
          <p:cNvPr id="184324" name="Rectangle 12"/>
          <p:cNvSpPr>
            <a:spLocks noChangeArrowheads="1"/>
          </p:cNvSpPr>
          <p:nvPr/>
        </p:nvSpPr>
        <p:spPr bwMode="auto">
          <a:xfrm>
            <a:off x="609600" y="115888"/>
            <a:ext cx="7951788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Стадии разработки проекта</a:t>
            </a:r>
          </a:p>
        </p:txBody>
      </p:sp>
      <p:pic>
        <p:nvPicPr>
          <p:cNvPr id="184325" name="Picture 13" descr="BD00028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9525" y="692150"/>
            <a:ext cx="8445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5679A-A614-4E75-A6BA-81A9FFCBF21F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TextBox 3"/>
          <p:cNvSpPr txBox="1">
            <a:spLocks noChangeArrowheads="1"/>
          </p:cNvSpPr>
          <p:nvPr/>
        </p:nvSpPr>
        <p:spPr bwMode="auto">
          <a:xfrm>
            <a:off x="285750" y="3048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Анализ чувствительности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0163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2016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0165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0166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2016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20168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sp>
        <p:nvSpPr>
          <p:cNvPr id="220169" name="Rectangle 34"/>
          <p:cNvSpPr>
            <a:spLocks noChangeArrowheads="1"/>
          </p:cNvSpPr>
          <p:nvPr/>
        </p:nvSpPr>
        <p:spPr bwMode="auto">
          <a:xfrm>
            <a:off x="428625" y="838200"/>
            <a:ext cx="841057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</a:t>
            </a:r>
            <a:r>
              <a:rPr lang="ru-RU" b="1">
                <a:solidFill>
                  <a:srgbClr val="FF0000"/>
                </a:solidFill>
              </a:rPr>
              <a:t>1. </a:t>
            </a:r>
            <a:r>
              <a:rPr lang="ru-RU" b="1" i="1">
                <a:solidFill>
                  <a:srgbClr val="FF0000"/>
                </a:solidFill>
              </a:rPr>
              <a:t>Для определения факторов, в наибольшей степени оказывающих влияние на результаты проекта (продолжение).</a:t>
            </a:r>
            <a:r>
              <a:rPr lang="ru-RU" b="1">
                <a:solidFill>
                  <a:srgbClr val="FF0000"/>
                </a:solidFill>
              </a:rPr>
              <a:t> </a:t>
            </a:r>
          </a:p>
          <a:p>
            <a:r>
              <a:rPr lang="ru-RU" b="1">
                <a:solidFill>
                  <a:srgbClr val="FF0000"/>
                </a:solidFill>
              </a:rPr>
              <a:t>	</a:t>
            </a:r>
            <a:r>
              <a:rPr lang="ru-RU" b="1"/>
              <a:t>Среди факторов, подлежащих рассмотрению, могут быть: продолжительность инвестиционной фазы, цена единицы продукции, объем продаж, плата за заемные средства, стоимость сырья, налоги и др.</a:t>
            </a:r>
          </a:p>
          <a:p>
            <a:r>
              <a:rPr lang="ru-RU" b="1"/>
              <a:t>	В результате проведения расчетов определяются факторы, имеющие наибольшее влияние на </a:t>
            </a:r>
            <a:r>
              <a:rPr lang="en-US" b="1"/>
              <a:t>NPV</a:t>
            </a:r>
            <a:r>
              <a:rPr lang="ru-RU" b="1"/>
              <a:t> проекта. </a:t>
            </a:r>
          </a:p>
          <a:p>
            <a:r>
              <a:rPr lang="ru-RU" b="1"/>
              <a:t>	Знание таких факторов позволит во время принять дополнительные меры, уменьшающие вероятность наступления нежелательных событий. 	Рассмотрим пример.</a:t>
            </a:r>
            <a:endParaRPr lang="ru-RU" b="1">
              <a:solidFill>
                <a:srgbClr val="FF0000"/>
              </a:solidFill>
            </a:endParaRPr>
          </a:p>
          <a:p>
            <a:pPr lvl="1"/>
            <a:endParaRPr lang="ru-RU" b="1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6E3CD-798E-492F-A509-A812D9C8A2E6}" type="slidenum">
              <a:rPr lang="ru-RU"/>
              <a:pPr>
                <a:defRPr/>
              </a:pPr>
              <a:t>80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TextBox 3"/>
          <p:cNvSpPr txBox="1">
            <a:spLocks noChangeArrowheads="1"/>
          </p:cNvSpPr>
          <p:nvPr/>
        </p:nvSpPr>
        <p:spPr bwMode="auto">
          <a:xfrm>
            <a:off x="285750" y="2286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Анализ чувствительности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1187" name="Прямоугольник 6"/>
          <p:cNvSpPr>
            <a:spLocks noChangeArrowheads="1"/>
          </p:cNvSpPr>
          <p:nvPr/>
        </p:nvSpPr>
        <p:spPr bwMode="auto">
          <a:xfrm>
            <a:off x="142875" y="1071563"/>
            <a:ext cx="885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	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2118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1189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1190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2119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2119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71625" y="2286000"/>
          <a:ext cx="6572250" cy="2998788"/>
        </p:xfrm>
        <a:graphic>
          <a:graphicData uri="http://schemas.openxmlformats.org/drawingml/2006/table">
            <a:tbl>
              <a:tblPr/>
              <a:tblGrid>
                <a:gridCol w="2951163"/>
                <a:gridCol w="1239837"/>
                <a:gridCol w="1241425"/>
                <a:gridCol w="1139825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Рассмотренные факторы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Величина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NPV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(тыс.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у.е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при изменении фактора на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+ 10%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Цена за единицу продукции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продаж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кредит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Стоимость сырья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1232" name="Rectangle 1"/>
          <p:cNvSpPr>
            <a:spLocks noChangeArrowheads="1"/>
          </p:cNvSpPr>
          <p:nvPr/>
        </p:nvSpPr>
        <p:spPr bwMode="auto">
          <a:xfrm>
            <a:off x="142875" y="762000"/>
            <a:ext cx="87868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7800" algn="just" eaLnBrk="0" hangingPunct="0"/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Пример</a:t>
            </a:r>
            <a:endParaRPr lang="ru-RU" b="1">
              <a:solidFill>
                <a:srgbClr val="FF0000"/>
              </a:solidFill>
            </a:endParaRPr>
          </a:p>
          <a:p>
            <a:pPr indent="177800" algn="just" eaLnBrk="0" hangingPunct="0"/>
            <a:r>
              <a:rPr lang="ru-RU" b="1">
                <a:cs typeface="Times New Roman" pitchFamily="18" charset="0"/>
              </a:rPr>
              <a:t>	Предположим, что в результате расчетов по анализу чувствительности проекта А была заполнена следующая таблица:</a:t>
            </a:r>
            <a:endParaRPr lang="ru-RU" b="1"/>
          </a:p>
        </p:txBody>
      </p:sp>
      <p:sp>
        <p:nvSpPr>
          <p:cNvPr id="221233" name="Rectangle 1"/>
          <p:cNvSpPr>
            <a:spLocks noChangeArrowheads="1"/>
          </p:cNvSpPr>
          <p:nvPr/>
        </p:nvSpPr>
        <p:spPr bwMode="auto">
          <a:xfrm>
            <a:off x="214313" y="5572125"/>
            <a:ext cx="87868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7800" algn="just" eaLnBrk="0" hangingPunct="0"/>
            <a:r>
              <a:rPr lang="ru-RU" b="1">
                <a:cs typeface="Times New Roman" pitchFamily="18" charset="0"/>
              </a:rPr>
              <a:t>	В данном случае наибольшее влияние на показатель </a:t>
            </a:r>
            <a:r>
              <a:rPr lang="en-US" b="1">
                <a:cs typeface="Times New Roman" pitchFamily="18" charset="0"/>
              </a:rPr>
              <a:t>NPV</a:t>
            </a:r>
            <a:r>
              <a:rPr lang="ru-RU" b="1">
                <a:cs typeface="Times New Roman" pitchFamily="18" charset="0"/>
              </a:rPr>
              <a:t> окажет изменение цены и объема реализации продукции.</a:t>
            </a:r>
            <a:endParaRPr lang="ru-RU" b="1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EB398-3376-4256-A710-A3C90924B542}" type="slidenum">
              <a:rPr lang="ru-RU"/>
              <a:pPr>
                <a:defRPr/>
              </a:pPr>
              <a:t>81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TextBox 3"/>
          <p:cNvSpPr txBox="1">
            <a:spLocks noChangeArrowheads="1"/>
          </p:cNvSpPr>
          <p:nvPr/>
        </p:nvSpPr>
        <p:spPr bwMode="auto">
          <a:xfrm>
            <a:off x="285750" y="3048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Анализ чувствительности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2211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2212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2213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2221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2221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785938" y="3733800"/>
          <a:ext cx="5572125" cy="1643063"/>
        </p:xfrm>
        <a:graphic>
          <a:graphicData uri="http://schemas.openxmlformats.org/drawingml/2006/table">
            <a:tbl>
              <a:tblPr/>
              <a:tblGrid>
                <a:gridCol w="2514600"/>
                <a:gridCol w="1049337"/>
                <a:gridCol w="1047750"/>
                <a:gridCol w="960438"/>
              </a:tblGrid>
              <a:tr h="5194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Рассмотренные проекты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Величина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NPV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(тыс.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у.е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при изменении цены на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0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- 10%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База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+ 10%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1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2240" name="Rectangle 1"/>
          <p:cNvSpPr>
            <a:spLocks noChangeArrowheads="1"/>
          </p:cNvSpPr>
          <p:nvPr/>
        </p:nvSpPr>
        <p:spPr bwMode="auto">
          <a:xfrm>
            <a:off x="142875" y="838200"/>
            <a:ext cx="878681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7800" algn="just" eaLnBrk="0" hangingPunct="0"/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2. </a:t>
            </a:r>
            <a:r>
              <a:rPr lang="ru-RU" b="1" i="1">
                <a:solidFill>
                  <a:srgbClr val="FF0000"/>
                </a:solidFill>
                <a:cs typeface="Times New Roman" pitchFamily="18" charset="0"/>
              </a:rPr>
              <a:t>Для сравнительного анализа проектов.</a:t>
            </a:r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indent="177800" algn="just" eaLnBrk="0" hangingPunct="0"/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b="1">
                <a:cs typeface="Times New Roman" pitchFamily="18" charset="0"/>
              </a:rPr>
              <a:t>Здесь рассматривается вопрос: "Как повлияет изменение трудно прогнозируемых факторов на эффективность проекта?"</a:t>
            </a:r>
            <a:endParaRPr lang="ru-RU" b="1"/>
          </a:p>
          <a:p>
            <a:pPr indent="177800" algn="just" eaLnBrk="0" hangingPunct="0"/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Пример.</a:t>
            </a:r>
            <a:endParaRPr lang="ru-RU" b="1">
              <a:solidFill>
                <a:srgbClr val="FF0000"/>
              </a:solidFill>
            </a:endParaRPr>
          </a:p>
          <a:p>
            <a:pPr indent="177800" algn="just" eaLnBrk="0" hangingPunct="0"/>
            <a:r>
              <a:rPr lang="ru-RU" b="1">
                <a:cs typeface="Times New Roman" pitchFamily="18" charset="0"/>
              </a:rPr>
              <a:t>	Сравнивая два варианта проекта, можно оценить чувствительность эффективности проекта к изменению цен на его продукцию. Для этого также используют показатель </a:t>
            </a:r>
            <a:r>
              <a:rPr lang="en-US" b="1">
                <a:cs typeface="Times New Roman" pitchFamily="18" charset="0"/>
              </a:rPr>
              <a:t>NPV</a:t>
            </a:r>
            <a:r>
              <a:rPr lang="ru-RU" b="1">
                <a:cs typeface="Times New Roman" pitchFamily="18" charset="0"/>
              </a:rPr>
              <a:t>.</a:t>
            </a:r>
            <a:endParaRPr lang="ru-RU" b="1"/>
          </a:p>
        </p:txBody>
      </p:sp>
      <p:sp>
        <p:nvSpPr>
          <p:cNvPr id="222241" name="Rectangle 1"/>
          <p:cNvSpPr>
            <a:spLocks noChangeArrowheads="1"/>
          </p:cNvSpPr>
          <p:nvPr/>
        </p:nvSpPr>
        <p:spPr bwMode="auto">
          <a:xfrm>
            <a:off x="142875" y="5643563"/>
            <a:ext cx="8786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7800" algn="just" eaLnBrk="0" hangingPunct="0"/>
            <a:r>
              <a:rPr lang="ru-RU" b="1">
                <a:cs typeface="Times New Roman" pitchFamily="18" charset="0"/>
              </a:rPr>
              <a:t>Нетрудно видеть, что Проект 2 оказался менее чувствителен к ценовым колебаниям.</a:t>
            </a:r>
            <a:endParaRPr lang="ru-RU" b="1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0F30FE-1828-4B12-A4B4-E4607814A204}" type="slidenum">
              <a:rPr lang="ru-RU"/>
              <a:pPr>
                <a:defRPr/>
              </a:pPr>
              <a:t>82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TextBox 3"/>
          <p:cNvSpPr txBox="1">
            <a:spLocks noChangeArrowheads="1"/>
          </p:cNvSpPr>
          <p:nvPr/>
        </p:nvSpPr>
        <p:spPr bwMode="auto">
          <a:xfrm>
            <a:off x="285750" y="2286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Проверка устойчивости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3235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3236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3237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2323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2323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sp>
        <p:nvSpPr>
          <p:cNvPr id="223240" name="Rectangle 1"/>
          <p:cNvSpPr>
            <a:spLocks noChangeArrowheads="1"/>
          </p:cNvSpPr>
          <p:nvPr/>
        </p:nvSpPr>
        <p:spPr bwMode="auto">
          <a:xfrm>
            <a:off x="142875" y="609600"/>
            <a:ext cx="8786813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Реализация этого метода предусматривает разработку так называемых сценариев развития проекта в базовом и наиболее опасных вариантах для каких-либо участников проекта. </a:t>
            </a:r>
          </a:p>
          <a:p>
            <a:r>
              <a:rPr lang="ru-RU" b="1"/>
              <a:t>	По каждому сценарию исследуется, как будет действовать в соответствующих организационно-экономических условиях организационно-экономический механизм реализации проекта, каковы при этом будут доходы, потери и показатели эффективности у отдельных участников, государства и населения. 	Влияние факторов риска на норму дисконта не учитывается.</a:t>
            </a:r>
          </a:p>
          <a:p>
            <a:r>
              <a:rPr lang="ru-RU" b="1"/>
              <a:t>	</a:t>
            </a:r>
            <a:r>
              <a:rPr lang="ru-RU" b="1">
                <a:solidFill>
                  <a:srgbClr val="0070C0"/>
                </a:solidFill>
              </a:rPr>
              <a:t>Проект считается устойчивым и эффективным, если во всех рассмотренных ситуациях интересы участников соблюдаются, а возможные неблагоприятные последствия устраняются за счет созданных запасов и резервов или возмещаются страховыми выплатами.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0E02C-AE4A-4D46-ABE7-E6B6D20DD295}" type="slidenum">
              <a:rPr lang="ru-RU"/>
              <a:pPr>
                <a:defRPr/>
              </a:pPr>
              <a:t>83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TextBox 3"/>
          <p:cNvSpPr txBox="1">
            <a:spLocks noChangeArrowheads="1"/>
          </p:cNvSpPr>
          <p:nvPr/>
        </p:nvSpPr>
        <p:spPr bwMode="auto">
          <a:xfrm>
            <a:off x="285750" y="3810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Проверка устойчивости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4259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4260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4261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2426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2426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142875" y="838200"/>
            <a:ext cx="8786813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b="1" dirty="0">
                <a:latin typeface="Arial" charset="0"/>
                <a:cs typeface="+mn-cs"/>
              </a:rPr>
              <a:t>	 </a:t>
            </a:r>
            <a:r>
              <a:rPr lang="ru-RU" b="1" dirty="0">
                <a:solidFill>
                  <a:srgbClr val="FF0000"/>
                </a:solidFill>
                <a:latin typeface="Arial" charset="0"/>
                <a:cs typeface="+mn-cs"/>
              </a:rPr>
              <a:t>Пример.</a:t>
            </a:r>
            <a:endParaRPr lang="ru-RU" b="1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>
              <a:defRPr/>
            </a:pPr>
            <a:r>
              <a:rPr lang="ru-RU" b="1" dirty="0">
                <a:latin typeface="Arial" charset="0"/>
                <a:cs typeface="+mn-cs"/>
              </a:rPr>
              <a:t>	Рассмотрим проект строительства многоквартирного дома с последующей продажей квартир на рынке жилья.</a:t>
            </a:r>
          </a:p>
          <a:p>
            <a:pPr>
              <a:defRPr/>
            </a:pPr>
            <a:r>
              <a:rPr lang="ru-RU" b="1" dirty="0">
                <a:latin typeface="Arial" charset="0"/>
                <a:cs typeface="+mn-cs"/>
              </a:rPr>
              <a:t>	В реализации этого проекта задействовано два участника: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b="1" dirty="0">
                <a:latin typeface="Arial" charset="0"/>
                <a:cs typeface="+mn-cs"/>
              </a:rPr>
              <a:t>Компания, имеющая земельный участок и права на его</a:t>
            </a:r>
          </a:p>
          <a:p>
            <a:pPr marL="457200" indent="-457200">
              <a:defRPr/>
            </a:pPr>
            <a:r>
              <a:rPr lang="ru-RU" b="1" dirty="0">
                <a:latin typeface="Arial" charset="0"/>
                <a:cs typeface="+mn-cs"/>
              </a:rPr>
              <a:t>       застройку.</a:t>
            </a:r>
          </a:p>
          <a:p>
            <a:pPr>
              <a:defRPr/>
            </a:pPr>
            <a:r>
              <a:rPr lang="ru-RU" b="1" dirty="0">
                <a:latin typeface="Arial" charset="0"/>
                <a:cs typeface="+mn-cs"/>
              </a:rPr>
              <a:t>2. Строительная фирма "</a:t>
            </a:r>
            <a:r>
              <a:rPr lang="ru-RU" b="1" dirty="0" err="1">
                <a:latin typeface="Arial" charset="0"/>
                <a:cs typeface="+mn-cs"/>
              </a:rPr>
              <a:t>ПодКлюч</a:t>
            </a:r>
            <a:r>
              <a:rPr lang="ru-RU" b="1" dirty="0">
                <a:latin typeface="Arial" charset="0"/>
                <a:cs typeface="+mn-cs"/>
              </a:rPr>
              <a:t>", рассматривающая</a:t>
            </a:r>
          </a:p>
          <a:p>
            <a:pPr>
              <a:defRPr/>
            </a:pPr>
            <a:r>
              <a:rPr lang="ru-RU" b="1" dirty="0">
                <a:latin typeface="Arial" charset="0"/>
                <a:cs typeface="+mn-cs"/>
              </a:rPr>
              <a:t>    возможность заключения контракта с Компанией на </a:t>
            </a:r>
          </a:p>
          <a:p>
            <a:pPr>
              <a:defRPr/>
            </a:pPr>
            <a:r>
              <a:rPr lang="ru-RU" b="1" dirty="0">
                <a:latin typeface="Arial" charset="0"/>
                <a:cs typeface="+mn-cs"/>
              </a:rPr>
              <a:t>    строительство.</a:t>
            </a:r>
          </a:p>
          <a:p>
            <a:pPr>
              <a:defRPr/>
            </a:pPr>
            <a:r>
              <a:rPr lang="ru-RU" b="1" dirty="0">
                <a:latin typeface="Arial" charset="0"/>
                <a:cs typeface="+mn-cs"/>
              </a:rPr>
              <a:t>	Контракт предусматривает, что Компания предоставит земельный участок, проектную документацию, а также понесет все расходы, связанные с оформлением необходимых документов. Кроме того, Компания отвечает за организацию и проведение рекламы. </a:t>
            </a:r>
          </a:p>
          <a:p>
            <a:pPr>
              <a:defRPr/>
            </a:pPr>
            <a:r>
              <a:rPr lang="ru-RU" b="1" dirty="0">
                <a:latin typeface="Arial" charset="0"/>
                <a:cs typeface="+mn-cs"/>
              </a:rPr>
              <a:t>	Строительная фирма принимает на себя все расходы, связанные со строительством жилого дома.</a:t>
            </a:r>
          </a:p>
          <a:p>
            <a:pPr>
              <a:defRPr/>
            </a:pPr>
            <a:endParaRPr lang="ru-RU" b="1" dirty="0">
              <a:latin typeface="Arial" charset="0"/>
              <a:cs typeface="+mn-cs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93814-C628-4060-9852-B6A4F9DB694E}" type="slidenum">
              <a:rPr lang="ru-RU"/>
              <a:pPr>
                <a:defRPr/>
              </a:pPr>
              <a:t>84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TextBox 3"/>
          <p:cNvSpPr txBox="1">
            <a:spLocks noChangeArrowheads="1"/>
          </p:cNvSpPr>
          <p:nvPr/>
        </p:nvSpPr>
        <p:spPr bwMode="auto">
          <a:xfrm>
            <a:off x="285750" y="2286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Проверка устойчивости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283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5284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5285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2528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2528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295400" y="914400"/>
          <a:ext cx="6781800" cy="4972050"/>
        </p:xfrm>
        <a:graphic>
          <a:graphicData uri="http://schemas.openxmlformats.org/drawingml/2006/table">
            <a:tbl>
              <a:tblPr/>
              <a:tblGrid>
                <a:gridCol w="3029959"/>
                <a:gridCol w="1435962"/>
                <a:gridCol w="2315879"/>
              </a:tblGrid>
              <a:tr h="803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"базовый" вариант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Наиболее "опасный" вариант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4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площадь квартир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кв. 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кв. 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7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Рыночная стоимость 1 кв.м.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913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Оценочная стоимость земельного участка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0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Организационные расходы компании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Реклама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Проектная документация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76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Стоимость строительства 1 кв.м.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18EECC-AFE4-452D-8018-AF2FED5A1767}" type="slidenum">
              <a:rPr lang="ru-RU"/>
              <a:pPr>
                <a:defRPr/>
              </a:pPr>
              <a:t>85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TextBox 3"/>
          <p:cNvSpPr txBox="1">
            <a:spLocks noChangeArrowheads="1"/>
          </p:cNvSpPr>
          <p:nvPr/>
        </p:nvSpPr>
        <p:spPr bwMode="auto">
          <a:xfrm>
            <a:off x="285750" y="2286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Проверка устойчивости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6307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6308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6309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2631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2631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62000" y="762000"/>
          <a:ext cx="6553200" cy="2139950"/>
        </p:xfrm>
        <a:graphic>
          <a:graphicData uri="http://schemas.openxmlformats.org/drawingml/2006/table">
            <a:tbl>
              <a:tblPr/>
              <a:tblGrid>
                <a:gridCol w="3701344"/>
                <a:gridCol w="1240255"/>
                <a:gridCol w="1611601"/>
              </a:tblGrid>
              <a:tr h="40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"базовый" вариант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Наиболее "опасный" вариант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2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площадь квартир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кв. м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кв. м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Рыночная стоимость 1 кв.м.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Оценочная стоимость земельного участка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200,000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200,000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Организационные расходы компании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10,000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15,000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Реклама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20,000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30,000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Проектная документация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50,000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70,000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Стоимость строительства 1 кв.м.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354" name="Rectangle 1"/>
          <p:cNvSpPr>
            <a:spLocks noChangeArrowheads="1"/>
          </p:cNvSpPr>
          <p:nvPr/>
        </p:nvSpPr>
        <p:spPr bwMode="auto">
          <a:xfrm>
            <a:off x="214313" y="2895600"/>
            <a:ext cx="8715375" cy="382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sz="1600">
                <a:cs typeface="Times New Roman" pitchFamily="18" charset="0"/>
              </a:rPr>
              <a:t>Приведем расчеты, характеризующие устойчивость проекта.</a:t>
            </a:r>
            <a:endParaRPr lang="ru-RU" sz="1600"/>
          </a:p>
          <a:p>
            <a:pPr indent="457200" algn="just" eaLnBrk="0" hangingPunct="0"/>
            <a:r>
              <a:rPr lang="ru-RU" sz="1600">
                <a:solidFill>
                  <a:srgbClr val="0070C0"/>
                </a:solidFill>
                <a:cs typeface="Times New Roman" pitchFamily="18" charset="0"/>
              </a:rPr>
              <a:t>1. По базовому варианту:</a:t>
            </a:r>
            <a:endParaRPr lang="ru-RU" sz="1600">
              <a:solidFill>
                <a:srgbClr val="0070C0"/>
              </a:solidFill>
            </a:endParaRPr>
          </a:p>
          <a:p>
            <a:pPr indent="457200" algn="just" eaLnBrk="0" hangingPunct="0"/>
            <a:r>
              <a:rPr lang="en-US" sz="2800" baseline="-30000">
                <a:cs typeface="Times New Roman" pitchFamily="18" charset="0"/>
              </a:rPr>
              <a:t>NPV</a:t>
            </a:r>
            <a:r>
              <a:rPr lang="ru-RU" sz="1600" baseline="-30000">
                <a:cs typeface="Times New Roman" pitchFamily="18" charset="0"/>
              </a:rPr>
              <a:t>компании</a:t>
            </a:r>
            <a:r>
              <a:rPr lang="ru-RU" sz="1600">
                <a:cs typeface="Times New Roman" pitchFamily="18" charset="0"/>
              </a:rPr>
              <a:t> = 0.4*1000 кв.м. * 1200 – 200000 – 10000 -20000 - 50,000 = </a:t>
            </a:r>
            <a:r>
              <a:rPr lang="ru-RU" sz="1600">
                <a:solidFill>
                  <a:srgbClr val="0070C0"/>
                </a:solidFill>
                <a:cs typeface="Times New Roman" pitchFamily="18" charset="0"/>
              </a:rPr>
              <a:t>200,000</a:t>
            </a:r>
            <a:r>
              <a:rPr lang="ru-RU" sz="1600">
                <a:cs typeface="Times New Roman" pitchFamily="18" charset="0"/>
              </a:rPr>
              <a:t> </a:t>
            </a:r>
            <a:endParaRPr lang="ru-RU" sz="1600"/>
          </a:p>
          <a:p>
            <a:pPr indent="457200" algn="just" eaLnBrk="0" hangingPunct="0"/>
            <a:r>
              <a:rPr lang="en-US" sz="1600">
                <a:cs typeface="Times New Roman" pitchFamily="18" charset="0"/>
              </a:rPr>
              <a:t>NPV</a:t>
            </a:r>
            <a:r>
              <a:rPr lang="ru-RU" sz="1600" baseline="-30000">
                <a:cs typeface="Times New Roman" pitchFamily="18" charset="0"/>
              </a:rPr>
              <a:t>Строительной фирмы</a:t>
            </a:r>
            <a:r>
              <a:rPr lang="ru-RU" sz="1600">
                <a:cs typeface="Times New Roman" pitchFamily="18" charset="0"/>
              </a:rPr>
              <a:t> = 0,4*1000 кв.м. * 1200 – 300 * 1000 кв.м.</a:t>
            </a:r>
            <a:r>
              <a:rPr lang="ru-RU" sz="1600" i="1">
                <a:cs typeface="Times New Roman" pitchFamily="18" charset="0"/>
              </a:rPr>
              <a:t> = </a:t>
            </a:r>
            <a:r>
              <a:rPr lang="ru-RU" sz="1600">
                <a:solidFill>
                  <a:srgbClr val="0070C0"/>
                </a:solidFill>
                <a:cs typeface="Times New Roman" pitchFamily="18" charset="0"/>
              </a:rPr>
              <a:t>180000 </a:t>
            </a:r>
            <a:endParaRPr lang="ru-RU" sz="1600">
              <a:solidFill>
                <a:srgbClr val="0070C0"/>
              </a:solidFill>
            </a:endParaRPr>
          </a:p>
          <a:p>
            <a:pPr indent="457200" algn="just" eaLnBrk="0" hangingPunct="0"/>
            <a:endParaRPr lang="ru-RU" sz="1600">
              <a:cs typeface="Times New Roman" pitchFamily="18" charset="0"/>
            </a:endParaRPr>
          </a:p>
          <a:p>
            <a:pPr indent="457200" algn="just" eaLnBrk="0" hangingPunct="0"/>
            <a:r>
              <a:rPr lang="ru-RU" sz="1600">
                <a:solidFill>
                  <a:srgbClr val="0070C0"/>
                </a:solidFill>
                <a:cs typeface="Times New Roman" pitchFamily="18" charset="0"/>
              </a:rPr>
              <a:t>2. По наиболее "опасному" варианту:</a:t>
            </a:r>
            <a:endParaRPr lang="ru-RU" sz="1600">
              <a:solidFill>
                <a:srgbClr val="0070C0"/>
              </a:solidFill>
            </a:endParaRPr>
          </a:p>
          <a:p>
            <a:pPr indent="457200" algn="just" eaLnBrk="0" hangingPunct="0"/>
            <a:r>
              <a:rPr lang="en-US" sz="1600">
                <a:cs typeface="Times New Roman" pitchFamily="18" charset="0"/>
              </a:rPr>
              <a:t>NPV</a:t>
            </a:r>
            <a:r>
              <a:rPr lang="ru-RU" sz="1600" baseline="-30000">
                <a:cs typeface="Times New Roman" pitchFamily="18" charset="0"/>
              </a:rPr>
              <a:t>Компании</a:t>
            </a:r>
            <a:r>
              <a:rPr lang="ru-RU" sz="1600">
                <a:cs typeface="Times New Roman" pitchFamily="18" charset="0"/>
              </a:rPr>
              <a:t> = 0.4 * 1000 кв.м. * 1000 – 200000 – 15000 – 30000 -70000 = </a:t>
            </a:r>
            <a:r>
              <a:rPr lang="ru-RU" sz="1600">
                <a:solidFill>
                  <a:srgbClr val="0070C0"/>
                </a:solidFill>
                <a:cs typeface="Times New Roman" pitchFamily="18" charset="0"/>
              </a:rPr>
              <a:t>85000 </a:t>
            </a:r>
            <a:endParaRPr lang="ru-RU" sz="1600">
              <a:solidFill>
                <a:srgbClr val="0070C0"/>
              </a:solidFill>
            </a:endParaRPr>
          </a:p>
          <a:p>
            <a:pPr indent="457200" algn="just" eaLnBrk="0" hangingPunct="0"/>
            <a:r>
              <a:rPr lang="en-US" sz="1600">
                <a:cs typeface="Times New Roman" pitchFamily="18" charset="0"/>
              </a:rPr>
              <a:t>NPV</a:t>
            </a:r>
            <a:r>
              <a:rPr lang="ru-RU" sz="1600" baseline="-30000">
                <a:cs typeface="Times New Roman" pitchFamily="18" charset="0"/>
              </a:rPr>
              <a:t>Строительной фирмы</a:t>
            </a:r>
            <a:r>
              <a:rPr lang="ru-RU" sz="1600">
                <a:cs typeface="Times New Roman" pitchFamily="18" charset="0"/>
              </a:rPr>
              <a:t> = 0,4*1000 кв.м. * 1200 – 450 * 1000 кв.м.</a:t>
            </a:r>
            <a:r>
              <a:rPr lang="ru-RU" sz="1600" i="1">
                <a:cs typeface="Times New Roman" pitchFamily="18" charset="0"/>
              </a:rPr>
              <a:t> =</a:t>
            </a:r>
            <a:r>
              <a:rPr lang="ru-RU" sz="1600">
                <a:cs typeface="Times New Roman" pitchFamily="18" charset="0"/>
              </a:rPr>
              <a:t> </a:t>
            </a:r>
            <a:r>
              <a:rPr lang="ru-RU" sz="1600">
                <a:solidFill>
                  <a:srgbClr val="FF0000"/>
                </a:solidFill>
                <a:cs typeface="Times New Roman" pitchFamily="18" charset="0"/>
              </a:rPr>
              <a:t>- 50000 </a:t>
            </a:r>
            <a:endParaRPr lang="ru-RU" sz="1600">
              <a:solidFill>
                <a:srgbClr val="FF0000"/>
              </a:solidFill>
            </a:endParaRPr>
          </a:p>
          <a:p>
            <a:pPr indent="457200" algn="just" eaLnBrk="0" hangingPunct="0"/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Нетрудно видеть, что проект не является устойчивым. </a:t>
            </a:r>
          </a:p>
          <a:p>
            <a:pPr indent="457200" algn="just" eaLnBrk="0" hangingPunct="0"/>
            <a:r>
              <a:rPr lang="ru-RU" b="1">
                <a:solidFill>
                  <a:srgbClr val="FF0000"/>
                </a:solidFill>
                <a:cs typeface="Times New Roman" pitchFamily="18" charset="0"/>
              </a:rPr>
              <a:t>Для того чтобы он был реализован, требуется перераспределить риск увеличения стоимости между участниками проекта.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F279DC-B74F-42F2-B842-904ECA39E35E}" type="slidenum">
              <a:rPr lang="ru-RU"/>
              <a:pPr>
                <a:defRPr/>
              </a:pPr>
              <a:t>86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ru-RU" smtClean="0"/>
              <a:t>Точка безубыточности</a:t>
            </a:r>
          </a:p>
        </p:txBody>
      </p:sp>
      <p:sp>
        <p:nvSpPr>
          <p:cNvPr id="2273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7696200" cy="3733800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Уровень  физического объема продаж на протяжении расчетного периода времени при  котором выручка от реализации продукции совпадает с издержками производства.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/>
              <a:t>Ограничения при расчете точек безубыточности</a:t>
            </a: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029200"/>
          </a:xfrm>
        </p:spPr>
        <p:txBody>
          <a:bodyPr/>
          <a:lstStyle/>
          <a:p>
            <a:r>
              <a:rPr lang="ru-RU" sz="2400" smtClean="0"/>
              <a:t>Объем производства равен объему продаж;</a:t>
            </a:r>
          </a:p>
          <a:p>
            <a:r>
              <a:rPr lang="ru-RU" sz="2400" smtClean="0"/>
              <a:t>Постоянные затраты одинаковы для любого объема производства;</a:t>
            </a:r>
          </a:p>
          <a:p>
            <a:r>
              <a:rPr lang="ru-RU" sz="2400" smtClean="0"/>
              <a:t>Переменные издержки измеряются пропорционально объему производства;</a:t>
            </a:r>
          </a:p>
          <a:p>
            <a:r>
              <a:rPr lang="ru-RU" sz="2400" smtClean="0"/>
              <a:t>Цена не изменяется в течение периода, для которого определяется точка безубыточности;</a:t>
            </a:r>
          </a:p>
          <a:p>
            <a:r>
              <a:rPr lang="ru-RU" sz="2400" smtClean="0"/>
              <a:t>Цена единицы продукции и стоимость единицы ресурсов остается постоянными</a:t>
            </a:r>
            <a:r>
              <a:rPr lang="ru-RU" sz="2800" smtClean="0"/>
              <a:t>;</a:t>
            </a:r>
          </a:p>
          <a:p>
            <a:r>
              <a:rPr lang="ru-RU" sz="2400" smtClean="0"/>
              <a:t>При расчете ТБ для нескольких наименований продукции соотношение между объемами производимой продукции должно оставаться неизменным..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BD59B-746B-4B4A-BBF5-9641BD7C537F}" type="slidenum">
              <a:rPr lang="ru-RU"/>
              <a:pPr>
                <a:defRPr/>
              </a:pPr>
              <a:t>88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TextBox 3"/>
          <p:cNvSpPr txBox="1">
            <a:spLocks noChangeArrowheads="1"/>
          </p:cNvSpPr>
          <p:nvPr/>
        </p:nvSpPr>
        <p:spPr bwMode="auto">
          <a:xfrm>
            <a:off x="285750" y="2286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Точка безубыточности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9379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9380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29381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2938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2938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sp>
        <p:nvSpPr>
          <p:cNvPr id="229384" name="Rectangle 1"/>
          <p:cNvSpPr>
            <a:spLocks noChangeArrowheads="1"/>
          </p:cNvSpPr>
          <p:nvPr/>
        </p:nvSpPr>
        <p:spPr bwMode="auto">
          <a:xfrm>
            <a:off x="214313" y="685800"/>
            <a:ext cx="8715375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Одним из </a:t>
            </a:r>
            <a:r>
              <a:rPr lang="ru-RU" sz="1800" b="1"/>
              <a:t>наиболее важных показателей является </a:t>
            </a:r>
            <a:r>
              <a:rPr lang="ru-RU" sz="1800" b="1" u="sng">
                <a:solidFill>
                  <a:srgbClr val="0070C0"/>
                </a:solidFill>
              </a:rPr>
              <a:t>точка безубыточности</a:t>
            </a:r>
            <a:r>
              <a:rPr lang="ru-RU" sz="1800" b="1"/>
              <a:t>, характеризующая объем продаж, при котором выручка от реализации продукции совпадает с издержками производства.</a:t>
            </a:r>
          </a:p>
          <a:p>
            <a:r>
              <a:rPr lang="ru-RU" sz="1800" b="1"/>
              <a:t>	При определении этого показателя принимается, что издержки на производство продукции могут быть разделены на условно-постоянные издержки </a:t>
            </a:r>
            <a:r>
              <a:rPr lang="ru-RU" sz="1800" b="1">
                <a:solidFill>
                  <a:srgbClr val="FF0000"/>
                </a:solidFill>
              </a:rPr>
              <a:t>З</a:t>
            </a:r>
            <a:r>
              <a:rPr lang="en-US" sz="1800" b="1" baseline="-25000">
                <a:solidFill>
                  <a:srgbClr val="FF0000"/>
                </a:solidFill>
              </a:rPr>
              <a:t>C</a:t>
            </a:r>
            <a:r>
              <a:rPr lang="ru-RU" sz="1800" b="1"/>
              <a:t> и условно-переменные </a:t>
            </a:r>
            <a:r>
              <a:rPr lang="ru-RU" sz="1800" b="1">
                <a:solidFill>
                  <a:srgbClr val="FF0000"/>
                </a:solidFill>
              </a:rPr>
              <a:t>3</a:t>
            </a:r>
            <a:r>
              <a:rPr lang="en-US" sz="1800" b="1" baseline="-25000">
                <a:solidFill>
                  <a:srgbClr val="FF0000"/>
                </a:solidFill>
              </a:rPr>
              <a:t>V</a:t>
            </a:r>
            <a:r>
              <a:rPr lang="ru-RU" sz="1800" b="1"/>
              <a:t> . </a:t>
            </a:r>
          </a:p>
          <a:p>
            <a:r>
              <a:rPr lang="ru-RU" sz="1800" b="1"/>
              <a:t>	Условно-постоянные издержки </a:t>
            </a:r>
            <a:r>
              <a:rPr lang="ru-RU" sz="1800" b="1">
                <a:solidFill>
                  <a:srgbClr val="FF0000"/>
                </a:solidFill>
              </a:rPr>
              <a:t>З</a:t>
            </a:r>
            <a:r>
              <a:rPr lang="en-US" sz="1800" b="1" baseline="-25000">
                <a:solidFill>
                  <a:srgbClr val="FF0000"/>
                </a:solidFill>
              </a:rPr>
              <a:t>C</a:t>
            </a:r>
            <a:r>
              <a:rPr lang="ru-RU" sz="1800" b="1"/>
              <a:t> — это издержки, которые не зависят от изменения объема выпуска продукции</a:t>
            </a:r>
            <a:r>
              <a:rPr lang="ru-RU" sz="1800" b="1">
                <a:solidFill>
                  <a:srgbClr val="0070C0"/>
                </a:solidFill>
              </a:rPr>
              <a:t>. К ним относятся амортизация здания, производственного оборудования, содержания транспорта, проценты на капитал, заработная плата управленческого персонала, аренда установок и помещения, страхование, коммунальные услуги и др.</a:t>
            </a:r>
          </a:p>
          <a:p>
            <a:r>
              <a:rPr lang="ru-RU" sz="1800" b="1"/>
              <a:t> 	Условно-переменными издержками </a:t>
            </a:r>
            <a:r>
              <a:rPr lang="ru-RU" sz="1800" b="1">
                <a:solidFill>
                  <a:srgbClr val="FF0000"/>
                </a:solidFill>
              </a:rPr>
              <a:t>3</a:t>
            </a:r>
            <a:r>
              <a:rPr lang="en-US" sz="1800" b="1" baseline="-25000">
                <a:solidFill>
                  <a:srgbClr val="FF0000"/>
                </a:solidFill>
              </a:rPr>
              <a:t>V</a:t>
            </a:r>
            <a:r>
              <a:rPr lang="ru-RU" sz="1800" b="1"/>
              <a:t> называются издержки, которые изменяются в зависимости от объема выпуска продукции. </a:t>
            </a:r>
            <a:r>
              <a:rPr lang="ru-RU" sz="1800" b="1">
                <a:solidFill>
                  <a:srgbClr val="0070C0"/>
                </a:solidFill>
              </a:rPr>
              <a:t>К ним относятся: сырье, материалы, заработная плата производственных рабочих, топливо, торговые </a:t>
            </a:r>
            <a:r>
              <a:rPr lang="ru-RU" b="1">
                <a:solidFill>
                  <a:srgbClr val="0070C0"/>
                </a:solidFill>
              </a:rPr>
              <a:t>издержки, налоги и др.</a:t>
            </a:r>
          </a:p>
          <a:p>
            <a:endParaRPr lang="ru-RU" b="1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0D2FE-0F3D-4342-AC09-DD109E310503}" type="slidenum">
              <a:rPr lang="ru-RU"/>
              <a:pPr>
                <a:defRPr/>
              </a:pPr>
              <a:t>89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317500" y="836613"/>
            <a:ext cx="65135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7350" indent="-387350" eaLnBrk="0" hangingPunct="0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</a:rPr>
              <a:t>2.  ПОСТРОЕНИЕ СХЕМЫ        РЕАЛИЗАЦИИ ПРОЕКТА</a:t>
            </a:r>
          </a:p>
        </p:txBody>
      </p:sp>
      <p:graphicFrame>
        <p:nvGraphicFramePr>
          <p:cNvPr id="86018" name="Object 3"/>
          <p:cNvGraphicFramePr>
            <a:graphicFrameLocks noChangeAspect="1"/>
          </p:cNvGraphicFramePr>
          <p:nvPr/>
        </p:nvGraphicFramePr>
        <p:xfrm>
          <a:off x="7562850" y="981075"/>
          <a:ext cx="796925" cy="796925"/>
        </p:xfrm>
        <a:graphic>
          <a:graphicData uri="http://schemas.openxmlformats.org/presentationml/2006/ole">
            <p:oleObj spid="_x0000_s86018" name="Clip" r:id="rId3" imgW="2496960" imgH="2716560" progId="">
              <p:embed/>
            </p:oleObj>
          </a:graphicData>
        </a:graphic>
      </p:graphicFrame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7696200" y="2362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ru-RU" sz="2400" i="1">
              <a:solidFill>
                <a:srgbClr val="29292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2438400" y="2286000"/>
            <a:ext cx="64770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200">
                <a:solidFill>
                  <a:schemeClr val="tx2"/>
                </a:solidFill>
              </a:rPr>
              <a:t>СТОРОНЫ, УЧАСТВУЮЩИЕ В РЕАЛИЗАЦИИ ПРОЕКТА</a:t>
            </a:r>
          </a:p>
          <a:p>
            <a:pPr eaLnBrk="0" hangingPunct="0">
              <a:spcBef>
                <a:spcPct val="150000"/>
              </a:spcBef>
            </a:pPr>
            <a:r>
              <a:rPr lang="ru-RU" sz="2200">
                <a:solidFill>
                  <a:schemeClr val="tx2"/>
                </a:solidFill>
              </a:rPr>
              <a:t>С ТОЧКИ ЗРЕНИЯ КОГО ИЗ УЧАСТНИКОВ БУДЕТ РАССМАТРИВАТЬСЯ ПРОЕКТ</a:t>
            </a:r>
          </a:p>
          <a:p>
            <a:pPr eaLnBrk="0" hangingPunct="0">
              <a:spcBef>
                <a:spcPct val="150000"/>
              </a:spcBef>
            </a:pPr>
            <a:r>
              <a:rPr lang="ru-RU" sz="2200">
                <a:solidFill>
                  <a:schemeClr val="tx2"/>
                </a:solidFill>
              </a:rPr>
              <a:t>УЧЕТ ИНТЕРЕСОВ ПРОЧИХ УЧАСТНИКОВ ПРИ РАССМОТРЕНИИ ПРОЕКТА С ТОЧКИ ЗРЕНИЯ ОДНОГО ИЗ НИХ</a:t>
            </a:r>
            <a:endParaRPr lang="ru-RU" sz="2400"/>
          </a:p>
        </p:txBody>
      </p:sp>
      <p:sp>
        <p:nvSpPr>
          <p:cNvPr id="86022" name="Line 7"/>
          <p:cNvSpPr>
            <a:spLocks noChangeShapeType="1"/>
          </p:cNvSpPr>
          <p:nvPr/>
        </p:nvSpPr>
        <p:spPr bwMode="auto">
          <a:xfrm>
            <a:off x="1828800" y="21336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23" name="Line 8"/>
          <p:cNvSpPr>
            <a:spLocks noChangeShapeType="1"/>
          </p:cNvSpPr>
          <p:nvPr/>
        </p:nvSpPr>
        <p:spPr bwMode="auto">
          <a:xfrm>
            <a:off x="1846263" y="263683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24" name="Line 9"/>
          <p:cNvSpPr>
            <a:spLocks noChangeShapeType="1"/>
          </p:cNvSpPr>
          <p:nvPr/>
        </p:nvSpPr>
        <p:spPr bwMode="auto">
          <a:xfrm>
            <a:off x="1846263" y="37893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25" name="Line 10"/>
          <p:cNvSpPr>
            <a:spLocks noChangeShapeType="1"/>
          </p:cNvSpPr>
          <p:nvPr/>
        </p:nvSpPr>
        <p:spPr bwMode="auto">
          <a:xfrm>
            <a:off x="182880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26" name="Text Box 11"/>
          <p:cNvSpPr txBox="1">
            <a:spLocks noChangeArrowheads="1"/>
          </p:cNvSpPr>
          <p:nvPr/>
        </p:nvSpPr>
        <p:spPr bwMode="auto">
          <a:xfrm>
            <a:off x="0" y="5867400"/>
            <a:ext cx="88392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</a:rPr>
              <a:t>Необходимо для корректного учета доходов и затрат проекта</a:t>
            </a:r>
          </a:p>
        </p:txBody>
      </p:sp>
      <p:sp>
        <p:nvSpPr>
          <p:cNvPr id="86027" name="Line 13"/>
          <p:cNvSpPr>
            <a:spLocks noChangeShapeType="1"/>
          </p:cNvSpPr>
          <p:nvPr/>
        </p:nvSpPr>
        <p:spPr bwMode="auto">
          <a:xfrm>
            <a:off x="1600200" y="5867400"/>
            <a:ext cx="7162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28" name="Rectangle 14"/>
          <p:cNvSpPr>
            <a:spLocks noChangeArrowheads="1"/>
          </p:cNvSpPr>
          <p:nvPr/>
        </p:nvSpPr>
        <p:spPr bwMode="auto">
          <a:xfrm>
            <a:off x="1914525" y="115888"/>
            <a:ext cx="66468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/>
              <a:t>Стадии разработки проекта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40CE6E-607F-42A7-9674-EF15B089AC4A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TextBox 3"/>
          <p:cNvSpPr txBox="1">
            <a:spLocks noChangeArrowheads="1"/>
          </p:cNvSpPr>
          <p:nvPr/>
        </p:nvSpPr>
        <p:spPr bwMode="auto">
          <a:xfrm>
            <a:off x="285750" y="15240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Точка безубыточности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0403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30404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30405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3040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3040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sp>
        <p:nvSpPr>
          <p:cNvPr id="230408" name="Rectangle 1"/>
          <p:cNvSpPr>
            <a:spLocks noChangeArrowheads="1"/>
          </p:cNvSpPr>
          <p:nvPr/>
        </p:nvSpPr>
        <p:spPr bwMode="auto">
          <a:xfrm>
            <a:off x="214313" y="1071563"/>
            <a:ext cx="87153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/>
              <a:t>	 Тогда равенство</a:t>
            </a:r>
          </a:p>
          <a:p>
            <a:r>
              <a:rPr lang="ru-RU" sz="2400" b="1"/>
              <a:t> </a:t>
            </a:r>
          </a:p>
          <a:p>
            <a:pPr algn="ctr"/>
            <a:r>
              <a:rPr lang="ru-RU" sz="2400" b="1">
                <a:solidFill>
                  <a:srgbClr val="FF0000"/>
                </a:solidFill>
              </a:rPr>
              <a:t>Доходы  = Расходы</a:t>
            </a:r>
          </a:p>
          <a:p>
            <a:endParaRPr lang="ru-RU" sz="2400" b="1"/>
          </a:p>
          <a:p>
            <a:r>
              <a:rPr lang="ru-RU" sz="2400" b="1"/>
              <a:t> можно записать в виде:</a:t>
            </a:r>
          </a:p>
          <a:p>
            <a:r>
              <a:rPr lang="ru-RU" sz="2400" b="1"/>
              <a:t> </a:t>
            </a:r>
          </a:p>
          <a:p>
            <a:pPr algn="ctr"/>
            <a:r>
              <a:rPr lang="ru-RU" sz="2800" b="1">
                <a:solidFill>
                  <a:srgbClr val="FF0000"/>
                </a:solidFill>
              </a:rPr>
              <a:t>Ц * </a:t>
            </a:r>
            <a:r>
              <a:rPr lang="en-US" sz="2800" b="1">
                <a:solidFill>
                  <a:srgbClr val="FF0000"/>
                </a:solidFill>
              </a:rPr>
              <a:t>Q</a:t>
            </a:r>
            <a:r>
              <a:rPr lang="ru-RU" sz="2800" b="1">
                <a:solidFill>
                  <a:srgbClr val="FF0000"/>
                </a:solidFill>
              </a:rPr>
              <a:t> </a:t>
            </a:r>
            <a:r>
              <a:rPr lang="ru-RU" sz="2800" b="1" i="1">
                <a:solidFill>
                  <a:srgbClr val="FF0000"/>
                </a:solidFill>
              </a:rPr>
              <a:t>=</a:t>
            </a:r>
            <a:r>
              <a:rPr lang="ru-RU" sz="2800" b="1">
                <a:solidFill>
                  <a:srgbClr val="FF0000"/>
                </a:solidFill>
              </a:rPr>
              <a:t> З</a:t>
            </a:r>
            <a:r>
              <a:rPr lang="en-US" sz="2800" b="1" baseline="-25000">
                <a:solidFill>
                  <a:srgbClr val="FF0000"/>
                </a:solidFill>
              </a:rPr>
              <a:t>C</a:t>
            </a:r>
            <a:r>
              <a:rPr lang="ru-RU" sz="2800" b="1">
                <a:solidFill>
                  <a:srgbClr val="FF0000"/>
                </a:solidFill>
              </a:rPr>
              <a:t> + 3</a:t>
            </a:r>
            <a:r>
              <a:rPr lang="en-US" sz="2800" b="1" baseline="-25000">
                <a:solidFill>
                  <a:srgbClr val="FF0000"/>
                </a:solidFill>
              </a:rPr>
              <a:t>V</a:t>
            </a:r>
            <a:r>
              <a:rPr lang="en-US" sz="2800" b="1">
                <a:solidFill>
                  <a:srgbClr val="FF0000"/>
                </a:solidFill>
              </a:rPr>
              <a:t> </a:t>
            </a:r>
            <a:r>
              <a:rPr lang="ru-RU" sz="2800" b="1">
                <a:solidFill>
                  <a:srgbClr val="FF0000"/>
                </a:solidFill>
              </a:rPr>
              <a:t>* </a:t>
            </a:r>
            <a:r>
              <a:rPr lang="en-US" sz="2800" b="1">
                <a:solidFill>
                  <a:srgbClr val="FF0000"/>
                </a:solidFill>
              </a:rPr>
              <a:t>Q</a:t>
            </a:r>
            <a:endParaRPr lang="ru-RU" sz="2800" b="1">
              <a:solidFill>
                <a:srgbClr val="FF0000"/>
              </a:solidFill>
            </a:endParaRPr>
          </a:p>
          <a:p>
            <a:r>
              <a:rPr lang="ru-RU" sz="2400" b="1"/>
              <a:t> </a:t>
            </a:r>
          </a:p>
          <a:p>
            <a:r>
              <a:rPr lang="en-US" sz="2400" b="1"/>
              <a:t>	</a:t>
            </a:r>
            <a:r>
              <a:rPr lang="ru-RU" sz="2400" b="1"/>
              <a:t>Количество единиц реализованной продукции, необходимое для достижения точки безубыточности, будет равно</a:t>
            </a:r>
          </a:p>
          <a:p>
            <a:pPr algn="ctr"/>
            <a:r>
              <a:rPr lang="en-US" sz="3200" b="1">
                <a:solidFill>
                  <a:srgbClr val="FF0000"/>
                </a:solidFill>
              </a:rPr>
              <a:t>Q </a:t>
            </a:r>
            <a:r>
              <a:rPr lang="ru-RU" sz="3200" b="1">
                <a:solidFill>
                  <a:srgbClr val="FF0000"/>
                </a:solidFill>
              </a:rPr>
              <a:t>= З</a:t>
            </a:r>
            <a:r>
              <a:rPr lang="en-US" sz="3200" b="1" baseline="-25000">
                <a:solidFill>
                  <a:srgbClr val="FF0000"/>
                </a:solidFill>
              </a:rPr>
              <a:t>C </a:t>
            </a:r>
            <a:r>
              <a:rPr lang="ru-RU" sz="3200" b="1">
                <a:solidFill>
                  <a:srgbClr val="FF0000"/>
                </a:solidFill>
              </a:rPr>
              <a:t>/ (Ц- 3</a:t>
            </a:r>
            <a:r>
              <a:rPr lang="en-US" sz="3200" b="1" baseline="-25000">
                <a:solidFill>
                  <a:srgbClr val="FF0000"/>
                </a:solidFill>
              </a:rPr>
              <a:t>V</a:t>
            </a:r>
            <a:r>
              <a:rPr lang="ru-RU" sz="3200" b="1">
                <a:solidFill>
                  <a:srgbClr val="FF0000"/>
                </a:solidFill>
              </a:rPr>
              <a:t>)</a:t>
            </a:r>
          </a:p>
          <a:p>
            <a:endParaRPr lang="ru-RU" sz="2400" b="1">
              <a:solidFill>
                <a:srgbClr val="0070C0"/>
              </a:solidFill>
            </a:endParaRPr>
          </a:p>
          <a:p>
            <a:endParaRPr lang="ru-RU" sz="2400" b="1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BDD16-747C-455F-9618-62BE102788CC}" type="slidenum">
              <a:rPr lang="ru-RU"/>
              <a:pPr>
                <a:defRPr/>
              </a:pPr>
              <a:t>90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5" name="TextBox 3"/>
          <p:cNvSpPr txBox="1">
            <a:spLocks noChangeArrowheads="1"/>
          </p:cNvSpPr>
          <p:nvPr/>
        </p:nvSpPr>
        <p:spPr bwMode="auto">
          <a:xfrm>
            <a:off x="285750" y="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Точка безубыточности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1427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31428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31429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3143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3143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42938" y="2133600"/>
          <a:ext cx="7858125" cy="4495800"/>
        </p:xfrm>
        <a:graphic>
          <a:graphicData uri="http://schemas.openxmlformats.org/drawingml/2006/table">
            <a:tbl>
              <a:tblPr/>
              <a:tblGrid>
                <a:gridCol w="3144837"/>
                <a:gridCol w="1177925"/>
                <a:gridCol w="1177925"/>
                <a:gridCol w="1179513"/>
                <a:gridCol w="1177925"/>
              </a:tblGrid>
              <a:tr h="632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затрат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Постоянные издержки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Переменные издержки на единицу продукции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5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Б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Б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Сырье, основные материалы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5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материалы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5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Заработная плата рабочих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5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Коммунальные издержки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1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Энергия на технологические цели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5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и ремонт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59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Заводские накладные расходы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2 500,000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Административные затраты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5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Затраты на сбыт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10 000 000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1516" name="Rectangle 1"/>
          <p:cNvSpPr>
            <a:spLocks noChangeArrowheads="1"/>
          </p:cNvSpPr>
          <p:nvPr/>
        </p:nvSpPr>
        <p:spPr bwMode="auto">
          <a:xfrm>
            <a:off x="142875" y="457200"/>
            <a:ext cx="88582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sz="1400" b="1">
                <a:solidFill>
                  <a:srgbClr val="FF0000"/>
                </a:solidFill>
                <a:cs typeface="Times New Roman" pitchFamily="18" charset="0"/>
              </a:rPr>
              <a:t>Пример 3.</a:t>
            </a:r>
          </a:p>
          <a:p>
            <a:pPr indent="457200" algn="just" eaLnBrk="0" hangingPunct="0"/>
            <a:r>
              <a:rPr lang="ru-RU" sz="1400" b="1">
                <a:cs typeface="Times New Roman" pitchFamily="18" charset="0"/>
              </a:rPr>
              <a:t>Необходимо сравнить устойчивость двух вариантов проекта по производству автомобиля компанией "Пятое колесо". Для этого необходимо определить точку безубыточности для каждого варианта.</a:t>
            </a:r>
            <a:endParaRPr lang="ru-RU" sz="1400" b="1"/>
          </a:p>
          <a:p>
            <a:pPr indent="457200" eaLnBrk="0" hangingPunct="0"/>
            <a:r>
              <a:rPr lang="ru-RU" sz="1400" b="1">
                <a:cs typeface="Times New Roman" pitchFamily="18" charset="0"/>
              </a:rPr>
              <a:t>Как для варианта А, так и для варианта Б цена одного автомобиля составляет 10000 евро.</a:t>
            </a:r>
            <a:endParaRPr lang="ru-RU" sz="1400" b="1"/>
          </a:p>
          <a:p>
            <a:pPr indent="457200" eaLnBrk="0" hangingPunct="0"/>
            <a:r>
              <a:rPr lang="ru-RU" sz="1400" b="1">
                <a:cs typeface="Times New Roman" pitchFamily="18" charset="0"/>
              </a:rPr>
              <a:t>Издержки производства по вариантам приведены в таблице.</a:t>
            </a:r>
            <a:endParaRPr lang="ru-RU" sz="1400" b="1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1493B-1FEC-497E-A601-9E681B0A6FD7}" type="slidenum">
              <a:rPr lang="ru-RU"/>
              <a:pPr>
                <a:defRPr/>
              </a:pPr>
              <a:t>91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extBox 3"/>
          <p:cNvSpPr txBox="1">
            <a:spLocks noChangeArrowheads="1"/>
          </p:cNvSpPr>
          <p:nvPr/>
        </p:nvSpPr>
        <p:spPr bwMode="auto">
          <a:xfrm>
            <a:off x="285750" y="0"/>
            <a:ext cx="864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u="sng">
                <a:solidFill>
                  <a:srgbClr val="FF0000"/>
                </a:solidFill>
              </a:rPr>
              <a:t>Точка безубыточности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2451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32452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32453" name="Прямоугольник 23"/>
          <p:cNvSpPr>
            <a:spLocks noChangeArrowheads="1"/>
          </p:cNvSpPr>
          <p:nvPr/>
        </p:nvSpPr>
        <p:spPr bwMode="auto">
          <a:xfrm>
            <a:off x="214313" y="1143000"/>
            <a:ext cx="871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	</a:t>
            </a:r>
          </a:p>
        </p:txBody>
      </p:sp>
      <p:sp>
        <p:nvSpPr>
          <p:cNvPr id="23245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eaLnBrk="0" hangingPunct="0"/>
            <a:endParaRPr lang="ru-RU"/>
          </a:p>
        </p:txBody>
      </p:sp>
      <p:sp>
        <p:nvSpPr>
          <p:cNvPr id="23245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77800" eaLnBrk="0" hangingPunct="0"/>
            <a:endParaRPr lang="ru-RU"/>
          </a:p>
        </p:txBody>
      </p:sp>
      <p:sp>
        <p:nvSpPr>
          <p:cNvPr id="232456" name="Rectangle 1"/>
          <p:cNvSpPr>
            <a:spLocks noChangeArrowheads="1"/>
          </p:cNvSpPr>
          <p:nvPr/>
        </p:nvSpPr>
        <p:spPr bwMode="auto">
          <a:xfrm>
            <a:off x="228600" y="2362200"/>
            <a:ext cx="8772525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Точка безубыточности для варианта А </a:t>
            </a:r>
          </a:p>
          <a:p>
            <a:r>
              <a:rPr lang="ru-RU" b="1"/>
              <a:t> </a:t>
            </a:r>
          </a:p>
          <a:p>
            <a:r>
              <a:rPr lang="ru-RU" b="1"/>
              <a:t>      </a:t>
            </a:r>
            <a:r>
              <a:rPr lang="en-US" b="1"/>
              <a:t>Q</a:t>
            </a:r>
            <a:r>
              <a:rPr lang="en-US" b="1" baseline="-25000"/>
              <a:t>А</a:t>
            </a:r>
            <a:r>
              <a:rPr lang="ru-RU" b="1"/>
              <a:t> = 4 500 000 / (10000 — 8200) = </a:t>
            </a:r>
            <a:r>
              <a:rPr lang="ru-RU" b="1">
                <a:solidFill>
                  <a:srgbClr val="FF0000"/>
                </a:solidFill>
              </a:rPr>
              <a:t>2500</a:t>
            </a:r>
          </a:p>
          <a:p>
            <a:r>
              <a:rPr lang="ru-RU" b="1"/>
              <a:t> </a:t>
            </a:r>
          </a:p>
          <a:p>
            <a:r>
              <a:rPr lang="ru-RU" b="1"/>
              <a:t>Точка безубыточности для варианта Б </a:t>
            </a:r>
          </a:p>
          <a:p>
            <a:r>
              <a:rPr lang="ru-RU" b="1"/>
              <a:t> </a:t>
            </a:r>
          </a:p>
          <a:p>
            <a:r>
              <a:rPr lang="ru-RU" b="1"/>
              <a:t>      </a:t>
            </a:r>
            <a:r>
              <a:rPr lang="en-US" b="1"/>
              <a:t>Q</a:t>
            </a:r>
            <a:r>
              <a:rPr lang="ru-RU" b="1" baseline="-25000"/>
              <a:t>Б</a:t>
            </a:r>
            <a:r>
              <a:rPr lang="ru-RU" b="1"/>
              <a:t> = 10 000 000 / (10000-7500) = </a:t>
            </a:r>
            <a:r>
              <a:rPr lang="ru-RU" b="1">
                <a:solidFill>
                  <a:srgbClr val="FF0000"/>
                </a:solidFill>
              </a:rPr>
              <a:t>4000</a:t>
            </a:r>
          </a:p>
          <a:p>
            <a:endParaRPr lang="en-US" b="1"/>
          </a:p>
          <a:p>
            <a:r>
              <a:rPr lang="ru-RU" b="1">
                <a:solidFill>
                  <a:srgbClr val="0070C0"/>
                </a:solidFill>
              </a:rPr>
              <a:t>Сравнение вариантов показывает, что вариант А имеет большую устойчивость, так как выпуск (и реализация) 2500 автомобилей будет достаточным для покрытия всех издержек, а по варианту Б для этого необходимо будет реализовать 4000 автомобилей.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42938" y="685800"/>
          <a:ext cx="7858125" cy="1524000"/>
        </p:xfrm>
        <a:graphic>
          <a:graphicData uri="http://schemas.openxmlformats.org/drawingml/2006/table">
            <a:tbl>
              <a:tblPr/>
              <a:tblGrid>
                <a:gridCol w="3144837"/>
                <a:gridCol w="1177925"/>
                <a:gridCol w="1177925"/>
                <a:gridCol w="1179513"/>
                <a:gridCol w="1177925"/>
              </a:tblGrid>
              <a:tr h="8466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затрат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Постоянные издержки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Переменные издержки на единицу продукции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5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Б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 Б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8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10 000 000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364" marR="253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8A8EF-A9EB-4CCE-BA7F-C32A3EC9AAE9}" type="slidenum">
              <a:rPr lang="ru-RU"/>
              <a:pPr>
                <a:defRPr/>
              </a:pPr>
              <a:t>92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FF0000"/>
                </a:solidFill>
              </a:rPr>
              <a:t>Показатель точки безубыточности позволяет определить</a:t>
            </a:r>
            <a:r>
              <a:rPr lang="ru-RU" sz="3600" dirty="0"/>
              <a:t>:</a:t>
            </a:r>
            <a:endParaRPr lang="ru-RU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требуемый объем продаж, обеспечивающий получение прибыли;</a:t>
            </a:r>
          </a:p>
          <a:p>
            <a:r>
              <a:rPr lang="ru-RU" smtClean="0"/>
              <a:t>зависимость прибыли предприятия от изменения цены;</a:t>
            </a:r>
          </a:p>
          <a:p>
            <a:r>
              <a:rPr lang="ru-RU" smtClean="0"/>
              <a:t>значение каждого продукта в доле покрытия общих затрат.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D0650-C472-485E-91E5-48F5DE6C290F}" type="slidenum">
              <a:rPr lang="ru-RU"/>
              <a:pPr>
                <a:defRPr/>
              </a:pPr>
              <a:t>93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838200"/>
            <a:ext cx="7772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Анализ сценариев развития проекта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590800"/>
            <a:ext cx="8077200" cy="3352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Позволяет оценить влияние на проект возможного одновременного изменения нескольких переменных через вероятность каждого сценария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Каждому сценарию должен соответствовать: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набор значений исходных переменных;</a:t>
            </a:r>
          </a:p>
          <a:p>
            <a:r>
              <a:rPr lang="ru-RU" smtClean="0"/>
              <a:t>рассчитанные значения результирующих показателей;</a:t>
            </a:r>
          </a:p>
          <a:p>
            <a:r>
              <a:rPr lang="ru-RU" smtClean="0"/>
              <a:t>некоторая вероятность наступления данного сценария.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E06C8-9A81-4143-BE83-B7B307C3FBBC}" type="slidenum">
              <a:rPr lang="ru-RU"/>
              <a:pPr>
                <a:defRPr/>
              </a:pPr>
              <a:t>95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Статистический анализ</a:t>
            </a:r>
          </a:p>
        </p:txBody>
      </p:sp>
      <p:sp>
        <p:nvSpPr>
          <p:cNvPr id="2365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mtClean="0"/>
              <a:t>Цель статистического анализа состоит в определении степени воздействия случайных факторов на показатели эффективности проекта.</a:t>
            </a:r>
          </a:p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D29625-F3C2-4D08-8EC1-5A49EFD262E1}" type="slidenum">
              <a:rPr lang="ru-RU"/>
              <a:pPr>
                <a:defRPr/>
              </a:pPr>
              <a:t>96</a:t>
            </a:fld>
            <a:endParaRPr lang="ru-RU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Последовательность действий при формировании сценариев: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924800" cy="4495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smtClean="0"/>
              <a:t>определяются переменные для анализа;</a:t>
            </a:r>
          </a:p>
          <a:p>
            <a:pPr marL="609600" indent="-609600">
              <a:lnSpc>
                <a:spcPct val="90000"/>
              </a:lnSpc>
            </a:pPr>
            <a:r>
              <a:rPr lang="ru-RU" smtClean="0"/>
              <a:t>определяются интервалы возможного изменения исходных переменных;</a:t>
            </a:r>
          </a:p>
          <a:p>
            <a:pPr marL="609600" indent="-609600">
              <a:lnSpc>
                <a:spcPct val="90000"/>
              </a:lnSpc>
            </a:pPr>
            <a:r>
              <a:rPr lang="ru-RU" smtClean="0"/>
              <a:t>многократно рассчитываются результирующие показатели;</a:t>
            </a:r>
          </a:p>
          <a:p>
            <a:pPr marL="609600" indent="-609600">
              <a:lnSpc>
                <a:spcPct val="90000"/>
              </a:lnSpc>
            </a:pPr>
            <a:r>
              <a:rPr lang="ru-RU" smtClean="0"/>
              <a:t>полученные результирующие показатели рассматриваются как случайные величины (математическое ожидание, дисперсия);</a:t>
            </a:r>
          </a:p>
          <a:p>
            <a:pPr marL="609600" indent="-609600">
              <a:lnSpc>
                <a:spcPct val="90000"/>
              </a:lnSpc>
            </a:pPr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20009-EB1D-4D44-BC0F-71FCDB7AA1E8}" type="slidenum">
              <a:rPr lang="ru-RU"/>
              <a:pPr>
                <a:defRPr/>
              </a:pPr>
              <a:t>97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1371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Критерии количественной оценки результатов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r>
              <a:rPr lang="ru-RU" smtClean="0"/>
              <a:t>Среднее значение;</a:t>
            </a:r>
          </a:p>
          <a:p>
            <a:r>
              <a:rPr lang="ru-RU" smtClean="0"/>
              <a:t>Неопределенность (дисперсия)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C5ADE-4CDE-4326-AEC9-115F518FBCB4}" type="slidenum">
              <a:rPr lang="ru-RU"/>
              <a:pPr>
                <a:defRPr/>
              </a:pPr>
              <a:t>98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512763"/>
            <a:ext cx="8245475" cy="6842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/>
              <a:t>Анализ инвестиционных проектов в условиях риска</a:t>
            </a:r>
          </a:p>
        </p:txBody>
      </p:sp>
      <p:sp>
        <p:nvSpPr>
          <p:cNvPr id="175109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75106" name="Object 2"/>
          <p:cNvGraphicFramePr>
            <a:graphicFrameLocks noChangeAspect="1"/>
          </p:cNvGraphicFramePr>
          <p:nvPr/>
        </p:nvGraphicFramePr>
        <p:xfrm>
          <a:off x="273050" y="1881188"/>
          <a:ext cx="4230688" cy="1214437"/>
        </p:xfrm>
        <a:graphic>
          <a:graphicData uri="http://schemas.openxmlformats.org/presentationml/2006/ole">
            <p:oleObj spid="_x0000_s175106" name="Equation" r:id="rId3" imgW="1676160" imgH="482400" progId="Equation.3">
              <p:embed/>
            </p:oleObj>
          </a:graphicData>
        </a:graphic>
      </p:graphicFrame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714875" y="2701925"/>
            <a:ext cx="43211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400">
                <a:latin typeface="Arial" charset="0"/>
                <a:cs typeface="+mn-cs"/>
              </a:rPr>
              <a:t>Среднеквадратическое (стандартное) отклонение показывает среднее отклонение значений чистой приведенной стоимости (</a:t>
            </a:r>
            <a:r>
              <a:rPr lang="en-US" sz="2400">
                <a:latin typeface="Arial" charset="0"/>
                <a:cs typeface="+mn-cs"/>
              </a:rPr>
              <a:t>NPV</a:t>
            </a:r>
            <a:r>
              <a:rPr lang="en-US" i="1" baseline="-2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+mn-cs"/>
              </a:rPr>
              <a:t>i</a:t>
            </a:r>
            <a:r>
              <a:rPr lang="en-US" baseline="-25000">
                <a:latin typeface="Times New Roman" pitchFamily="18" charset="0"/>
                <a:cs typeface="+mn-cs"/>
              </a:rPr>
              <a:t> </a:t>
            </a:r>
            <a:r>
              <a:rPr lang="en-US" sz="2400">
                <a:latin typeface="Arial" charset="0"/>
                <a:cs typeface="+mn-cs"/>
              </a:rPr>
              <a:t>) </a:t>
            </a:r>
            <a:r>
              <a:rPr lang="ru-RU" sz="2400">
                <a:latin typeface="Arial" charset="0"/>
                <a:cs typeface="+mn-cs"/>
              </a:rPr>
              <a:t>от центра распределения</a:t>
            </a:r>
            <a:endParaRPr lang="en-US" sz="2400">
              <a:latin typeface="Arial" charset="0"/>
              <a:cs typeface="+mn-cs"/>
            </a:endParaRP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182563" y="4652963"/>
            <a:ext cx="43529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8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NPV</a:t>
            </a:r>
            <a:r>
              <a:rPr lang="en-US" sz="18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</a:t>
            </a:r>
            <a:r>
              <a:rPr lang="en-US" sz="1800" i="1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</a:t>
            </a:r>
            <a:r>
              <a:rPr lang="ru-RU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– денежный поток для </a:t>
            </a:r>
            <a:r>
              <a:rPr lang="en-US" sz="1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-</a:t>
            </a:r>
            <a:r>
              <a:rPr lang="ru-RU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ой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</a:t>
            </a:r>
            <a:r>
              <a:rPr lang="ru-RU" sz="18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возм</a:t>
            </a:r>
            <a:r>
              <a:rPr lang="ru-RU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ожности</a:t>
            </a:r>
          </a:p>
          <a:p>
            <a:pPr>
              <a:lnSpc>
                <a:spcPct val="80000"/>
              </a:lnSpc>
              <a:defRPr/>
            </a:pPr>
            <a:r>
              <a:rPr lang="en-US" sz="1800" i="1" dirty="0">
                <a:latin typeface="Arial" charset="0"/>
                <a:cs typeface="+mn-cs"/>
              </a:rPr>
              <a:t>NPV</a:t>
            </a:r>
            <a:r>
              <a:rPr lang="en-US" sz="1800" i="1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  </a:t>
            </a:r>
            <a:r>
              <a:rPr lang="ru-RU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– математическое ожидание чистой приведенной стоимости проекта</a:t>
            </a:r>
          </a:p>
          <a:p>
            <a:pPr>
              <a:lnSpc>
                <a:spcPct val="80000"/>
              </a:lnSpc>
              <a:defRPr/>
            </a:pPr>
            <a:r>
              <a:rPr lang="en-US" sz="1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p</a:t>
            </a:r>
            <a:r>
              <a:rPr lang="en-US" sz="1800" i="1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 </a:t>
            </a:r>
            <a:r>
              <a:rPr lang="ru-RU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– вероятность возникновения </a:t>
            </a:r>
            <a:r>
              <a:rPr lang="en-US" sz="1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i</a:t>
            </a: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-</a:t>
            </a:r>
            <a:r>
              <a:rPr lang="ru-RU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ой возможности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n – </a:t>
            </a:r>
            <a:r>
              <a:rPr lang="ru-RU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число возможностей</a:t>
            </a:r>
          </a:p>
          <a:p>
            <a:pPr>
              <a:lnSpc>
                <a:spcPct val="80000"/>
              </a:lnSpc>
              <a:defRPr/>
            </a:pPr>
            <a:endParaRPr lang="ru-RU" sz="1200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graphicFrame>
        <p:nvGraphicFramePr>
          <p:cNvPr id="175107" name="Object 3"/>
          <p:cNvGraphicFramePr>
            <a:graphicFrameLocks noChangeAspect="1"/>
          </p:cNvGraphicFramePr>
          <p:nvPr>
            <p:ph idx="1"/>
          </p:nvPr>
        </p:nvGraphicFramePr>
        <p:xfrm>
          <a:off x="287338" y="3465513"/>
          <a:ext cx="2952750" cy="1025525"/>
        </p:xfrm>
        <a:graphic>
          <a:graphicData uri="http://schemas.openxmlformats.org/presentationml/2006/ole">
            <p:oleObj spid="_x0000_s175107" name="Equation" r:id="rId4" imgW="12445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5560</TotalTime>
  <Words>4854</Words>
  <Application>Microsoft PowerPoint</Application>
  <PresentationFormat>Экран (4:3)</PresentationFormat>
  <Paragraphs>989</Paragraphs>
  <Slides>115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13</vt:i4>
      </vt:variant>
      <vt:variant>
        <vt:lpstr>Шаблон оформления</vt:lpstr>
      </vt:variant>
      <vt:variant>
        <vt:i4>6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115</vt:i4>
      </vt:variant>
    </vt:vector>
  </HeadingPairs>
  <TitlesOfParts>
    <vt:vector size="137" baseType="lpstr">
      <vt:lpstr>Verdana</vt:lpstr>
      <vt:lpstr>Arial</vt:lpstr>
      <vt:lpstr>Calibri</vt:lpstr>
      <vt:lpstr>Times New Roman</vt:lpstr>
      <vt:lpstr>Wingdings</vt:lpstr>
      <vt:lpstr>Arial Unicode MS</vt:lpstr>
      <vt:lpstr>Palatino Linotype</vt:lpstr>
      <vt:lpstr>Book Antiqua</vt:lpstr>
      <vt:lpstr>Georgia</vt:lpstr>
      <vt:lpstr>Monotype Sorts</vt:lpstr>
      <vt:lpstr>Symbol</vt:lpstr>
      <vt:lpstr>Arial CYR</vt:lpstr>
      <vt:lpstr>Courier New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Clip</vt:lpstr>
      <vt:lpstr>Equation</vt:lpstr>
      <vt:lpstr>Формула</vt:lpstr>
      <vt:lpstr>Слайд 1</vt:lpstr>
      <vt:lpstr>Тема 3. Анализ и оценка  реализации бизнес-плана инвестиционного проекта. </vt:lpstr>
      <vt:lpstr>Особенности инвестиционных проектов</vt:lpstr>
      <vt:lpstr>Необходимость инвестиций</vt:lpstr>
      <vt:lpstr>Бизнес-план – это проект, направленный на получение прибыли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Проект «в чистом поле»</vt:lpstr>
      <vt:lpstr>Проект на действующем предприятии</vt:lpstr>
      <vt:lpstr>Основными источниками информации для проведения анализа </vt:lpstr>
      <vt:lpstr>Сведения об экономическом окружении проекта должны включать в себя:</vt:lpstr>
      <vt:lpstr>Учет влияния инфляции на реализацию проекта в бизнес-плане состоит в том, чтобы учесть влияние изменения цен на различные виды продукции и ресурсов в период реализации проекта. </vt:lpstr>
      <vt:lpstr>Экономические показатели внутренней среды проекта</vt:lpstr>
      <vt:lpstr>Анализ безубыточности</vt:lpstr>
      <vt:lpstr>Операционный анализ – изучает взаимовлияние и взаимозависимость между затратами, объемом производства и реализации и финансовым результатом (прибылью).   Эффект операционного рычага – снижение доли постоянных затрат в структуре себестоимости продукции при соблюдении прочих равных условий приводит к тому, что темпы роста прибыли всегда опережают темпы роста реализации продукции. </vt:lpstr>
      <vt:lpstr>Результаты операционного анализа (анализа безубыточности) используются в следующих целях:</vt:lpstr>
      <vt:lpstr>Анализ безубыточности основан на следующих допущениях:</vt:lpstr>
      <vt:lpstr>Слайд 25</vt:lpstr>
      <vt:lpstr>Слайд 26</vt:lpstr>
      <vt:lpstr>Маржинальный подход  лежит в основе управленческих решений, связанных с ассортиментной политикой, продвижением продукции на рынок, ценообразованием и рядом других задач  Доля маржинальной прибыли в цене единицы продукции  является величиной постоянной, и предпочтение отдается тому виду продукции, который обеспечивает наибольшее значение маржинальной прибыли Снижение показателя маржинальной прибыли вызывает необходимость дополнительного производства и реализации продукции или пересмотра ассортиментной политики</vt:lpstr>
      <vt:lpstr>Операционный рычаг  позволяет определить, как изменяется прибыль при тех или иных изменениях объема реализации. Действие рычага  состоит в том, что любое изменение выручки от реализации приводит к еще более интенсивному изменению прибыли. </vt:lpstr>
      <vt:lpstr>Слайд 29</vt:lpstr>
      <vt:lpstr>Слайд 30</vt:lpstr>
      <vt:lpstr>Чем выше значение  коэффициента операционного левериджа  на предприятии, тем в большей степени оно способно ускорять темпы прироста операционной прибыли по отношению к темпам прироста объема реализации продукции.   Сила же  операционного рычага  стремиться к максимуму при приближении объемов реализации к точке безубыточности, поскольку доля постоянных затрат в общем объеме затрат при увеличении объемов реализации снижается.</vt:lpstr>
      <vt:lpstr>Слайд 32</vt:lpstr>
      <vt:lpstr>Методы оценки экономической эффективности проекта </vt:lpstr>
      <vt:lpstr>Задачи оценки эффективности инвестиционных проектов:</vt:lpstr>
      <vt:lpstr>Эффективность проекта следует рассматривать  на различных уровнях: </vt:lpstr>
      <vt:lpstr>Эффективность проекта следует рассматривать  на различных уровнях: </vt:lpstr>
      <vt:lpstr>Эффективность проекта следует рассматривать  на различных уровнях: </vt:lpstr>
      <vt:lpstr>Показатели эффективности инвестиционных проектов </vt:lpstr>
      <vt:lpstr>Критерии оценки инвестиционных проектов</vt:lpstr>
      <vt:lpstr>Слайд 40</vt:lpstr>
      <vt:lpstr>Критерии оценки инвестиционных проектов</vt:lpstr>
      <vt:lpstr>Критерии оценки инвестиционных проектов</vt:lpstr>
      <vt:lpstr>Критерии оценки инвестиционных проектов</vt:lpstr>
      <vt:lpstr>Критерии оценки инвестиционных проектов</vt:lpstr>
      <vt:lpstr>Слайд 45</vt:lpstr>
      <vt:lpstr>Простой срок окупаемости РВР (Payback Period). </vt:lpstr>
      <vt:lpstr>PBP – Payback Period</vt:lpstr>
      <vt:lpstr>Бухгалтерская норма доходности ARR  (Accounting Rate of Return)</vt:lpstr>
      <vt:lpstr>Дисконтированный срок окупаемости DPBP (Discounted Payback Period)</vt:lpstr>
      <vt:lpstr>Чистая приведенная стоимость NPV (Net Present Value)</vt:lpstr>
      <vt:lpstr>Критерии оценки инвестиционных проектов</vt:lpstr>
      <vt:lpstr>NPV – Net Present Value</vt:lpstr>
      <vt:lpstr>IRR – Internal Rate of Return</vt:lpstr>
      <vt:lpstr>IRR – Internal Rate of Return</vt:lpstr>
      <vt:lpstr>Слайд 55</vt:lpstr>
      <vt:lpstr>Внутренняя норма доходности IRR (Internal Rate of Return)</vt:lpstr>
      <vt:lpstr>Внутренний уровень доходности (IRR) </vt:lpstr>
      <vt:lpstr>Внутренний уровень доходности (IRR) </vt:lpstr>
      <vt:lpstr>Критерии оценки инвестиционных проектов</vt:lpstr>
      <vt:lpstr>Внутренний уровень доходности (IRR)</vt:lpstr>
      <vt:lpstr>Модифицированный внутренний уровень доходности (МIRR) </vt:lpstr>
      <vt:lpstr>PI – Profitability Index</vt:lpstr>
      <vt:lpstr>Индекс прибыльности PI (Profitability Index)</vt:lpstr>
      <vt:lpstr>Необходимые условия эффективности инвестиционных проектов: </vt:lpstr>
      <vt:lpstr>Анализ эффективности инвестиционного проекта</vt:lpstr>
      <vt:lpstr>АНАЛИЗ И ОЦЕНКА РИСКОВ</vt:lpstr>
      <vt:lpstr>АНАЛИЗ И ОЦЕНКА РИСКОВ</vt:lpstr>
      <vt:lpstr>Слайд 68</vt:lpstr>
      <vt:lpstr>Слайд 69</vt:lpstr>
      <vt:lpstr>Слайд 70</vt:lpstr>
      <vt:lpstr>Слайд 71</vt:lpstr>
      <vt:lpstr>Слайд 72</vt:lpstr>
      <vt:lpstr>Слайд 73</vt:lpstr>
      <vt:lpstr>Анализ чувствительности проекта</vt:lpstr>
      <vt:lpstr>Анализ чувствительности</vt:lpstr>
      <vt:lpstr>Анализ чувствительности</vt:lpstr>
      <vt:lpstr>Слайд 77</vt:lpstr>
      <vt:lpstr>Слайд 78</vt:lpstr>
      <vt:lpstr>Слайд 79</vt:lpstr>
      <vt:lpstr>Слайд 80</vt:lpstr>
      <vt:lpstr>Слайд 81</vt:lpstr>
      <vt:lpstr>Слайд 82</vt:lpstr>
      <vt:lpstr>Слайд 83</vt:lpstr>
      <vt:lpstr>Слайд 84</vt:lpstr>
      <vt:lpstr>Слайд 85</vt:lpstr>
      <vt:lpstr>Слайд 86</vt:lpstr>
      <vt:lpstr>Точка безубыточности</vt:lpstr>
      <vt:lpstr>Ограничения при расчете точек безубыточности</vt:lpstr>
      <vt:lpstr>Слайд 89</vt:lpstr>
      <vt:lpstr>Слайд 90</vt:lpstr>
      <vt:lpstr>Слайд 91</vt:lpstr>
      <vt:lpstr>Слайд 92</vt:lpstr>
      <vt:lpstr>Показатель точки безубыточности позволяет определить:</vt:lpstr>
      <vt:lpstr>Анализ сценариев развития проекта</vt:lpstr>
      <vt:lpstr>Каждому сценарию должен соответствовать:</vt:lpstr>
      <vt:lpstr>Статистический анализ</vt:lpstr>
      <vt:lpstr>Последовательность действий при формировании сценариев:</vt:lpstr>
      <vt:lpstr>Критерии количественной оценки результатов</vt:lpstr>
      <vt:lpstr>Анализ инвестиционных проектов в условиях риска</vt:lpstr>
      <vt:lpstr>Анализ инвестиционных проектов в условиях риска</vt:lpstr>
      <vt:lpstr>Слайд 101</vt:lpstr>
      <vt:lpstr>Слайд 102</vt:lpstr>
      <vt:lpstr>Слайд 103</vt:lpstr>
      <vt:lpstr>Слайд 104</vt:lpstr>
      <vt:lpstr>Слайд 105</vt:lpstr>
      <vt:lpstr>Анализ инвестиционных проектов в условиях риска</vt:lpstr>
      <vt:lpstr>Анализ инвестиционных проектов в условиях риска</vt:lpstr>
      <vt:lpstr>Анализ инвестиционных проектов в условиях риска</vt:lpstr>
      <vt:lpstr>Анализ инвестиционных проектов в условиях риска</vt:lpstr>
      <vt:lpstr>Оценка инвестиционных проектов в условиях инфляции</vt:lpstr>
      <vt:lpstr>Анализ инвестиционных проектов в условиях риска</vt:lpstr>
      <vt:lpstr>Принятие решений по инвестиционным проектам</vt:lpstr>
      <vt:lpstr>Принятие решений по инвестиционным проектам</vt:lpstr>
      <vt:lpstr>Принятие решений по инвестиционным проектам</vt:lpstr>
      <vt:lpstr>Принятие решений по инвестиционным проектам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Светлана</dc:creator>
  <cp:lastModifiedBy>WiZaRd</cp:lastModifiedBy>
  <cp:revision>1004</cp:revision>
  <cp:lastPrinted>1601-01-01T00:00:00Z</cp:lastPrinted>
  <dcterms:created xsi:type="dcterms:W3CDTF">1601-01-01T00:00:00Z</dcterms:created>
  <dcterms:modified xsi:type="dcterms:W3CDTF">2016-02-14T07:45:03Z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PublishingExpirationDate">
    <vt:lpwstr/>
  </property>
  <property fmtid="{D5CDD505-2E9C-101B-9397-08002B2CF9AE}" pid="4" name="PublishingStartDate">
    <vt:lpwstr/>
  </property>
</Properties>
</file>