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89"/>
  </p:notesMasterIdLst>
  <p:sldIdLst>
    <p:sldId id="256" r:id="rId2"/>
    <p:sldId id="257" r:id="rId3"/>
    <p:sldId id="258" r:id="rId4"/>
    <p:sldId id="259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9" r:id="rId15"/>
    <p:sldId id="280" r:id="rId16"/>
    <p:sldId id="359" r:id="rId17"/>
    <p:sldId id="318" r:id="rId18"/>
    <p:sldId id="319" r:id="rId19"/>
    <p:sldId id="320" r:id="rId20"/>
    <p:sldId id="281" r:id="rId21"/>
    <p:sldId id="282" r:id="rId22"/>
    <p:sldId id="283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3" r:id="rId31"/>
    <p:sldId id="294" r:id="rId32"/>
    <p:sldId id="295" r:id="rId33"/>
    <p:sldId id="296" r:id="rId34"/>
    <p:sldId id="321" r:id="rId35"/>
    <p:sldId id="297" r:id="rId36"/>
    <p:sldId id="360" r:id="rId37"/>
    <p:sldId id="361" r:id="rId38"/>
    <p:sldId id="362" r:id="rId39"/>
    <p:sldId id="363" r:id="rId40"/>
    <p:sldId id="364" r:id="rId41"/>
    <p:sldId id="365" r:id="rId42"/>
    <p:sldId id="366" r:id="rId43"/>
    <p:sldId id="367" r:id="rId44"/>
    <p:sldId id="322" r:id="rId45"/>
    <p:sldId id="323" r:id="rId46"/>
    <p:sldId id="324" r:id="rId47"/>
    <p:sldId id="325" r:id="rId48"/>
    <p:sldId id="326" r:id="rId49"/>
    <p:sldId id="327" r:id="rId50"/>
    <p:sldId id="368" r:id="rId51"/>
    <p:sldId id="369" r:id="rId52"/>
    <p:sldId id="328" r:id="rId53"/>
    <p:sldId id="329" r:id="rId54"/>
    <p:sldId id="330" r:id="rId55"/>
    <p:sldId id="331" r:id="rId56"/>
    <p:sldId id="332" r:id="rId57"/>
    <p:sldId id="370" r:id="rId58"/>
    <p:sldId id="333" r:id="rId59"/>
    <p:sldId id="334" r:id="rId60"/>
    <p:sldId id="335" r:id="rId61"/>
    <p:sldId id="336" r:id="rId62"/>
    <p:sldId id="337" r:id="rId63"/>
    <p:sldId id="338" r:id="rId64"/>
    <p:sldId id="339" r:id="rId65"/>
    <p:sldId id="340" r:id="rId66"/>
    <p:sldId id="341" r:id="rId67"/>
    <p:sldId id="342" r:id="rId68"/>
    <p:sldId id="343" r:id="rId69"/>
    <p:sldId id="344" r:id="rId70"/>
    <p:sldId id="345" r:id="rId71"/>
    <p:sldId id="371" r:id="rId72"/>
    <p:sldId id="346" r:id="rId73"/>
    <p:sldId id="373" r:id="rId74"/>
    <p:sldId id="348" r:id="rId75"/>
    <p:sldId id="374" r:id="rId76"/>
    <p:sldId id="350" r:id="rId77"/>
    <p:sldId id="351" r:id="rId78"/>
    <p:sldId id="352" r:id="rId79"/>
    <p:sldId id="353" r:id="rId80"/>
    <p:sldId id="354" r:id="rId81"/>
    <p:sldId id="355" r:id="rId82"/>
    <p:sldId id="356" r:id="rId83"/>
    <p:sldId id="357" r:id="rId84"/>
    <p:sldId id="358" r:id="rId85"/>
    <p:sldId id="315" r:id="rId86"/>
    <p:sldId id="316" r:id="rId87"/>
    <p:sldId id="317" r:id="rId8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46" d="100"/>
          <a:sy n="46" d="100"/>
        </p:scale>
        <p:origin x="1363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48EC86-A123-49F4-A2EF-5BEC9813EA6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5F3398-2840-4555-834B-99E5E99477D5}">
      <dgm:prSet phldrT="[Текст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sz="3200" dirty="0" smtClean="0">
              <a:solidFill>
                <a:schemeClr val="tx1"/>
              </a:solidFill>
            </a:rPr>
            <a:t>Объективные</a:t>
          </a:r>
          <a:endParaRPr lang="ru-RU" sz="3200" dirty="0">
            <a:solidFill>
              <a:schemeClr val="tx1"/>
            </a:solidFill>
          </a:endParaRPr>
        </a:p>
      </dgm:t>
    </dgm:pt>
    <dgm:pt modelId="{03F80CFE-8732-4CF1-A06F-D9F2A12A8893}" type="parTrans" cxnId="{654A9A2C-8EFF-4673-915D-06C47F1CA3A6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7DE58F1F-BC2E-4398-87C4-EDE5F3749F31}" type="sibTrans" cxnId="{654A9A2C-8EFF-4673-915D-06C47F1CA3A6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A4668692-7B95-433A-AE07-10E3B16B412E}">
      <dgm:prSet phldrT="[Текст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sz="3200" dirty="0" smtClean="0">
              <a:solidFill>
                <a:schemeClr val="tx1"/>
              </a:solidFill>
            </a:rPr>
            <a:t>Субъективные</a:t>
          </a:r>
          <a:endParaRPr lang="ru-RU" sz="3200" dirty="0">
            <a:solidFill>
              <a:schemeClr val="tx1"/>
            </a:solidFill>
          </a:endParaRPr>
        </a:p>
      </dgm:t>
    </dgm:pt>
    <dgm:pt modelId="{C7E01B5A-0A59-4B49-B6BF-5251AB5835B7}" type="parTrans" cxnId="{F3853403-9CA2-446F-B573-22763056F7F2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2701CEA4-3A4A-45F0-9839-357267BD50F1}" type="sibTrans" cxnId="{F3853403-9CA2-446F-B573-22763056F7F2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1CCF2509-56F6-45D4-8CFC-C52454DE7B7E}">
      <dgm:prSet phldrT="[Текст]" custT="1"/>
      <dgm:spPr>
        <a:noFill/>
        <a:ln>
          <a:solidFill>
            <a:schemeClr val="tx1"/>
          </a:solidFill>
        </a:ln>
      </dgm:spPr>
      <dgm:t>
        <a:bodyPr anchor="t"/>
        <a:lstStyle/>
        <a:p>
          <a:pPr algn="l"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  - нестабильная экономическая ситуация в стране</a:t>
          </a:r>
        </a:p>
        <a:p>
          <a:pPr algn="l"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  - высокие темпы инфляции</a:t>
          </a:r>
        </a:p>
        <a:p>
          <a:pPr algn="l"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  - замедление платежного оборота</a:t>
          </a:r>
        </a:p>
        <a:p>
          <a:pPr algn="l"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  - нестабильность политической системы</a:t>
          </a:r>
        </a:p>
        <a:p>
          <a:pPr algn="l"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  - несовершенство законодательства</a:t>
          </a:r>
        </a:p>
        <a:p>
          <a:pPr marL="179388" indent="-179388" algn="l"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  - несовершенство налоговой и денежной              политики государства</a:t>
          </a:r>
        </a:p>
        <a:p>
          <a:pPr marL="179388" indent="-179388" algn="l"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  - неблагоприятная рыночная конъюнктура</a:t>
          </a:r>
        </a:p>
        <a:p>
          <a:pPr marL="179388" indent="-179388" algn="l"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  - недостатки в работе финансово-кредитной системы</a:t>
          </a:r>
          <a:endParaRPr lang="ru-RU" sz="1400" dirty="0">
            <a:solidFill>
              <a:schemeClr val="tx1"/>
            </a:solidFill>
          </a:endParaRPr>
        </a:p>
      </dgm:t>
    </dgm:pt>
    <dgm:pt modelId="{A8B8BFD8-5ABA-4638-8CFD-1E31D67D376A}" type="parTrans" cxnId="{1329E7CA-9BEA-44A0-83B4-55749E88CACA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B1FC7DE2-45DD-4883-84D9-AEB2629A438D}" type="sibTrans" cxnId="{1329E7CA-9BEA-44A0-83B4-55749E88CACA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46C286A0-6CFC-495E-8A9B-93A9A9F179EB}">
      <dgm:prSet phldrT="[Текст]" custT="1"/>
      <dgm:spPr>
        <a:noFill/>
        <a:ln>
          <a:solidFill>
            <a:schemeClr val="tx1"/>
          </a:solidFill>
        </a:ln>
      </dgm:spPr>
      <dgm:t>
        <a:bodyPr anchor="t"/>
        <a:lstStyle/>
        <a:p>
          <a:pPr marL="179388" indent="-179388" algn="l"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  - неоправданно высокие затраты на производство и реализацию продукции</a:t>
          </a:r>
        </a:p>
        <a:p>
          <a:pPr marL="179388" indent="-179388" algn="l"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  - снижение качества продукции</a:t>
          </a:r>
        </a:p>
        <a:p>
          <a:pPr marL="179388" indent="-179388" algn="l"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  - устаревание продукции</a:t>
          </a:r>
        </a:p>
        <a:p>
          <a:pPr marL="179388" indent="-179388" algn="l"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  - неэффективное использование всех видов ресурсов</a:t>
          </a:r>
        </a:p>
        <a:p>
          <a:pPr marL="179388" indent="-179388" algn="l"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  - снижение объемов производства и продаж</a:t>
          </a:r>
        </a:p>
        <a:p>
          <a:pPr marL="179388" indent="-179388" algn="l"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  - рост внешней задолженности</a:t>
          </a:r>
        </a:p>
        <a:p>
          <a:pPr marL="179388" indent="-179388" algn="l"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  - низкий уровень планирования и прогнозирования</a:t>
          </a:r>
        </a:p>
        <a:p>
          <a:pPr marL="179388" indent="-179388" algn="l"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  - недостаток квалифицированных сотрудников</a:t>
          </a:r>
          <a:endParaRPr lang="ru-RU" sz="1400" dirty="0">
            <a:solidFill>
              <a:schemeClr val="tx1"/>
            </a:solidFill>
          </a:endParaRPr>
        </a:p>
      </dgm:t>
    </dgm:pt>
    <dgm:pt modelId="{C1C7EAE1-AC5D-4884-B475-A3EABBB2E752}" type="parTrans" cxnId="{651FD34D-6472-4649-9C9C-A2E7175D44D8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0CDB5AA6-06DE-4A67-A1CC-67341AB6B8C8}" type="sibTrans" cxnId="{651FD34D-6472-4649-9C9C-A2E7175D44D8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ADFAD4C4-EA2F-42F9-9A9D-B25FDEF0BF89}" type="pres">
      <dgm:prSet presAssocID="{1A48EC86-A123-49F4-A2EF-5BEC9813EA6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1925A3-93CC-4D5E-9546-0B23F83AA5DB}" type="pres">
      <dgm:prSet presAssocID="{445F3398-2840-4555-834B-99E5E99477D5}" presName="node" presStyleLbl="node1" presStyleIdx="0" presStyleCnt="4" custScaleY="34020" custLinFactNeighborX="-756" custLinFactNeighborY="8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8B3D7F-4564-417B-A2D2-773D4E28FB67}" type="pres">
      <dgm:prSet presAssocID="{7DE58F1F-BC2E-4398-87C4-EDE5F3749F31}" presName="sibTrans" presStyleCnt="0"/>
      <dgm:spPr/>
    </dgm:pt>
    <dgm:pt modelId="{4ECAEAD2-DFE3-49AC-AEAC-511C749C72E7}" type="pres">
      <dgm:prSet presAssocID="{A4668692-7B95-433A-AE07-10E3B16B412E}" presName="node" presStyleLbl="node1" presStyleIdx="1" presStyleCnt="4" custScaleY="37181" custLinFactNeighborX="2294" custLinFactNeighborY="97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FFE4AE-C10C-45A7-85B1-F6B78BBD021D}" type="pres">
      <dgm:prSet presAssocID="{2701CEA4-3A4A-45F0-9839-357267BD50F1}" presName="sibTrans" presStyleCnt="0"/>
      <dgm:spPr/>
    </dgm:pt>
    <dgm:pt modelId="{64C201BB-0811-494D-B84E-41627B43088E}" type="pres">
      <dgm:prSet presAssocID="{1CCF2509-56F6-45D4-8CFC-C52454DE7B7E}" presName="node" presStyleLbl="node1" presStyleIdx="2" presStyleCnt="4" custScaleY="113761" custLinFactNeighborX="1068" custLinFactNeighborY="91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EFE1F8-11FB-4F53-9731-3A5D30874FD6}" type="pres">
      <dgm:prSet presAssocID="{B1FC7DE2-45DD-4883-84D9-AEB2629A438D}" presName="sibTrans" presStyleCnt="0"/>
      <dgm:spPr/>
    </dgm:pt>
    <dgm:pt modelId="{403DF28E-B085-4C26-9968-413EFB355FEE}" type="pres">
      <dgm:prSet presAssocID="{46C286A0-6CFC-495E-8A9B-93A9A9F179EB}" presName="node" presStyleLbl="node1" presStyleIdx="3" presStyleCnt="4" custScaleY="113761" custLinFactNeighborX="470" custLinFactNeighborY="75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93359D-9931-48DF-8CBF-BB7760F8257D}" type="presOf" srcId="{1A48EC86-A123-49F4-A2EF-5BEC9813EA62}" destId="{ADFAD4C4-EA2F-42F9-9A9D-B25FDEF0BF89}" srcOrd="0" destOrd="0" presId="urn:microsoft.com/office/officeart/2005/8/layout/default#1"/>
    <dgm:cxn modelId="{651FD34D-6472-4649-9C9C-A2E7175D44D8}" srcId="{1A48EC86-A123-49F4-A2EF-5BEC9813EA62}" destId="{46C286A0-6CFC-495E-8A9B-93A9A9F179EB}" srcOrd="3" destOrd="0" parTransId="{C1C7EAE1-AC5D-4884-B475-A3EABBB2E752}" sibTransId="{0CDB5AA6-06DE-4A67-A1CC-67341AB6B8C8}"/>
    <dgm:cxn modelId="{1329E7CA-9BEA-44A0-83B4-55749E88CACA}" srcId="{1A48EC86-A123-49F4-A2EF-5BEC9813EA62}" destId="{1CCF2509-56F6-45D4-8CFC-C52454DE7B7E}" srcOrd="2" destOrd="0" parTransId="{A8B8BFD8-5ABA-4638-8CFD-1E31D67D376A}" sibTransId="{B1FC7DE2-45DD-4883-84D9-AEB2629A438D}"/>
    <dgm:cxn modelId="{C0E8C5F6-812C-4C6F-B7C6-1C6FF765369D}" type="presOf" srcId="{1CCF2509-56F6-45D4-8CFC-C52454DE7B7E}" destId="{64C201BB-0811-494D-B84E-41627B43088E}" srcOrd="0" destOrd="0" presId="urn:microsoft.com/office/officeart/2005/8/layout/default#1"/>
    <dgm:cxn modelId="{D58CFF8C-49C2-47AE-8523-4D7B313379C0}" type="presOf" srcId="{A4668692-7B95-433A-AE07-10E3B16B412E}" destId="{4ECAEAD2-DFE3-49AC-AEAC-511C749C72E7}" srcOrd="0" destOrd="0" presId="urn:microsoft.com/office/officeart/2005/8/layout/default#1"/>
    <dgm:cxn modelId="{F3853403-9CA2-446F-B573-22763056F7F2}" srcId="{1A48EC86-A123-49F4-A2EF-5BEC9813EA62}" destId="{A4668692-7B95-433A-AE07-10E3B16B412E}" srcOrd="1" destOrd="0" parTransId="{C7E01B5A-0A59-4B49-B6BF-5251AB5835B7}" sibTransId="{2701CEA4-3A4A-45F0-9839-357267BD50F1}"/>
    <dgm:cxn modelId="{45914BCC-F154-4C82-B9DA-4C8B108CFA81}" type="presOf" srcId="{46C286A0-6CFC-495E-8A9B-93A9A9F179EB}" destId="{403DF28E-B085-4C26-9968-413EFB355FEE}" srcOrd="0" destOrd="0" presId="urn:microsoft.com/office/officeart/2005/8/layout/default#1"/>
    <dgm:cxn modelId="{2D6946CE-2FD5-4491-B46E-CE705FD55D59}" type="presOf" srcId="{445F3398-2840-4555-834B-99E5E99477D5}" destId="{901925A3-93CC-4D5E-9546-0B23F83AA5DB}" srcOrd="0" destOrd="0" presId="urn:microsoft.com/office/officeart/2005/8/layout/default#1"/>
    <dgm:cxn modelId="{654A9A2C-8EFF-4673-915D-06C47F1CA3A6}" srcId="{1A48EC86-A123-49F4-A2EF-5BEC9813EA62}" destId="{445F3398-2840-4555-834B-99E5E99477D5}" srcOrd="0" destOrd="0" parTransId="{03F80CFE-8732-4CF1-A06F-D9F2A12A8893}" sibTransId="{7DE58F1F-BC2E-4398-87C4-EDE5F3749F31}"/>
    <dgm:cxn modelId="{3D4ABF1E-8EDC-46F5-A88A-179820472467}" type="presParOf" srcId="{ADFAD4C4-EA2F-42F9-9A9D-B25FDEF0BF89}" destId="{901925A3-93CC-4D5E-9546-0B23F83AA5DB}" srcOrd="0" destOrd="0" presId="urn:microsoft.com/office/officeart/2005/8/layout/default#1"/>
    <dgm:cxn modelId="{1BAC2F45-6176-4242-BC17-86FDC01D186B}" type="presParOf" srcId="{ADFAD4C4-EA2F-42F9-9A9D-B25FDEF0BF89}" destId="{4F8B3D7F-4564-417B-A2D2-773D4E28FB67}" srcOrd="1" destOrd="0" presId="urn:microsoft.com/office/officeart/2005/8/layout/default#1"/>
    <dgm:cxn modelId="{6B6783EF-BB54-47E2-891F-842A4139B0D2}" type="presParOf" srcId="{ADFAD4C4-EA2F-42F9-9A9D-B25FDEF0BF89}" destId="{4ECAEAD2-DFE3-49AC-AEAC-511C749C72E7}" srcOrd="2" destOrd="0" presId="urn:microsoft.com/office/officeart/2005/8/layout/default#1"/>
    <dgm:cxn modelId="{33028022-D010-4321-AE0F-3BB3DE40061F}" type="presParOf" srcId="{ADFAD4C4-EA2F-42F9-9A9D-B25FDEF0BF89}" destId="{9AFFE4AE-C10C-45A7-85B1-F6B78BBD021D}" srcOrd="3" destOrd="0" presId="urn:microsoft.com/office/officeart/2005/8/layout/default#1"/>
    <dgm:cxn modelId="{DE8EBB5A-2878-4467-B101-CD07D2F6BA75}" type="presParOf" srcId="{ADFAD4C4-EA2F-42F9-9A9D-B25FDEF0BF89}" destId="{64C201BB-0811-494D-B84E-41627B43088E}" srcOrd="4" destOrd="0" presId="urn:microsoft.com/office/officeart/2005/8/layout/default#1"/>
    <dgm:cxn modelId="{D5BD0ABB-18F9-42AB-849A-734D320E5EBB}" type="presParOf" srcId="{ADFAD4C4-EA2F-42F9-9A9D-B25FDEF0BF89}" destId="{6AEFE1F8-11FB-4F53-9731-3A5D30874FD6}" srcOrd="5" destOrd="0" presId="urn:microsoft.com/office/officeart/2005/8/layout/default#1"/>
    <dgm:cxn modelId="{BEF142F0-CF88-4582-A1D2-0DE48AF29E99}" type="presParOf" srcId="{ADFAD4C4-EA2F-42F9-9A9D-B25FDEF0BF89}" destId="{403DF28E-B085-4C26-9968-413EFB355FEE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F70FEC-22B0-417C-95F8-DF71E0AB887D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8F76F1-BE82-4C77-9C82-FD46C4D9BF3E}">
      <dgm:prSet phldrT="[Текст]"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ru-RU" sz="3200" dirty="0" smtClean="0">
              <a:solidFill>
                <a:schemeClr val="tx1"/>
              </a:solidFill>
            </a:rPr>
            <a:t>Финансовые</a:t>
          </a:r>
          <a:endParaRPr lang="ru-RU" sz="3200" dirty="0">
            <a:solidFill>
              <a:schemeClr val="tx1"/>
            </a:solidFill>
          </a:endParaRPr>
        </a:p>
      </dgm:t>
    </dgm:pt>
    <dgm:pt modelId="{4664E2D1-9AFB-4D40-AEFA-65F571C900A9}" type="parTrans" cxnId="{E34AB761-6E41-4712-A493-4DB10A264702}">
      <dgm:prSet/>
      <dgm:spPr/>
      <dgm:t>
        <a:bodyPr/>
        <a:lstStyle/>
        <a:p>
          <a:pPr algn="l"/>
          <a:endParaRPr lang="ru-RU"/>
        </a:p>
      </dgm:t>
    </dgm:pt>
    <dgm:pt modelId="{AE11C018-53FB-40F9-8D93-477D58359807}" type="sibTrans" cxnId="{E34AB761-6E41-4712-A493-4DB10A264702}">
      <dgm:prSet/>
      <dgm:spPr/>
      <dgm:t>
        <a:bodyPr/>
        <a:lstStyle/>
        <a:p>
          <a:pPr algn="l"/>
          <a:endParaRPr lang="ru-RU"/>
        </a:p>
      </dgm:t>
    </dgm:pt>
    <dgm:pt modelId="{93959687-393E-4DAC-9FCC-4DF16F888448}">
      <dgm:prSet phldrT="[Текст]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Производственные</a:t>
          </a:r>
          <a:endParaRPr lang="ru-RU" dirty="0">
            <a:solidFill>
              <a:schemeClr val="tx1"/>
            </a:solidFill>
          </a:endParaRPr>
        </a:p>
      </dgm:t>
    </dgm:pt>
    <dgm:pt modelId="{6FF6D334-B361-49AF-ABA9-53E2FFD2D9F8}" type="parTrans" cxnId="{01CBCE15-BC1F-44C2-AFE4-3C5E7FDAA3E2}">
      <dgm:prSet/>
      <dgm:spPr/>
      <dgm:t>
        <a:bodyPr/>
        <a:lstStyle/>
        <a:p>
          <a:pPr algn="l"/>
          <a:endParaRPr lang="ru-RU"/>
        </a:p>
      </dgm:t>
    </dgm:pt>
    <dgm:pt modelId="{9B6926E4-7857-40B8-B2F0-A69C465D9653}" type="sibTrans" cxnId="{01CBCE15-BC1F-44C2-AFE4-3C5E7FDAA3E2}">
      <dgm:prSet/>
      <dgm:spPr/>
      <dgm:t>
        <a:bodyPr/>
        <a:lstStyle/>
        <a:p>
          <a:pPr algn="l"/>
          <a:endParaRPr lang="ru-RU"/>
        </a:p>
      </dgm:t>
    </dgm:pt>
    <dgm:pt modelId="{F291FEB2-31A1-4CE9-8892-481E4DC0356B}">
      <dgm:prSet phldrT="[Текст]" custT="1"/>
      <dgm:spPr>
        <a:noFill/>
        <a:ln>
          <a:solidFill>
            <a:schemeClr val="tx1"/>
          </a:solidFill>
        </a:ln>
      </dgm:spPr>
      <dgm:t>
        <a:bodyPr anchor="t"/>
        <a:lstStyle/>
        <a:p>
          <a:pPr algn="l"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</a:rPr>
            <a:t>  - отказ от убыточных производств</a:t>
          </a:r>
        </a:p>
        <a:p>
          <a:pPr algn="l"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</a:rPr>
            <a:t>  - снижение дивидендных выплат</a:t>
          </a:r>
        </a:p>
        <a:p>
          <a:pPr algn="l"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</a:rPr>
            <a:t>  - снижение расходов</a:t>
          </a:r>
        </a:p>
        <a:p>
          <a:pPr algn="l"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</a:rPr>
            <a:t>  - продажа основных фондов</a:t>
          </a:r>
        </a:p>
        <a:p>
          <a:pPr algn="l"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</a:rPr>
            <a:t>  - дополнительная эмиссия акций</a:t>
          </a:r>
        </a:p>
        <a:p>
          <a:pPr algn="l"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</a:rPr>
            <a:t>  - получение долгосрочного кредита</a:t>
          </a:r>
        </a:p>
        <a:p>
          <a:pPr marL="273050" indent="-273050" algn="l"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</a:rPr>
            <a:t>  - получение государственной финансовой помощи</a:t>
          </a:r>
          <a:endParaRPr lang="ru-RU" sz="1800" dirty="0">
            <a:solidFill>
              <a:schemeClr val="tx1"/>
            </a:solidFill>
          </a:endParaRPr>
        </a:p>
      </dgm:t>
    </dgm:pt>
    <dgm:pt modelId="{2E7F9F97-C9DE-499B-B8AB-66E37782B4F6}" type="parTrans" cxnId="{ED8585D1-921B-4D2E-8FD5-09D2670B62E3}">
      <dgm:prSet/>
      <dgm:spPr/>
      <dgm:t>
        <a:bodyPr/>
        <a:lstStyle/>
        <a:p>
          <a:pPr algn="l"/>
          <a:endParaRPr lang="ru-RU"/>
        </a:p>
      </dgm:t>
    </dgm:pt>
    <dgm:pt modelId="{10CBA5DC-6EE4-413E-BB9D-8F2AF91919C1}" type="sibTrans" cxnId="{ED8585D1-921B-4D2E-8FD5-09D2670B62E3}">
      <dgm:prSet/>
      <dgm:spPr/>
      <dgm:t>
        <a:bodyPr/>
        <a:lstStyle/>
        <a:p>
          <a:pPr algn="l"/>
          <a:endParaRPr lang="ru-RU"/>
        </a:p>
      </dgm:t>
    </dgm:pt>
    <dgm:pt modelId="{77DD7D9C-1CE0-402A-9E77-ABA59D2C3F87}">
      <dgm:prSet phldrT="[Текст]" custT="1"/>
      <dgm:spPr>
        <a:noFill/>
        <a:ln>
          <a:solidFill>
            <a:schemeClr val="tx1"/>
          </a:solidFill>
        </a:ln>
      </dgm:spPr>
      <dgm:t>
        <a:bodyPr anchor="t"/>
        <a:lstStyle/>
        <a:p>
          <a:pPr marL="273050" indent="-273050" algn="l"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</a:rPr>
            <a:t>  - повышение эффективности использования ресурсов</a:t>
          </a:r>
        </a:p>
        <a:p>
          <a:pPr marL="273050" indent="-273050" algn="l"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</a:rPr>
            <a:t>  - диверсификация производства</a:t>
          </a:r>
        </a:p>
        <a:p>
          <a:pPr marL="273050" indent="-273050" algn="l"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</a:rPr>
            <a:t>  - совершенствование технологической базы</a:t>
          </a:r>
        </a:p>
        <a:p>
          <a:pPr marL="273050" indent="-273050" algn="l"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</a:rPr>
            <a:t>  - расширение маркетинговой работы</a:t>
          </a:r>
        </a:p>
        <a:p>
          <a:pPr marL="273050" indent="-273050" algn="l"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</a:rPr>
            <a:t>  - привлечение антикризисного управляющего</a:t>
          </a:r>
          <a:endParaRPr lang="ru-RU" sz="1800" dirty="0">
            <a:solidFill>
              <a:schemeClr val="tx1"/>
            </a:solidFill>
          </a:endParaRPr>
        </a:p>
      </dgm:t>
    </dgm:pt>
    <dgm:pt modelId="{822DFF76-B900-4248-8034-9DA6E0BACFAD}" type="parTrans" cxnId="{94518942-DAE0-4269-9E0F-7390B68F30F2}">
      <dgm:prSet/>
      <dgm:spPr/>
      <dgm:t>
        <a:bodyPr/>
        <a:lstStyle/>
        <a:p>
          <a:pPr algn="l"/>
          <a:endParaRPr lang="ru-RU"/>
        </a:p>
      </dgm:t>
    </dgm:pt>
    <dgm:pt modelId="{7BE5739D-07C3-4A70-87DD-9F861431E4B6}" type="sibTrans" cxnId="{94518942-DAE0-4269-9E0F-7390B68F30F2}">
      <dgm:prSet/>
      <dgm:spPr/>
      <dgm:t>
        <a:bodyPr/>
        <a:lstStyle/>
        <a:p>
          <a:pPr algn="l"/>
          <a:endParaRPr lang="ru-RU"/>
        </a:p>
      </dgm:t>
    </dgm:pt>
    <dgm:pt modelId="{E0A2C70B-8CE8-4D35-8DA4-B2244FE806A4}" type="pres">
      <dgm:prSet presAssocID="{C3F70FEC-22B0-417C-95F8-DF71E0AB887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A30D8C-79DF-47A0-85F0-4B77548B2C2B}" type="pres">
      <dgm:prSet presAssocID="{CA8F76F1-BE82-4C77-9C82-FD46C4D9BF3E}" presName="node" presStyleLbl="node1" presStyleIdx="0" presStyleCnt="4" custScaleY="30405" custLinFactNeighborY="-221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35B659-C02C-4AFC-BC12-3D9CC906D122}" type="pres">
      <dgm:prSet presAssocID="{AE11C018-53FB-40F9-8D93-477D58359807}" presName="sibTrans" presStyleCnt="0"/>
      <dgm:spPr/>
    </dgm:pt>
    <dgm:pt modelId="{7ADF1E31-72A4-4139-8F06-6DA30C595BDE}" type="pres">
      <dgm:prSet presAssocID="{93959687-393E-4DAC-9FCC-4DF16F888448}" presName="node" presStyleLbl="node1" presStyleIdx="1" presStyleCnt="4" custScaleY="30217" custLinFactNeighborY="-240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95EA24-41C8-4BA1-9F79-D13B3382A87D}" type="pres">
      <dgm:prSet presAssocID="{9B6926E4-7857-40B8-B2F0-A69C465D9653}" presName="sibTrans" presStyleCnt="0"/>
      <dgm:spPr/>
    </dgm:pt>
    <dgm:pt modelId="{94A51355-0BEF-4219-BBE2-5F58F760DC54}" type="pres">
      <dgm:prSet presAssocID="{F291FEB2-31A1-4CE9-8892-481E4DC0356B}" presName="node" presStyleLbl="node1" presStyleIdx="2" presStyleCnt="4" custScaleX="123744" custScaleY="120400" custLinFactNeighborY="-32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FD7ED-7B55-4026-8EF2-663155CB0B97}" type="pres">
      <dgm:prSet presAssocID="{10CBA5DC-6EE4-413E-BB9D-8F2AF91919C1}" presName="sibTrans" presStyleCnt="0"/>
      <dgm:spPr/>
    </dgm:pt>
    <dgm:pt modelId="{F88616B7-7AA6-4B62-AB3B-F61F670ADFEA}" type="pres">
      <dgm:prSet presAssocID="{77DD7D9C-1CE0-402A-9E77-ABA59D2C3F87}" presName="node" presStyleLbl="node1" presStyleIdx="3" presStyleCnt="4" custScaleY="156414" custLinFactNeighborY="-32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30B41C-A6E2-44AE-8156-95BEFBC13A40}" type="presOf" srcId="{77DD7D9C-1CE0-402A-9E77-ABA59D2C3F87}" destId="{F88616B7-7AA6-4B62-AB3B-F61F670ADFEA}" srcOrd="0" destOrd="0" presId="urn:microsoft.com/office/officeart/2005/8/layout/default#2"/>
    <dgm:cxn modelId="{E34AB761-6E41-4712-A493-4DB10A264702}" srcId="{C3F70FEC-22B0-417C-95F8-DF71E0AB887D}" destId="{CA8F76F1-BE82-4C77-9C82-FD46C4D9BF3E}" srcOrd="0" destOrd="0" parTransId="{4664E2D1-9AFB-4D40-AEFA-65F571C900A9}" sibTransId="{AE11C018-53FB-40F9-8D93-477D58359807}"/>
    <dgm:cxn modelId="{ED8585D1-921B-4D2E-8FD5-09D2670B62E3}" srcId="{C3F70FEC-22B0-417C-95F8-DF71E0AB887D}" destId="{F291FEB2-31A1-4CE9-8892-481E4DC0356B}" srcOrd="2" destOrd="0" parTransId="{2E7F9F97-C9DE-499B-B8AB-66E37782B4F6}" sibTransId="{10CBA5DC-6EE4-413E-BB9D-8F2AF91919C1}"/>
    <dgm:cxn modelId="{94518942-DAE0-4269-9E0F-7390B68F30F2}" srcId="{C3F70FEC-22B0-417C-95F8-DF71E0AB887D}" destId="{77DD7D9C-1CE0-402A-9E77-ABA59D2C3F87}" srcOrd="3" destOrd="0" parTransId="{822DFF76-B900-4248-8034-9DA6E0BACFAD}" sibTransId="{7BE5739D-07C3-4A70-87DD-9F861431E4B6}"/>
    <dgm:cxn modelId="{D29530A2-609C-4930-9F93-8A93F2798F1D}" type="presOf" srcId="{93959687-393E-4DAC-9FCC-4DF16F888448}" destId="{7ADF1E31-72A4-4139-8F06-6DA30C595BDE}" srcOrd="0" destOrd="0" presId="urn:microsoft.com/office/officeart/2005/8/layout/default#2"/>
    <dgm:cxn modelId="{7A1D30A8-A3DD-4632-AA12-9F4A07CF1F67}" type="presOf" srcId="{F291FEB2-31A1-4CE9-8892-481E4DC0356B}" destId="{94A51355-0BEF-4219-BBE2-5F58F760DC54}" srcOrd="0" destOrd="0" presId="urn:microsoft.com/office/officeart/2005/8/layout/default#2"/>
    <dgm:cxn modelId="{8D1102CF-B3AE-47FC-AD61-9FA30E958748}" type="presOf" srcId="{CA8F76F1-BE82-4C77-9C82-FD46C4D9BF3E}" destId="{A4A30D8C-79DF-47A0-85F0-4B77548B2C2B}" srcOrd="0" destOrd="0" presId="urn:microsoft.com/office/officeart/2005/8/layout/default#2"/>
    <dgm:cxn modelId="{54C1BA65-41B0-4A28-9145-E73A7493AE86}" type="presOf" srcId="{C3F70FEC-22B0-417C-95F8-DF71E0AB887D}" destId="{E0A2C70B-8CE8-4D35-8DA4-B2244FE806A4}" srcOrd="0" destOrd="0" presId="urn:microsoft.com/office/officeart/2005/8/layout/default#2"/>
    <dgm:cxn modelId="{01CBCE15-BC1F-44C2-AFE4-3C5E7FDAA3E2}" srcId="{C3F70FEC-22B0-417C-95F8-DF71E0AB887D}" destId="{93959687-393E-4DAC-9FCC-4DF16F888448}" srcOrd="1" destOrd="0" parTransId="{6FF6D334-B361-49AF-ABA9-53E2FFD2D9F8}" sibTransId="{9B6926E4-7857-40B8-B2F0-A69C465D9653}"/>
    <dgm:cxn modelId="{12168857-0949-41D8-B11A-01DFF308FCB5}" type="presParOf" srcId="{E0A2C70B-8CE8-4D35-8DA4-B2244FE806A4}" destId="{A4A30D8C-79DF-47A0-85F0-4B77548B2C2B}" srcOrd="0" destOrd="0" presId="urn:microsoft.com/office/officeart/2005/8/layout/default#2"/>
    <dgm:cxn modelId="{948B6465-D1DA-4AA9-B396-0EED6DFA1B71}" type="presParOf" srcId="{E0A2C70B-8CE8-4D35-8DA4-B2244FE806A4}" destId="{C435B659-C02C-4AFC-BC12-3D9CC906D122}" srcOrd="1" destOrd="0" presId="urn:microsoft.com/office/officeart/2005/8/layout/default#2"/>
    <dgm:cxn modelId="{D7CBA266-EF4D-4F23-A4FA-5010198465B1}" type="presParOf" srcId="{E0A2C70B-8CE8-4D35-8DA4-B2244FE806A4}" destId="{7ADF1E31-72A4-4139-8F06-6DA30C595BDE}" srcOrd="2" destOrd="0" presId="urn:microsoft.com/office/officeart/2005/8/layout/default#2"/>
    <dgm:cxn modelId="{DCFC8E8C-DCDD-401E-B352-10047E8E6AD8}" type="presParOf" srcId="{E0A2C70B-8CE8-4D35-8DA4-B2244FE806A4}" destId="{3695EA24-41C8-4BA1-9F79-D13B3382A87D}" srcOrd="3" destOrd="0" presId="urn:microsoft.com/office/officeart/2005/8/layout/default#2"/>
    <dgm:cxn modelId="{3868A425-5A11-40D1-8600-2F70A01356F2}" type="presParOf" srcId="{E0A2C70B-8CE8-4D35-8DA4-B2244FE806A4}" destId="{94A51355-0BEF-4219-BBE2-5F58F760DC54}" srcOrd="4" destOrd="0" presId="urn:microsoft.com/office/officeart/2005/8/layout/default#2"/>
    <dgm:cxn modelId="{82BCCE17-AB1F-451B-8AB5-290CE77B65F1}" type="presParOf" srcId="{E0A2C70B-8CE8-4D35-8DA4-B2244FE806A4}" destId="{EF3FD7ED-7B55-4026-8EF2-663155CB0B97}" srcOrd="5" destOrd="0" presId="urn:microsoft.com/office/officeart/2005/8/layout/default#2"/>
    <dgm:cxn modelId="{263FFEF2-51E7-4996-8590-3092E9F74C73}" type="presParOf" srcId="{E0A2C70B-8CE8-4D35-8DA4-B2244FE806A4}" destId="{F88616B7-7AA6-4B62-AB3B-F61F670ADFEA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925A3-93CC-4D5E-9546-0B23F83AA5DB}">
      <dsp:nvSpPr>
        <dsp:cNvPr id="0" name=""/>
        <dsp:cNvSpPr/>
      </dsp:nvSpPr>
      <dsp:spPr>
        <a:xfrm>
          <a:off x="0" y="428623"/>
          <a:ext cx="3917900" cy="799721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</a:rPr>
            <a:t>Объективные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0" y="428623"/>
        <a:ext cx="3917900" cy="799721"/>
      </dsp:txXfrm>
    </dsp:sp>
    <dsp:sp modelId="{4ECAEAD2-DFE3-49AC-AEAC-511C749C72E7}">
      <dsp:nvSpPr>
        <dsp:cNvPr id="0" name=""/>
        <dsp:cNvSpPr/>
      </dsp:nvSpPr>
      <dsp:spPr>
        <a:xfrm>
          <a:off x="4311699" y="428635"/>
          <a:ext cx="3917900" cy="874028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</a:rPr>
            <a:t>Субъективные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4311699" y="428635"/>
        <a:ext cx="3917900" cy="874028"/>
      </dsp:txXfrm>
    </dsp:sp>
    <dsp:sp modelId="{64C201BB-0811-494D-B84E-41627B43088E}">
      <dsp:nvSpPr>
        <dsp:cNvPr id="0" name=""/>
        <dsp:cNvSpPr/>
      </dsp:nvSpPr>
      <dsp:spPr>
        <a:xfrm>
          <a:off x="42847" y="1666011"/>
          <a:ext cx="3917900" cy="2674225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  - нестабильная экономическая ситуация в стране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  - высокие темпы инфляции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  - замедление платежного оборота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  - нестабильность политической системы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  - несовершенство законодательства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  - несовершенство налоговой и денежной              политики государства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  - неблагоприятная рыночная конъюнктура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  - недостатки в работе финансово-кредитной системы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2847" y="1666011"/>
        <a:ext cx="3917900" cy="2674225"/>
      </dsp:txXfrm>
    </dsp:sp>
    <dsp:sp modelId="{403DF28E-B085-4C26-9968-413EFB355FEE}">
      <dsp:nvSpPr>
        <dsp:cNvPr id="0" name=""/>
        <dsp:cNvSpPr/>
      </dsp:nvSpPr>
      <dsp:spPr>
        <a:xfrm>
          <a:off x="4311699" y="1643066"/>
          <a:ext cx="3917900" cy="2674225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  - неоправданно высокие затраты на производство и реализацию продукции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  - снижение качества продукции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  - устаревание продукции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  - неэффективное использование всех видов ресурсов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  - снижение объемов производства и продаж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  - рост внешней задолженности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  - низкий уровень планирования и прогнозирования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  - недостаток квалифицированных сотрудников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311699" y="1643066"/>
        <a:ext cx="3917900" cy="26742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A30D8C-79DF-47A0-85F0-4B77548B2C2B}">
      <dsp:nvSpPr>
        <dsp:cNvPr id="0" name=""/>
        <dsp:cNvSpPr/>
      </dsp:nvSpPr>
      <dsp:spPr>
        <a:xfrm>
          <a:off x="379943" y="62610"/>
          <a:ext cx="3194149" cy="582708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</a:rPr>
            <a:t>Финансовые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379943" y="62610"/>
        <a:ext cx="3194149" cy="582708"/>
      </dsp:txXfrm>
    </dsp:sp>
    <dsp:sp modelId="{7ADF1E31-72A4-4139-8F06-6DA30C595BDE}">
      <dsp:nvSpPr>
        <dsp:cNvPr id="0" name=""/>
        <dsp:cNvSpPr/>
      </dsp:nvSpPr>
      <dsp:spPr>
        <a:xfrm>
          <a:off x="3893507" y="27980"/>
          <a:ext cx="3194149" cy="579105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tx1"/>
              </a:solidFill>
            </a:rPr>
            <a:t>Производственные</a:t>
          </a:r>
          <a:endParaRPr lang="ru-RU" sz="2600" kern="1200" dirty="0">
            <a:solidFill>
              <a:schemeClr val="tx1"/>
            </a:solidFill>
          </a:endParaRPr>
        </a:p>
      </dsp:txBody>
      <dsp:txXfrm>
        <a:off x="3893507" y="27980"/>
        <a:ext cx="3194149" cy="579105"/>
      </dsp:txXfrm>
    </dsp:sp>
    <dsp:sp modelId="{94A51355-0BEF-4219-BBE2-5F58F760DC54}">
      <dsp:nvSpPr>
        <dsp:cNvPr id="0" name=""/>
        <dsp:cNvSpPr/>
      </dsp:nvSpPr>
      <dsp:spPr>
        <a:xfrm>
          <a:off x="733" y="1114182"/>
          <a:ext cx="3952568" cy="2307453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</a:rPr>
            <a:t>  - отказ от убыточных производств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</a:rPr>
            <a:t>  - снижение дивидендных выплат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</a:rPr>
            <a:t>  - снижение расходов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</a:rPr>
            <a:t>  - продажа основных фондов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</a:rPr>
            <a:t>  - дополнительная эмиссия акций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</a:rPr>
            <a:t>  - получение долгосрочного кредита</a:t>
          </a:r>
        </a:p>
        <a:p>
          <a:pPr marL="273050" lvl="0" indent="-2730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</a:rPr>
            <a:t>  - получение государственной финансовой помощи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733" y="1114182"/>
        <a:ext cx="3952568" cy="2307453"/>
      </dsp:txXfrm>
    </dsp:sp>
    <dsp:sp modelId="{F88616B7-7AA6-4B62-AB3B-F61F670ADFEA}">
      <dsp:nvSpPr>
        <dsp:cNvPr id="0" name=""/>
        <dsp:cNvSpPr/>
      </dsp:nvSpPr>
      <dsp:spPr>
        <a:xfrm>
          <a:off x="4272716" y="769080"/>
          <a:ext cx="3194149" cy="2997657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273050" lvl="0" indent="-2730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</a:rPr>
            <a:t>  - повышение эффективности использования ресурсов</a:t>
          </a:r>
        </a:p>
        <a:p>
          <a:pPr marL="273050" lvl="0" indent="-2730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</a:rPr>
            <a:t>  - диверсификация производства</a:t>
          </a:r>
        </a:p>
        <a:p>
          <a:pPr marL="273050" lvl="0" indent="-2730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</a:rPr>
            <a:t>  - совершенствование технологической базы</a:t>
          </a:r>
        </a:p>
        <a:p>
          <a:pPr marL="273050" lvl="0" indent="-2730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</a:rPr>
            <a:t>  - расширение маркетинговой работы</a:t>
          </a:r>
        </a:p>
        <a:p>
          <a:pPr marL="273050" lvl="0" indent="-2730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</a:rPr>
            <a:t>  - привлечение антикризисного управляющего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272716" y="769080"/>
        <a:ext cx="3194149" cy="2997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4.wmf"/><Relationship Id="rId1" Type="http://schemas.openxmlformats.org/officeDocument/2006/relationships/image" Target="../media/image83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5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4" Type="http://schemas.openxmlformats.org/officeDocument/2006/relationships/image" Target="../media/image9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F83AB-7F2F-434D-A65F-165C0D91685F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5EAD1-334C-4DED-BCCE-6CECF0CF8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37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28545A-5A5B-43FB-83FF-87F844088623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638BF2-D44C-4A0D-87FE-EA4983DA4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7324-2FC9-4914-B7B5-931D78657ACC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6691-25FB-47A1-8CF9-409B3226295F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8715B42-24AD-477A-8101-F1F2177F03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26CF47-DAF7-4A57-A14C-D6AA898A68B6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638BF2-D44C-4A0D-87FE-EA4983DA40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E5ECA63-C36F-450E-8323-ADD91251BF87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638BF2-D44C-4A0D-87FE-EA4983DA4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F9B9-FB5C-4319-ACD7-72294687EEDE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C703-8E92-41F4-92AB-7A37C7567FEF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A0E6E1-7B8B-454B-B698-B67AEE9F9A77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638BF2-D44C-4A0D-87FE-EA4983DA40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FF47A-5F43-49A7-8D66-DF3727C5B87E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867F43-648A-4B25-A6B7-7493F727318F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638BF2-D44C-4A0D-87FE-EA4983DA40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9C225-689B-4991-8F5A-82BC8A6A1483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638BF2-D44C-4A0D-87FE-EA4983DA40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CE8D2D-8054-4083-B443-0BEF7E8B16CD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638BF2-D44C-4A0D-87FE-EA4983DA4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8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9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1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3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4.w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0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2.w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5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8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1.wmf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3.wmf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6.w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58.w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60.wmf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2.bin"/><Relationship Id="rId4" Type="http://schemas.openxmlformats.org/officeDocument/2006/relationships/image" Target="../media/image62.wmf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65.wmf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67.wmf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70.bin"/><Relationship Id="rId4" Type="http://schemas.openxmlformats.org/officeDocument/2006/relationships/image" Target="../media/image70.wmf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73.bin"/><Relationship Id="rId4" Type="http://schemas.openxmlformats.org/officeDocument/2006/relationships/image" Target="../media/image73.wmf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77.wmf"/><Relationship Id="rId5" Type="http://schemas.openxmlformats.org/officeDocument/2006/relationships/oleObject" Target="../embeddings/oleObject76.bin"/><Relationship Id="rId4" Type="http://schemas.openxmlformats.org/officeDocument/2006/relationships/image" Target="../media/image76.wmf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12" Type="http://schemas.openxmlformats.org/officeDocument/2006/relationships/image" Target="../media/image8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8.bin"/><Relationship Id="rId10" Type="http://schemas.openxmlformats.org/officeDocument/2006/relationships/image" Target="../media/image81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80.bin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84.wmf"/><Relationship Id="rId5" Type="http://schemas.openxmlformats.org/officeDocument/2006/relationships/oleObject" Target="../embeddings/oleObject83.bin"/><Relationship Id="rId4" Type="http://schemas.openxmlformats.org/officeDocument/2006/relationships/image" Target="../media/image8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85.wmf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87.wmf"/><Relationship Id="rId5" Type="http://schemas.openxmlformats.org/officeDocument/2006/relationships/oleObject" Target="../embeddings/oleObject86.bin"/><Relationship Id="rId4" Type="http://schemas.openxmlformats.org/officeDocument/2006/relationships/image" Target="../media/image86.wmf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89.wmf"/><Relationship Id="rId5" Type="http://schemas.openxmlformats.org/officeDocument/2006/relationships/oleObject" Target="../embeddings/oleObject88.bin"/><Relationship Id="rId4" Type="http://schemas.openxmlformats.org/officeDocument/2006/relationships/image" Target="../media/image88.wmf"/></Relationships>
</file>

<file path=ppt/slides/_rels/slide8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91.wmf"/><Relationship Id="rId5" Type="http://schemas.openxmlformats.org/officeDocument/2006/relationships/oleObject" Target="../embeddings/oleObject90.bin"/><Relationship Id="rId10" Type="http://schemas.openxmlformats.org/officeDocument/2006/relationships/image" Target="../media/image93.wmf"/><Relationship Id="rId4" Type="http://schemas.openxmlformats.org/officeDocument/2006/relationships/image" Target="../media/image90.wmf"/><Relationship Id="rId9" Type="http://schemas.openxmlformats.org/officeDocument/2006/relationships/oleObject" Target="../embeddings/oleObject92.bin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3447834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Финансовая </a:t>
            </a:r>
            <a:r>
              <a:rPr lang="ru-RU" sz="4400" dirty="0" smtClean="0"/>
              <a:t>среда предпринимательства и  предпринимательские риски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265822"/>
              </p:ext>
            </p:extLst>
          </p:nvPr>
        </p:nvGraphicFramePr>
        <p:xfrm>
          <a:off x="428596" y="77296"/>
          <a:ext cx="8331200" cy="673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49281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0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Факторы, влияющие на уровень риска.</a:t>
                      </a:r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8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87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86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Внешние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Внутренние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4787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87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10" gridSpan="12">
                  <a:txBody>
                    <a:bodyPr/>
                    <a:lstStyle/>
                    <a:p>
                      <a:r>
                        <a:rPr lang="ru-RU" sz="1600" dirty="0" smtClean="0"/>
                        <a:t>-стратегия и принципы деятельности фирмы;</a:t>
                      </a:r>
                    </a:p>
                    <a:p>
                      <a:r>
                        <a:rPr lang="ru-RU" sz="1600" dirty="0" smtClean="0"/>
                        <a:t>-ресурсы и их использование;</a:t>
                      </a:r>
                    </a:p>
                    <a:p>
                      <a:r>
                        <a:rPr lang="ru-RU" sz="1600" dirty="0" smtClean="0"/>
                        <a:t>-уровень и качество маркетинга;</a:t>
                      </a:r>
                    </a:p>
                    <a:p>
                      <a:r>
                        <a:rPr lang="ru-RU" sz="1600" dirty="0" smtClean="0"/>
                        <a:t>-эффективность  менеджмента;</a:t>
                      </a:r>
                    </a:p>
                    <a:p>
                      <a:r>
                        <a:rPr lang="ru-RU" sz="1600" dirty="0" smtClean="0"/>
                        <a:t>-компетентность сотрудников;</a:t>
                      </a:r>
                    </a:p>
                    <a:p>
                      <a:r>
                        <a:rPr lang="ru-RU" sz="1600" dirty="0" smtClean="0"/>
                        <a:t>-контроль за информацией</a:t>
                      </a:r>
                    </a:p>
                    <a:p>
                      <a:r>
                        <a:rPr lang="ru-RU" sz="1600" dirty="0" smtClean="0"/>
                        <a:t>-качество и </a:t>
                      </a:r>
                      <a:r>
                        <a:rPr lang="ru-RU" sz="1600" dirty="0" err="1" smtClean="0"/>
                        <a:t>конкурен-тоспособность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dirty="0" smtClean="0"/>
                        <a:t>продукции.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10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872">
                <a:tc rowSpan="2" gridSpan="1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Факторы прямого воздействия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1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Факторы косвенного воздействия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47872">
                <a:tc gridSpan="1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87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872">
                <a:tc rowSpan="6" gridSpan="1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600" dirty="0" smtClean="0"/>
                        <a:t>изменение законодательства;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600" dirty="0" smtClean="0"/>
                        <a:t>конкуренция;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600" dirty="0" smtClean="0"/>
                        <a:t>налоговая система;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600" dirty="0" smtClean="0"/>
                        <a:t>криминогенная обстановка;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600" dirty="0" smtClean="0"/>
                        <a:t>взаимодействия с хозяйственными партнерами.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6" gridSpan="12">
                  <a:txBody>
                    <a:bodyPr/>
                    <a:lstStyle/>
                    <a:p>
                      <a:r>
                        <a:rPr lang="ru-RU" dirty="0" smtClean="0"/>
                        <a:t>-политическая обстановка;</a:t>
                      </a:r>
                    </a:p>
                    <a:p>
                      <a:r>
                        <a:rPr lang="ru-RU" dirty="0" smtClean="0"/>
                        <a:t>-экономическая обстановка;</a:t>
                      </a:r>
                    </a:p>
                    <a:p>
                      <a:r>
                        <a:rPr lang="ru-RU" dirty="0" smtClean="0"/>
                        <a:t>-стихийные бедствия.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872"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47872"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47872"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4570"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1649">
                <a:tc gridSpan="12" vMerge="1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Классификация предпринимательских рисков.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endParaRPr lang="ru-RU" sz="2800" dirty="0" smtClean="0"/>
          </a:p>
          <a:p>
            <a:pPr marL="514350" indent="-514350">
              <a:buFont typeface="+mj-lt"/>
              <a:buAutoNum type="romanUcPeriod"/>
            </a:pPr>
            <a:r>
              <a:rPr lang="ru-RU" sz="2800" dirty="0" smtClean="0"/>
              <a:t>В зависимости от объекта.</a:t>
            </a:r>
          </a:p>
          <a:p>
            <a:pPr marL="914400" lvl="1" indent="-514350">
              <a:buFont typeface="Calibri" pitchFamily="34" charset="0"/>
              <a:buChar char="—"/>
            </a:pPr>
            <a:r>
              <a:rPr lang="ru-RU" sz="2400" dirty="0" smtClean="0"/>
              <a:t>Экономический</a:t>
            </a:r>
          </a:p>
          <a:p>
            <a:pPr marL="1314450" lvl="2" indent="-514350"/>
            <a:r>
              <a:rPr lang="ru-RU" sz="2000" dirty="0" smtClean="0"/>
              <a:t>производственный</a:t>
            </a:r>
          </a:p>
          <a:p>
            <a:pPr marL="1314450" lvl="2" indent="-514350"/>
            <a:r>
              <a:rPr lang="ru-RU" sz="2000" dirty="0" smtClean="0"/>
              <a:t>коммерческий</a:t>
            </a:r>
          </a:p>
          <a:p>
            <a:pPr marL="1314450" lvl="2" indent="-514350"/>
            <a:r>
              <a:rPr lang="ru-RU" sz="2000" dirty="0" smtClean="0"/>
              <a:t>финансовый</a:t>
            </a:r>
          </a:p>
          <a:p>
            <a:pPr marL="914400" lvl="1" indent="-514350">
              <a:buFont typeface="Calibri" pitchFamily="34" charset="0"/>
              <a:buChar char="—"/>
            </a:pPr>
            <a:r>
              <a:rPr lang="ru-RU" sz="2400" dirty="0" smtClean="0"/>
              <a:t>Политический</a:t>
            </a:r>
          </a:p>
          <a:p>
            <a:pPr marL="914400" lvl="1" indent="-514350">
              <a:buFont typeface="Calibri" pitchFamily="34" charset="0"/>
              <a:buChar char="—"/>
            </a:pPr>
            <a:r>
              <a:rPr lang="ru-RU" sz="2400" dirty="0" smtClean="0"/>
              <a:t>Экологический</a:t>
            </a:r>
          </a:p>
          <a:p>
            <a:pPr marL="914400" lvl="1" indent="-514350">
              <a:buFont typeface="Calibri" pitchFamily="34" charset="0"/>
              <a:buChar char="—"/>
            </a:pPr>
            <a:r>
              <a:rPr lang="ru-RU" sz="2400" dirty="0" smtClean="0"/>
              <a:t>Физиологический</a:t>
            </a: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8229600" cy="5357850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ru-RU" sz="2800" dirty="0" smtClean="0"/>
              <a:t>По уровню принимаемых решений.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Глобальный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Локальный</a:t>
            </a:r>
          </a:p>
          <a:p>
            <a:pPr marL="571500" indent="-571500">
              <a:buFont typeface="+mj-lt"/>
              <a:buAutoNum type="romanUcPeriod" startAt="3"/>
            </a:pPr>
            <a:r>
              <a:rPr lang="ru-RU" sz="2800" dirty="0" smtClean="0"/>
              <a:t>По источникам рисковых ситуаций.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Природные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Технические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Человеческий фактор</a:t>
            </a:r>
          </a:p>
          <a:p>
            <a:pPr marL="571500" indent="-571500">
              <a:buFont typeface="+mj-lt"/>
              <a:buAutoNum type="romanUcPeriod" startAt="4"/>
            </a:pPr>
            <a:r>
              <a:rPr lang="ru-RU" sz="2800" dirty="0" smtClean="0"/>
              <a:t>По причинам возникновения.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Риск, связанный с хозяйственной деятельностью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Риск, связанный с личностью предпринимателя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Риск, связанный с недостатком информации о состоянии внешней среды</a:t>
            </a:r>
            <a:endParaRPr lang="ru-RU" dirty="0" smtClean="0"/>
          </a:p>
          <a:p>
            <a:pPr marL="571500" indent="-571500">
              <a:buNone/>
            </a:pP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8229600" cy="5429288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5"/>
            </a:pPr>
            <a:r>
              <a:rPr lang="ru-RU" sz="2800" dirty="0" smtClean="0"/>
              <a:t>По сфере возникновения.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Внешние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Внутренние</a:t>
            </a:r>
          </a:p>
          <a:p>
            <a:pPr marL="571500" indent="-571500">
              <a:buFont typeface="+mj-lt"/>
              <a:buAutoNum type="romanUcPeriod" startAt="6"/>
            </a:pPr>
            <a:r>
              <a:rPr lang="ru-RU" sz="2800" dirty="0" smtClean="0"/>
              <a:t>По длительности во времени.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Кратковременные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Постоянные</a:t>
            </a:r>
          </a:p>
          <a:p>
            <a:pPr marL="571500" indent="-571500">
              <a:buFont typeface="+mj-lt"/>
              <a:buAutoNum type="romanUcPeriod" startAt="7"/>
            </a:pPr>
            <a:r>
              <a:rPr lang="ru-RU" sz="2800" dirty="0" smtClean="0"/>
              <a:t>По масштабам возможных потерь.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Допустимый</a:t>
            </a:r>
            <a:endParaRPr lang="ru-RU" sz="2000" dirty="0" smtClean="0"/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Критический</a:t>
            </a:r>
          </a:p>
          <a:p>
            <a:pPr marL="1371600" lvl="2" indent="-571500"/>
            <a:r>
              <a:rPr lang="en-US" sz="2000" dirty="0" smtClean="0"/>
              <a:t>I</a:t>
            </a:r>
            <a:r>
              <a:rPr lang="ru-RU" sz="2000" dirty="0" smtClean="0"/>
              <a:t> степени</a:t>
            </a:r>
          </a:p>
          <a:p>
            <a:pPr marL="1371600" lvl="2" indent="-571500"/>
            <a:r>
              <a:rPr lang="en-US" sz="2000" dirty="0" smtClean="0"/>
              <a:t>II</a:t>
            </a:r>
            <a:r>
              <a:rPr lang="ru-RU" sz="2000" dirty="0" smtClean="0"/>
              <a:t> степени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Катастрофический</a:t>
            </a:r>
          </a:p>
          <a:p>
            <a:pPr marL="571500" indent="-571500">
              <a:buNone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229600" cy="5097467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8"/>
            </a:pPr>
            <a:endParaRPr lang="ru-RU" sz="2800" dirty="0" smtClean="0"/>
          </a:p>
          <a:p>
            <a:pPr marL="571500" indent="-571500">
              <a:buFont typeface="+mj-lt"/>
              <a:buAutoNum type="romanUcPeriod" startAt="8"/>
            </a:pPr>
            <a:r>
              <a:rPr lang="ru-RU" sz="2800" dirty="0" smtClean="0"/>
              <a:t>По степени правомерности.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Оправданный (правомерный)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Неоправданный (неправомерный)</a:t>
            </a:r>
          </a:p>
          <a:p>
            <a:pPr marL="571500" indent="-571500">
              <a:buFont typeface="+mj-lt"/>
              <a:buAutoNum type="romanUcPeriod" startAt="9"/>
            </a:pPr>
            <a:r>
              <a:rPr lang="ru-RU" sz="2800" dirty="0" smtClean="0"/>
              <a:t>По возможности страхования.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Страхуемые</a:t>
            </a:r>
          </a:p>
          <a:p>
            <a:pPr marL="1371600" lvl="2" indent="-571500"/>
            <a:r>
              <a:rPr lang="ru-RU" sz="2000" dirty="0" smtClean="0"/>
              <a:t>Риски, связанные со стихийными бедствиями</a:t>
            </a:r>
          </a:p>
          <a:p>
            <a:pPr marL="1371600" lvl="2" indent="-571500"/>
            <a:r>
              <a:rPr lang="ru-RU" sz="2000" dirty="0" smtClean="0"/>
              <a:t>Риски, связанные с деятельностью человека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err="1" smtClean="0"/>
              <a:t>Нестрахуемые</a:t>
            </a:r>
            <a:endParaRPr lang="ru-RU" sz="2400" dirty="0" smtClean="0"/>
          </a:p>
          <a:p>
            <a:pPr marL="971550" lvl="1" indent="-571500">
              <a:buNone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404664"/>
            <a:ext cx="8229600" cy="5168905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10"/>
            </a:pPr>
            <a:endParaRPr lang="ru-RU" sz="2800" dirty="0" smtClean="0"/>
          </a:p>
          <a:p>
            <a:pPr marL="571500" indent="-571500">
              <a:buFont typeface="+mj-lt"/>
              <a:buAutoNum type="romanUcPeriod" startAt="10"/>
            </a:pPr>
            <a:r>
              <a:rPr lang="ru-RU" sz="2800" dirty="0" smtClean="0"/>
              <a:t>По возможным результатам.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Статистические (чистые)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Динамические (спекулятивные)</a:t>
            </a:r>
          </a:p>
          <a:p>
            <a:pPr marL="571500" indent="-571500">
              <a:buFont typeface="+mj-lt"/>
              <a:buAutoNum type="romanUcPeriod" startAt="11"/>
            </a:pPr>
            <a:r>
              <a:rPr lang="ru-RU" sz="2800" dirty="0" smtClean="0"/>
              <a:t>По системному подходу.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Систематические (общие)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Несистематические (специальные)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Классификация рисков </a:t>
            </a:r>
            <a:r>
              <a:rPr lang="ru-RU" b="1" dirty="0" err="1" smtClean="0"/>
              <a:t>Дж.Кейнса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Риск предпринимателя (заемщика)</a:t>
            </a:r>
            <a:r>
              <a:rPr lang="ru-RU" i="1" dirty="0" smtClean="0"/>
              <a:t> </a:t>
            </a:r>
            <a:r>
              <a:rPr lang="ru-RU" dirty="0" smtClean="0"/>
              <a:t>– возникает  в случае, когда в оборот направлены собственные или заемные средства и предприниматель сомневается, сможет ли он получить выгоду, на которую рассчитывает.</a:t>
            </a:r>
          </a:p>
          <a:p>
            <a:r>
              <a:rPr lang="ru-RU" b="1" i="1" dirty="0" smtClean="0"/>
              <a:t>Риск кредитора</a:t>
            </a:r>
            <a:r>
              <a:rPr lang="ru-RU" i="1" dirty="0" smtClean="0"/>
              <a:t> </a:t>
            </a:r>
            <a:r>
              <a:rPr lang="ru-RU" dirty="0" smtClean="0"/>
              <a:t>– возникает при кредитных операциях, связан с сомнением в обоснованности оказанного доверия в случае преднамеренного банкротства или попыток должника уклониться от выполнения обязательств.</a:t>
            </a:r>
          </a:p>
          <a:p>
            <a:r>
              <a:rPr lang="ru-RU" b="1" i="1" dirty="0" smtClean="0"/>
              <a:t>Риск инфляции </a:t>
            </a:r>
            <a:r>
              <a:rPr lang="ru-RU" dirty="0" smtClean="0"/>
              <a:t>– связан с возможным уменьшением ценности денежной единицы (должники оказываются в привилегированном положении по сравнению с кредиторами)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5874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Классификация финансовых рисков.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71500" indent="-571500" algn="ctr">
              <a:buNone/>
            </a:pPr>
            <a:r>
              <a:rPr lang="ru-RU" dirty="0" smtClean="0"/>
              <a:t>Три классификационных признака.</a:t>
            </a:r>
          </a:p>
          <a:p>
            <a:pPr marL="571500" indent="-571500" algn="ctr">
              <a:buNone/>
            </a:pPr>
            <a:endParaRPr lang="ru-RU" dirty="0" smtClean="0"/>
          </a:p>
          <a:p>
            <a:pPr marL="971550" lvl="1" indent="-571500">
              <a:buFont typeface="+mj-lt"/>
              <a:buAutoNum type="romanUcPeriod"/>
            </a:pPr>
            <a:r>
              <a:rPr lang="ru-RU" dirty="0" smtClean="0"/>
              <a:t>Риски, связанные с покупательной способностью денег</a:t>
            </a:r>
          </a:p>
          <a:p>
            <a:pPr marL="971550" lvl="1" indent="-571500">
              <a:buFont typeface="+mj-lt"/>
              <a:buAutoNum type="romanUcPeriod"/>
            </a:pPr>
            <a:r>
              <a:rPr lang="ru-RU" dirty="0" smtClean="0"/>
              <a:t>Риски, связанные с вложением средств (инвестиционные)</a:t>
            </a:r>
          </a:p>
          <a:p>
            <a:pPr marL="971550" lvl="1" indent="-571500">
              <a:buFont typeface="+mj-lt"/>
              <a:buAutoNum type="romanUcPeriod"/>
            </a:pPr>
            <a:r>
              <a:rPr lang="ru-RU" dirty="0" smtClean="0"/>
              <a:t>Риски, связанные со структурой капитала и  издержек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2800" dirty="0" smtClean="0"/>
              <a:t>Риски, связанные с покупательной способностью денег.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Инфляционные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Дефляционные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Валютные</a:t>
            </a:r>
          </a:p>
          <a:p>
            <a:pPr marL="571500" indent="-571500">
              <a:buFont typeface="+mj-lt"/>
              <a:buAutoNum type="romanUcPeriod" startAt="2"/>
            </a:pPr>
            <a:r>
              <a:rPr lang="ru-RU" sz="2800" dirty="0" smtClean="0"/>
              <a:t>Инвестиционные риски.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Риск упущенной выгоды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Риски снижения доходности</a:t>
            </a:r>
          </a:p>
          <a:p>
            <a:pPr marL="1371600" lvl="2" indent="-571500"/>
            <a:r>
              <a:rPr lang="ru-RU" sz="2000" dirty="0" smtClean="0"/>
              <a:t>Процентные</a:t>
            </a:r>
          </a:p>
          <a:p>
            <a:pPr marL="1371600" lvl="2" indent="-571500"/>
            <a:r>
              <a:rPr lang="ru-RU" sz="2000" dirty="0" smtClean="0"/>
              <a:t>Кредитные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Риски прямых финансовых потерь</a:t>
            </a:r>
          </a:p>
          <a:p>
            <a:pPr marL="1371600" lvl="2" indent="-571500"/>
            <a:r>
              <a:rPr lang="ru-RU" sz="2000" dirty="0" smtClean="0"/>
              <a:t>Биржевой</a:t>
            </a:r>
          </a:p>
          <a:p>
            <a:pPr marL="1371600" lvl="2" indent="-571500"/>
            <a:r>
              <a:rPr lang="ru-RU" sz="2000" dirty="0" smtClean="0"/>
              <a:t>Селективный</a:t>
            </a:r>
          </a:p>
          <a:p>
            <a:pPr marL="1371600" lvl="2" indent="-571500"/>
            <a:r>
              <a:rPr lang="ru-RU" sz="2000" dirty="0" smtClean="0"/>
              <a:t>Риск банкротства</a:t>
            </a:r>
          </a:p>
          <a:p>
            <a:pPr marL="1371600" lvl="2" indent="-571500"/>
            <a:r>
              <a:rPr lang="ru-RU" sz="2000" dirty="0" smtClean="0"/>
              <a:t>Кредитный </a:t>
            </a:r>
          </a:p>
          <a:p>
            <a:pPr marL="571500" indent="-571500">
              <a:buNone/>
            </a:pP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ru-RU" sz="2800" dirty="0" smtClean="0"/>
              <a:t>Структурные риски.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Риски, связанные со структурой капитала (</a:t>
            </a:r>
            <a:r>
              <a:rPr lang="ru-RU" sz="2400" b="1" i="1" dirty="0" smtClean="0"/>
              <a:t>финансовый рычаг</a:t>
            </a:r>
            <a:r>
              <a:rPr lang="ru-RU" sz="2400" dirty="0" smtClean="0"/>
              <a:t>)</a:t>
            </a:r>
          </a:p>
          <a:p>
            <a:pPr marL="971550" lvl="1" indent="-571500">
              <a:buFont typeface="Calibri" pitchFamily="34" charset="0"/>
              <a:buChar char="—"/>
            </a:pPr>
            <a:r>
              <a:rPr lang="ru-RU" sz="2400" dirty="0" smtClean="0"/>
              <a:t>Риски, связанные со структурой текущих издержек (</a:t>
            </a:r>
            <a:r>
              <a:rPr lang="ru-RU" sz="2400" b="1" i="1" dirty="0" smtClean="0"/>
              <a:t>операционный рычаг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ru-RU" b="1" dirty="0" smtClean="0"/>
              <a:t>План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124744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Понятие </a:t>
            </a:r>
            <a:r>
              <a:rPr lang="ru-RU" sz="2400" dirty="0" smtClean="0"/>
              <a:t>финансовой </a:t>
            </a:r>
            <a:r>
              <a:rPr lang="ru-RU" sz="2400" dirty="0" smtClean="0"/>
              <a:t>среды предпринимательства.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Характеристика основных теорий предпринимательских рисков.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Сущность и функции предпринимательского риска. Факторы, влияющие на уровень риска.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Виды предпринимательских рисков.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Методы оценки и анализа предпринимательского риска.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Риск банкротства компании.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Система управления предпринимательскими рисками.</a:t>
            </a:r>
          </a:p>
          <a:p>
            <a:pPr marL="514350" indent="-514350" algn="just">
              <a:buFont typeface="+mj-lt"/>
              <a:buAutoNum type="arabicPeriod"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20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428604"/>
          <a:ext cx="60960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428604"/>
          <a:ext cx="60960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908835"/>
              </p:ext>
            </p:extLst>
          </p:nvPr>
        </p:nvGraphicFramePr>
        <p:xfrm>
          <a:off x="428596" y="428604"/>
          <a:ext cx="8331200" cy="6522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854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26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Методы оценки и анализа рисков</a:t>
                      </a:r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6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rowSpan="2" gridSpan="12"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Количественные</a:t>
                      </a:r>
                      <a:endParaRPr lang="ru-RU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1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Качественные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12"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Комбинированные</a:t>
                      </a:r>
                      <a:endParaRPr lang="ru-RU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5420"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rowSpan="7" gridSpan="12">
                  <a:txBody>
                    <a:bodyPr/>
                    <a:lstStyle/>
                    <a:p>
                      <a:r>
                        <a:rPr lang="ru-RU" sz="1800" dirty="0" smtClean="0"/>
                        <a:t>-статистический;</a:t>
                      </a:r>
                    </a:p>
                    <a:p>
                      <a:r>
                        <a:rPr lang="ru-RU" sz="1800" dirty="0" smtClean="0"/>
                        <a:t>-математический;</a:t>
                      </a:r>
                    </a:p>
                    <a:p>
                      <a:r>
                        <a:rPr lang="ru-RU" sz="1800" dirty="0" smtClean="0"/>
                        <a:t>-анализ</a:t>
                      </a:r>
                      <a:r>
                        <a:rPr lang="ru-RU" sz="1800" baseline="0" dirty="0" smtClean="0"/>
                        <a:t> целесообразности затрат;</a:t>
                      </a:r>
                    </a:p>
                    <a:p>
                      <a:r>
                        <a:rPr lang="ru-RU" sz="1800" dirty="0" smtClean="0"/>
                        <a:t>-оценка вероятности ожидаемого ущерба;</a:t>
                      </a:r>
                    </a:p>
                    <a:p>
                      <a:r>
                        <a:rPr lang="ru-RU" sz="1800" dirty="0" smtClean="0"/>
                        <a:t>-минимизация потерь;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aseline="0" dirty="0" smtClean="0"/>
                        <a:t>«дерево решений»;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aseline="0" dirty="0" smtClean="0"/>
                        <a:t>анализ финансовых показателей.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12">
                  <a:txBody>
                    <a:bodyPr/>
                    <a:lstStyle/>
                    <a:p>
                      <a:pPr marL="457200" indent="-457200">
                        <a:buFontTx/>
                        <a:buNone/>
                      </a:pPr>
                      <a:r>
                        <a:rPr lang="ru-RU" sz="2000" baseline="0" dirty="0" smtClean="0"/>
                        <a:t>-экспертные оценки;</a:t>
                      </a:r>
                    </a:p>
                    <a:p>
                      <a:pPr marL="457200" indent="-457200">
                        <a:buFont typeface="Arial" pitchFamily="34" charset="0"/>
                        <a:buNone/>
                      </a:pPr>
                      <a:r>
                        <a:rPr lang="ru-RU" sz="2000" dirty="0" smtClean="0"/>
                        <a:t>-метод аналогов.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 gridSpan="12">
                  <a:txBody>
                    <a:bodyPr/>
                    <a:lstStyle/>
                    <a:p>
                      <a:r>
                        <a:rPr lang="ru-RU" sz="2000" dirty="0" smtClean="0"/>
                        <a:t>Сочетание количественных и качественных</a:t>
                      </a:r>
                      <a:r>
                        <a:rPr lang="ru-RU" sz="2000" baseline="0" dirty="0" smtClean="0"/>
                        <a:t> методов.</a:t>
                      </a:r>
                      <a:endParaRPr lang="ru-R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5420"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5420"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2">
                  <a:txBody>
                    <a:bodyPr/>
                    <a:lstStyle/>
                    <a:p>
                      <a:pPr marL="457200" indent="-457200">
                        <a:buFont typeface="Arial" pitchFamily="34" charset="0"/>
                        <a:buNone/>
                      </a:pPr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5420"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5420"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5420"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Области риска.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7467600" cy="487375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err="1" smtClean="0"/>
              <a:t>Безрисковая</a:t>
            </a:r>
            <a:r>
              <a:rPr lang="ru-RU" sz="2800" b="1" i="1" dirty="0" smtClean="0"/>
              <a:t> </a:t>
            </a:r>
            <a:r>
              <a:rPr lang="ru-RU" sz="2800" i="1" dirty="0" smtClean="0"/>
              <a:t>область</a:t>
            </a:r>
            <a:r>
              <a:rPr lang="ru-RU" sz="2800" b="1" i="1" dirty="0" smtClean="0"/>
              <a:t> </a:t>
            </a:r>
            <a:r>
              <a:rPr lang="ru-RU" sz="2800" dirty="0" smtClean="0"/>
              <a:t>(компания ничем не рискует и получает расчетную прибыль).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i="1" dirty="0" smtClean="0"/>
              <a:t>Область </a:t>
            </a:r>
            <a:r>
              <a:rPr lang="ru-RU" sz="2800" b="1" i="1" dirty="0" smtClean="0"/>
              <a:t>минимальног</a:t>
            </a:r>
            <a:r>
              <a:rPr lang="ru-RU" sz="2800" i="1" dirty="0" smtClean="0"/>
              <a:t>о риска </a:t>
            </a:r>
            <a:r>
              <a:rPr lang="ru-RU" sz="2800" dirty="0" smtClean="0"/>
              <a:t>(рискует частью или всей величиной прибыли).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i="1" dirty="0" smtClean="0"/>
              <a:t>Область </a:t>
            </a:r>
            <a:r>
              <a:rPr lang="ru-RU" sz="2800" b="1" i="1" dirty="0" smtClean="0"/>
              <a:t>повышенного</a:t>
            </a:r>
            <a:r>
              <a:rPr lang="ru-RU" sz="2800" i="1" dirty="0" smtClean="0"/>
              <a:t> риска </a:t>
            </a:r>
            <a:r>
              <a:rPr lang="ru-RU" sz="2800" dirty="0" smtClean="0"/>
              <a:t>(рискует в худшем случае покрыть все затраты, а в лучшем – получить прибыль намного меньше расчетной).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i="1" dirty="0" smtClean="0"/>
              <a:t>Область </a:t>
            </a:r>
            <a:r>
              <a:rPr lang="ru-RU" sz="2800" b="1" i="1" dirty="0" smtClean="0"/>
              <a:t>критического</a:t>
            </a:r>
            <a:r>
              <a:rPr lang="ru-RU" sz="2800" i="1" dirty="0" smtClean="0"/>
              <a:t> риска </a:t>
            </a:r>
            <a:r>
              <a:rPr lang="ru-RU" sz="2800" dirty="0" smtClean="0"/>
              <a:t>(рискует не только потерять прибыль, но и недополучить выручку, потеря оборотного капитала, повышение долгов).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i="1" dirty="0" smtClean="0"/>
              <a:t>Область </a:t>
            </a:r>
            <a:r>
              <a:rPr lang="ru-RU" sz="2800" b="1" i="1" dirty="0" smtClean="0"/>
              <a:t>катастрофического</a:t>
            </a:r>
            <a:r>
              <a:rPr lang="ru-RU" sz="2800" i="1" dirty="0" smtClean="0"/>
              <a:t> риска </a:t>
            </a:r>
            <a:r>
              <a:rPr lang="ru-RU" sz="2800" dirty="0" smtClean="0"/>
              <a:t>(наступление банкротства).</a:t>
            </a:r>
            <a:endParaRPr lang="ru-RU" sz="2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467600" cy="1143000"/>
          </a:xfrm>
        </p:spPr>
        <p:txBody>
          <a:bodyPr/>
          <a:lstStyle/>
          <a:p>
            <a:r>
              <a:rPr lang="ru-RU" dirty="0" smtClean="0"/>
              <a:t>Методы расчета вероятности.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8229600" cy="4911741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400" dirty="0" smtClean="0"/>
              <a:t>1.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2.</a:t>
            </a:r>
          </a:p>
          <a:p>
            <a:pPr marL="514350" indent="-514350">
              <a:buNone/>
            </a:pPr>
            <a:endParaRPr lang="ru-RU" sz="2400" dirty="0" smtClean="0"/>
          </a:p>
          <a:p>
            <a:pPr marL="514350" indent="-514350">
              <a:buFont typeface="+mj-lt"/>
              <a:buAutoNum type="arabicPeriod"/>
            </a:pPr>
            <a:endParaRPr lang="ru-RU" sz="2400" dirty="0" smtClean="0"/>
          </a:p>
          <a:p>
            <a:pPr marL="514350" indent="-514350">
              <a:buFont typeface="+mj-lt"/>
              <a:buAutoNum type="arabicPeriod"/>
            </a:pPr>
            <a:endParaRPr lang="ru-RU" sz="2400" dirty="0" smtClean="0"/>
          </a:p>
          <a:p>
            <a:pPr marL="514350" indent="-514350">
              <a:buNone/>
            </a:pPr>
            <a:r>
              <a:rPr lang="en-US" sz="2400" dirty="0" smtClean="0"/>
              <a:t>3.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4.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22</a:t>
            </a:fld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143240" y="1142984"/>
          <a:ext cx="1659205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Формула" r:id="rId3" imgW="914400" imgH="393480" progId="Equation.3">
                  <p:embed/>
                </p:oleObj>
              </mc:Choice>
              <mc:Fallback>
                <p:oleObj name="Формула" r:id="rId3" imgW="9144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1142984"/>
                        <a:ext cx="1659205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714348" y="1857364"/>
          <a:ext cx="3997780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Формула" r:id="rId5" imgW="2463480" imgH="660240" progId="Equation.3">
                  <p:embed/>
                </p:oleObj>
              </mc:Choice>
              <mc:Fallback>
                <p:oleObj name="Формула" r:id="rId5" imgW="246348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1857364"/>
                        <a:ext cx="3997780" cy="1071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3286116" y="2714620"/>
          <a:ext cx="2033593" cy="768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Формула" r:id="rId7" imgW="1041120" imgH="393480" progId="Equation.3">
                  <p:embed/>
                </p:oleObj>
              </mc:Choice>
              <mc:Fallback>
                <p:oleObj name="Формула" r:id="rId7" imgW="104112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2714620"/>
                        <a:ext cx="2033593" cy="7686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785786" y="3429000"/>
          <a:ext cx="3357586" cy="1112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Формула" r:id="rId9" imgW="1993680" imgH="660240" progId="Equation.3">
                  <p:embed/>
                </p:oleObj>
              </mc:Choice>
              <mc:Fallback>
                <p:oleObj name="Формула" r:id="rId9" imgW="1993680" imgH="6602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3429000"/>
                        <a:ext cx="3357586" cy="11120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4000496" y="4500570"/>
          <a:ext cx="1285884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Формула" r:id="rId11" imgW="571320" imgH="253800" progId="Equation.3">
                  <p:embed/>
                </p:oleObj>
              </mc:Choice>
              <mc:Fallback>
                <p:oleObj name="Формула" r:id="rId11" imgW="571320" imgH="253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6" y="4500570"/>
                        <a:ext cx="1285884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4000497" y="5429264"/>
          <a:ext cx="1428760" cy="535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name="Формула" r:id="rId13" imgW="609480" imgH="228600" progId="Equation.3">
                  <p:embed/>
                </p:oleObj>
              </mc:Choice>
              <mc:Fallback>
                <p:oleObj name="Формула" r:id="rId13" imgW="60948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7" y="5429264"/>
                        <a:ext cx="1428760" cy="5357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Статистический метод оценки риска.</a:t>
            </a:r>
          </a:p>
          <a:p>
            <a:pPr algn="ctr"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23</a:t>
            </a:fld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220253"/>
              </p:ext>
            </p:extLst>
          </p:nvPr>
        </p:nvGraphicFramePr>
        <p:xfrm>
          <a:off x="2195736" y="1340768"/>
          <a:ext cx="3312368" cy="1015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Формула" r:id="rId3" imgW="1193760" imgH="393480" progId="Equation.3">
                  <p:embed/>
                </p:oleObj>
              </mc:Choice>
              <mc:Fallback>
                <p:oleObj name="Формула" r:id="rId3" imgW="11937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340768"/>
                        <a:ext cx="3312368" cy="101552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431737"/>
              </p:ext>
            </p:extLst>
          </p:nvPr>
        </p:nvGraphicFramePr>
        <p:xfrm>
          <a:off x="1187624" y="2564904"/>
          <a:ext cx="6858000" cy="3397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Формула" r:id="rId5" imgW="3492360" imgH="1803240" progId="Equation.3">
                  <p:embed/>
                </p:oleObj>
              </mc:Choice>
              <mc:Fallback>
                <p:oleObj name="Формула" r:id="rId5" imgW="3492360" imgH="1803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564904"/>
                        <a:ext cx="6858000" cy="339769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24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286116" y="1357298"/>
          <a:ext cx="3092845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Формула" r:id="rId3" imgW="1168200" imgH="431640" progId="Equation.3">
                  <p:embed/>
                </p:oleObj>
              </mc:Choice>
              <mc:Fallback>
                <p:oleObj name="Формула" r:id="rId3" imgW="116820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1357298"/>
                        <a:ext cx="3092845" cy="1143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142976" y="3214686"/>
          <a:ext cx="7112050" cy="2000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Формула" r:id="rId5" imgW="3251160" imgH="914400" progId="Equation.3">
                  <p:embed/>
                </p:oleObj>
              </mc:Choice>
              <mc:Fallback>
                <p:oleObj name="Формула" r:id="rId5" imgW="3251160" imgH="914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3214686"/>
                        <a:ext cx="7112050" cy="20002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25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143240" y="1142984"/>
          <a:ext cx="2976562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Формула" r:id="rId3" imgW="1193760" imgH="431640" progId="Equation.3">
                  <p:embed/>
                </p:oleObj>
              </mc:Choice>
              <mc:Fallback>
                <p:oleObj name="Формула" r:id="rId3" imgW="119376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1142984"/>
                        <a:ext cx="2976562" cy="107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500298" y="3429000"/>
          <a:ext cx="4289257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Формула" r:id="rId5" imgW="1663560" imgH="304560" progId="Equation.3">
                  <p:embed/>
                </p:oleObj>
              </mc:Choice>
              <mc:Fallback>
                <p:oleObj name="Формула" r:id="rId5" imgW="1663560" imgH="3045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3429000"/>
                        <a:ext cx="4289257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500166" y="2500306"/>
          <a:ext cx="2500330" cy="562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Формула" r:id="rId7" imgW="1015920" imgH="228600" progId="Equation.3">
                  <p:embed/>
                </p:oleObj>
              </mc:Choice>
              <mc:Fallback>
                <p:oleObj name="Формула" r:id="rId7" imgW="10159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2500306"/>
                        <a:ext cx="2500330" cy="5625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798638" y="4714875"/>
          <a:ext cx="624998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Формула" r:id="rId9" imgW="2539800" imgH="203040" progId="Equation.3">
                  <p:embed/>
                </p:oleObj>
              </mc:Choice>
              <mc:Fallback>
                <p:oleObj name="Формула" r:id="rId9" imgW="253980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8638" y="4714875"/>
                        <a:ext cx="6249987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Упрощенный статистический метод.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26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214414" y="1928802"/>
          <a:ext cx="7173879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Формула" r:id="rId3" imgW="2692080" imgH="241200" progId="Equation.3">
                  <p:embed/>
                </p:oleObj>
              </mc:Choice>
              <mc:Fallback>
                <p:oleObj name="Формула" r:id="rId3" imgW="269208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1928802"/>
                        <a:ext cx="7173879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85813" y="2911475"/>
          <a:ext cx="7842250" cy="232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Формула" r:id="rId5" imgW="3860640" imgH="1143000" progId="Equation.3">
                  <p:embed/>
                </p:oleObj>
              </mc:Choice>
              <mc:Fallback>
                <p:oleObj name="Формула" r:id="rId5" imgW="3860640" imgH="1143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2911475"/>
                        <a:ext cx="7842250" cy="232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Метод анализа целесообразности затрат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				</a:t>
            </a:r>
          </a:p>
          <a:p>
            <a:pPr algn="ctr">
              <a:buNone/>
            </a:pPr>
            <a:r>
              <a:rPr lang="ru-RU" dirty="0" smtClean="0"/>
              <a:t>				</a:t>
            </a:r>
            <a:r>
              <a:rPr lang="ru-RU" sz="2800" i="1" dirty="0" smtClean="0"/>
              <a:t>где</a:t>
            </a:r>
            <a:endParaRPr lang="ru-RU" sz="2800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Наилучшее решение с минимальным размером рассчитанного показателя! 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27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857488" y="2285992"/>
          <a:ext cx="29464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Формула" r:id="rId3" imgW="698400" imgH="203040" progId="Equation.3">
                  <p:embed/>
                </p:oleObj>
              </mc:Choice>
              <mc:Fallback>
                <p:oleObj name="Формула" r:id="rId3" imgW="6984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2285992"/>
                        <a:ext cx="294640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944640"/>
              </p:ext>
            </p:extLst>
          </p:nvPr>
        </p:nvGraphicFramePr>
        <p:xfrm>
          <a:off x="1331640" y="3356992"/>
          <a:ext cx="5526088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Формула" r:id="rId5" imgW="2374560" imgH="431640" progId="Equation.3">
                  <p:embed/>
                </p:oleObj>
              </mc:Choice>
              <mc:Fallback>
                <p:oleObj name="Формула" r:id="rId5" imgW="237456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356992"/>
                        <a:ext cx="5526088" cy="1004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Метод оценки вероятности ожидаемого ущерба.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							</a:t>
            </a:r>
            <a:r>
              <a:rPr lang="ru-RU" sz="2800" i="1" dirty="0" smtClean="0"/>
              <a:t>где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28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219450" y="2428875"/>
          <a:ext cx="323215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Формула" r:id="rId3" imgW="939600" imgH="228600" progId="Equation.3">
                  <p:embed/>
                </p:oleObj>
              </mc:Choice>
              <mc:Fallback>
                <p:oleObj name="Формула" r:id="rId3" imgW="9396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9450" y="2428875"/>
                        <a:ext cx="323215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214413" y="3929066"/>
          <a:ext cx="7649819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Формула" r:id="rId5" imgW="3263760" imgH="457200" progId="Equation.3">
                  <p:embed/>
                </p:oleObj>
              </mc:Choice>
              <mc:Fallback>
                <p:oleObj name="Формула" r:id="rId5" imgW="326376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3" y="3929066"/>
                        <a:ext cx="7649819" cy="1071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Метод минимизации потерь.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29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357422" y="2000240"/>
          <a:ext cx="4790106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Формула" r:id="rId3" imgW="1244520" imgH="241200" progId="Equation.3">
                  <p:embed/>
                </p:oleObj>
              </mc:Choice>
              <mc:Fallback>
                <p:oleObj name="Формула" r:id="rId3" imgW="124452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2000240"/>
                        <a:ext cx="4790106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071538" y="4000504"/>
          <a:ext cx="4714908" cy="1391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Формула" r:id="rId5" imgW="1549080" imgH="457200" progId="Equation.3">
                  <p:embed/>
                </p:oleObj>
              </mc:Choice>
              <mc:Fallback>
                <p:oleObj name="Формула" r:id="rId5" imgW="154908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4000504"/>
                        <a:ext cx="4714908" cy="13912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Понятие </a:t>
            </a:r>
            <a:r>
              <a:rPr lang="ru-RU" dirty="0" smtClean="0"/>
              <a:t>финансовой </a:t>
            </a:r>
            <a:r>
              <a:rPr lang="ru-RU" dirty="0" smtClean="0"/>
              <a:t>среды предпринимательства.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28868"/>
            <a:ext cx="8229600" cy="369729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ru-RU" sz="2400" b="1" i="1" dirty="0" smtClean="0"/>
              <a:t>Предпринимательская среда</a:t>
            </a:r>
            <a:r>
              <a:rPr lang="ru-RU" sz="2400" dirty="0" smtClean="0"/>
              <a:t> – интегрированная совокупность объективных и субъективных факторов, позволяющих  осуществлять предпринимательскую деятельность и получать доходы.</a:t>
            </a:r>
            <a:endParaRPr lang="ru-RU" sz="2400" b="1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Математический метод 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i="1" dirty="0" err="1" smtClean="0"/>
              <a:t>X</a:t>
            </a:r>
            <a:r>
              <a:rPr lang="en-US" sz="2700" i="1" baseline="-25000" dirty="0" err="1" smtClean="0"/>
              <a:t>ij</a:t>
            </a:r>
            <a:r>
              <a:rPr lang="en-US" sz="2700" i="1" dirty="0" smtClean="0"/>
              <a:t> – </a:t>
            </a:r>
            <a:r>
              <a:rPr lang="ru-RU" sz="2700" i="1" dirty="0" smtClean="0"/>
              <a:t>выплата от </a:t>
            </a:r>
            <a:r>
              <a:rPr lang="en-US" sz="2700" i="1" dirty="0" err="1" smtClean="0"/>
              <a:t>i</a:t>
            </a:r>
            <a:r>
              <a:rPr lang="en-US" sz="2700" i="1" dirty="0" smtClean="0"/>
              <a:t>-</a:t>
            </a:r>
            <a:r>
              <a:rPr lang="ru-RU" sz="2700" i="1" dirty="0" smtClean="0"/>
              <a:t>го решения при </a:t>
            </a:r>
            <a:r>
              <a:rPr lang="en-US" sz="2700" i="1" dirty="0" smtClean="0"/>
              <a:t>j-</a:t>
            </a:r>
            <a:r>
              <a:rPr lang="ru-RU" sz="2700" i="1" dirty="0" smtClean="0"/>
              <a:t>м состоянии «среды»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64793423"/>
              </p:ext>
            </p:extLst>
          </p:nvPr>
        </p:nvGraphicFramePr>
        <p:xfrm>
          <a:off x="428596" y="2428868"/>
          <a:ext cx="8331200" cy="411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14653">
                <a:tc rowSpan="2" gridSpan="10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Выбор варианта решения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0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Состояние «среды» (</a:t>
                      </a:r>
                      <a:r>
                        <a:rPr lang="en-US" sz="2400" dirty="0" smtClean="0"/>
                        <a:t>S)</a:t>
                      </a:r>
                      <a:r>
                        <a:rPr lang="ru-RU" sz="2400" dirty="0" smtClean="0"/>
                        <a:t> </a:t>
                      </a:r>
                    </a:p>
                    <a:p>
                      <a:pPr algn="ctr"/>
                      <a:r>
                        <a:rPr lang="ru-RU" sz="2400" dirty="0" smtClean="0"/>
                        <a:t>и его вероятность (</a:t>
                      </a:r>
                      <a:r>
                        <a:rPr lang="en-US" sz="2400" dirty="0" smtClean="0"/>
                        <a:t>p)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354">
                <a:tc gridSpan="10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de-DE" sz="2400" i="1" dirty="0" smtClean="0"/>
                        <a:t>S</a:t>
                      </a:r>
                      <a:r>
                        <a:rPr lang="de-DE" sz="2400" i="1" baseline="-25000" dirty="0" smtClean="0"/>
                        <a:t>1</a:t>
                      </a:r>
                      <a:r>
                        <a:rPr lang="en-US" sz="2400" i="1" baseline="0" dirty="0" smtClean="0"/>
                        <a:t>(p</a:t>
                      </a:r>
                      <a:r>
                        <a:rPr lang="en-US" sz="2400" i="1" baseline="-25000" dirty="0" smtClean="0"/>
                        <a:t>1</a:t>
                      </a:r>
                      <a:r>
                        <a:rPr lang="en-US" sz="2400" i="1" baseline="0" dirty="0" smtClean="0"/>
                        <a:t>)</a:t>
                      </a:r>
                      <a:endParaRPr lang="ru-RU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de-DE" sz="2400" i="1" dirty="0" smtClean="0"/>
                        <a:t>S</a:t>
                      </a:r>
                      <a:r>
                        <a:rPr lang="de-DE" sz="2400" i="1" baseline="-25000" dirty="0" smtClean="0"/>
                        <a:t>2</a:t>
                      </a:r>
                      <a:r>
                        <a:rPr lang="en-US" sz="2400" i="1" baseline="0" dirty="0" smtClean="0"/>
                        <a:t>(p</a:t>
                      </a:r>
                      <a:r>
                        <a:rPr lang="en-US" sz="2400" i="1" baseline="-25000" dirty="0" smtClean="0"/>
                        <a:t>2</a:t>
                      </a:r>
                      <a:r>
                        <a:rPr lang="en-US" sz="2400" i="1" baseline="0" dirty="0" smtClean="0"/>
                        <a:t>)</a:t>
                      </a:r>
                      <a:endParaRPr lang="ru-RU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i="1" dirty="0" err="1" smtClean="0"/>
                        <a:t>S</a:t>
                      </a:r>
                      <a:r>
                        <a:rPr lang="de-DE" sz="2400" i="1" baseline="-25000" dirty="0" err="1" smtClean="0"/>
                        <a:t>j</a:t>
                      </a:r>
                      <a:r>
                        <a:rPr lang="en-US" sz="2400" i="1" baseline="0" dirty="0" smtClean="0"/>
                        <a:t>(p</a:t>
                      </a:r>
                      <a:r>
                        <a:rPr lang="en-US" sz="2400" i="1" baseline="-25000" dirty="0" smtClean="0"/>
                        <a:t>i</a:t>
                      </a:r>
                      <a:r>
                        <a:rPr lang="en-US" sz="2400" i="1" baseline="0" dirty="0" smtClean="0"/>
                        <a:t>)</a:t>
                      </a:r>
                      <a:endParaRPr lang="ru-RU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83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6354">
                <a:tc gridSpan="10"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A</a:t>
                      </a:r>
                      <a:r>
                        <a:rPr lang="en-US" sz="2400" i="1" baseline="-25000" dirty="0" smtClean="0"/>
                        <a:t>1</a:t>
                      </a:r>
                      <a:endParaRPr lang="ru-RU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X</a:t>
                      </a:r>
                      <a:r>
                        <a:rPr lang="en-US" sz="2400" i="1" baseline="-25000" dirty="0" smtClean="0"/>
                        <a:t>11</a:t>
                      </a:r>
                      <a:endParaRPr lang="ru-RU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X</a:t>
                      </a:r>
                      <a:r>
                        <a:rPr lang="en-US" sz="2400" i="1" baseline="-25000" dirty="0" smtClean="0"/>
                        <a:t>12</a:t>
                      </a:r>
                      <a:endParaRPr lang="ru-RU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X</a:t>
                      </a:r>
                      <a:r>
                        <a:rPr lang="en-US" sz="2400" i="1" baseline="-25000" dirty="0" smtClean="0"/>
                        <a:t>1j</a:t>
                      </a:r>
                      <a:endParaRPr lang="ru-RU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836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6354"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A</a:t>
                      </a:r>
                      <a:r>
                        <a:rPr lang="en-US" sz="2400" i="1" baseline="-25000" dirty="0" smtClean="0"/>
                        <a:t>2</a:t>
                      </a:r>
                      <a:endParaRPr lang="ru-RU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X</a:t>
                      </a:r>
                      <a:r>
                        <a:rPr lang="en-US" sz="2400" i="1" baseline="-25000" dirty="0" smtClean="0"/>
                        <a:t>21</a:t>
                      </a:r>
                      <a:endParaRPr lang="ru-RU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X</a:t>
                      </a:r>
                      <a:r>
                        <a:rPr lang="en-US" sz="2400" i="1" baseline="-25000" dirty="0" smtClean="0"/>
                        <a:t>22</a:t>
                      </a:r>
                      <a:endParaRPr lang="ru-RU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X</a:t>
                      </a:r>
                      <a:r>
                        <a:rPr lang="en-US" sz="2400" i="1" baseline="-25000" dirty="0" smtClean="0"/>
                        <a:t>2j</a:t>
                      </a:r>
                      <a:endParaRPr lang="ru-RU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836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6354"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A</a:t>
                      </a:r>
                      <a:r>
                        <a:rPr lang="en-US" sz="2400" i="1" baseline="-25000" dirty="0" smtClean="0"/>
                        <a:t>i</a:t>
                      </a:r>
                      <a:endParaRPr lang="ru-RU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X</a:t>
                      </a:r>
                      <a:r>
                        <a:rPr lang="en-US" sz="2400" i="1" baseline="-25000" dirty="0" smtClean="0"/>
                        <a:t>i1</a:t>
                      </a:r>
                      <a:endParaRPr lang="ru-RU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X</a:t>
                      </a:r>
                      <a:r>
                        <a:rPr lang="en-US" sz="2400" i="1" baseline="-25000" dirty="0" smtClean="0"/>
                        <a:t>i2</a:t>
                      </a:r>
                      <a:endParaRPr lang="ru-RU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err="1" smtClean="0"/>
                        <a:t>X</a:t>
                      </a:r>
                      <a:r>
                        <a:rPr lang="en-US" sz="2400" i="1" baseline="-25000" dirty="0" err="1" smtClean="0"/>
                        <a:t>ij</a:t>
                      </a:r>
                      <a:endParaRPr lang="ru-RU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836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Критерий математического ожидания.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31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357554" y="1714488"/>
          <a:ext cx="2428892" cy="685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Формула" r:id="rId3" imgW="990360" imgH="279360" progId="Equation.3">
                  <p:embed/>
                </p:oleObj>
              </mc:Choice>
              <mc:Fallback>
                <p:oleObj name="Формула" r:id="rId3" imgW="99036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54" y="1714488"/>
                        <a:ext cx="2428892" cy="685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85786" y="2571744"/>
          <a:ext cx="7686675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5" name="Формула" r:id="rId5" imgW="4292280" imgH="457200" progId="Equation.3">
                  <p:embed/>
                </p:oleObj>
              </mc:Choice>
              <mc:Fallback>
                <p:oleObj name="Формула" r:id="rId5" imgW="429228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2571744"/>
                        <a:ext cx="7686675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214678" y="3571876"/>
          <a:ext cx="3311661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6" name="Формула" r:id="rId7" imgW="1498320" imgH="355320" progId="Equation.3">
                  <p:embed/>
                </p:oleObj>
              </mc:Choice>
              <mc:Fallback>
                <p:oleObj name="Формула" r:id="rId7" imgW="1498320" imgH="3553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3571876"/>
                        <a:ext cx="3311661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928662" y="4500570"/>
          <a:ext cx="7325642" cy="1428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7" name="Формула" r:id="rId9" imgW="3581280" imgH="698400" progId="Equation.3">
                  <p:embed/>
                </p:oleObj>
              </mc:Choice>
              <mc:Fallback>
                <p:oleObj name="Формула" r:id="rId9" imgW="3581280" imgH="698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4500570"/>
                        <a:ext cx="7325642" cy="1428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Критерий Лапласа.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32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000364" y="2428868"/>
          <a:ext cx="3383100" cy="1214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Формула" r:id="rId3" imgW="990360" imgH="355320" progId="Equation.3">
                  <p:embed/>
                </p:oleObj>
              </mc:Choice>
              <mc:Fallback>
                <p:oleObj name="Формула" r:id="rId3" imgW="990360" imgH="355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2428868"/>
                        <a:ext cx="3383100" cy="1214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Критерий Гурвица.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33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571604" y="1285860"/>
          <a:ext cx="6000792" cy="102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Формула" r:id="rId3" imgW="2234880" imgH="380880" progId="Equation.3">
                  <p:embed/>
                </p:oleObj>
              </mc:Choice>
              <mc:Fallback>
                <p:oleObj name="Формула" r:id="rId3" imgW="2234880" imgH="380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1285860"/>
                        <a:ext cx="6000792" cy="1022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033463" y="2786063"/>
          <a:ext cx="7427912" cy="328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Формула" r:id="rId5" imgW="4190760" imgH="1854000" progId="Equation.3">
                  <p:embed/>
                </p:oleObj>
              </mc:Choice>
              <mc:Fallback>
                <p:oleObj name="Формула" r:id="rId5" imgW="4190760" imgH="1854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463" y="2786063"/>
                        <a:ext cx="7427912" cy="328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«дерева решений».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331200" cy="502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854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5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1n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ru-RU" dirty="0" smtClean="0"/>
                        <a:t>прибыль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I.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1y</a:t>
                      </a:r>
                      <a:endParaRPr lang="ru-RU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ru-RU" dirty="0" smtClean="0"/>
                        <a:t>убыток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gridSpan="5">
                  <a:txBody>
                    <a:bodyPr/>
                    <a:lstStyle/>
                    <a:p>
                      <a:r>
                        <a:rPr lang="ru-RU" sz="6600" dirty="0" smtClean="0"/>
                        <a:t> ?</a:t>
                      </a:r>
                      <a:endParaRPr lang="ru-RU" sz="6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gridSpan="5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2n</a:t>
                      </a:r>
                      <a:endParaRPr lang="ru-RU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ru-RU" dirty="0" smtClean="0"/>
                        <a:t>прибыль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III.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2y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ru-RU" dirty="0" smtClean="0"/>
                        <a:t>убыток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5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3n</a:t>
                      </a:r>
                      <a:endParaRPr lang="ru-RU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ru-RU" dirty="0" smtClean="0"/>
                        <a:t>прибыль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3y</a:t>
                      </a:r>
                      <a:endParaRPr lang="ru-RU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ru-RU" dirty="0" smtClean="0"/>
                        <a:t>убыток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34</a:t>
            </a:fld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071934" y="3500438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chemeClr val="tx1"/>
                  </a:solidFill>
                </a:ln>
              </a:rPr>
              <a:t>MO</a:t>
            </a:r>
            <a:r>
              <a:rPr lang="en-US" baseline="-25000" dirty="0" smtClean="0">
                <a:ln>
                  <a:solidFill>
                    <a:schemeClr val="tx1"/>
                  </a:solidFill>
                </a:ln>
              </a:rPr>
              <a:t>2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071934" y="2071678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chemeClr val="tx1"/>
                  </a:solidFill>
                </a:ln>
              </a:rPr>
              <a:t>MO</a:t>
            </a:r>
            <a:r>
              <a:rPr lang="en-US" baseline="-25000" dirty="0" smtClean="0">
                <a:ln>
                  <a:solidFill>
                    <a:schemeClr val="tx1"/>
                  </a:solidFill>
                </a:ln>
              </a:rPr>
              <a:t>1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071934" y="5000636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chemeClr val="tx1"/>
                  </a:solidFill>
                </a:ln>
              </a:rPr>
              <a:t>MO</a:t>
            </a:r>
            <a:r>
              <a:rPr lang="en-US" baseline="-25000" dirty="0" smtClean="0">
                <a:ln>
                  <a:solidFill>
                    <a:schemeClr val="tx1"/>
                  </a:solidFill>
                </a:ln>
              </a:rPr>
              <a:t>3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1928794" y="4000504"/>
            <a:ext cx="21431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1928794" y="2714620"/>
            <a:ext cx="214314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928794" y="4500570"/>
            <a:ext cx="214314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1" idx="6"/>
          </p:cNvCxnSpPr>
          <p:nvPr/>
        </p:nvCxnSpPr>
        <p:spPr>
          <a:xfrm flipV="1">
            <a:off x="4986334" y="2214554"/>
            <a:ext cx="1728806" cy="3143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1" idx="6"/>
          </p:cNvCxnSpPr>
          <p:nvPr/>
        </p:nvCxnSpPr>
        <p:spPr>
          <a:xfrm>
            <a:off x="4986334" y="2528878"/>
            <a:ext cx="1800244" cy="4714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6"/>
          </p:cNvCxnSpPr>
          <p:nvPr/>
        </p:nvCxnSpPr>
        <p:spPr>
          <a:xfrm flipV="1">
            <a:off x="4986334" y="3643314"/>
            <a:ext cx="1728806" cy="3143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7" idx="6"/>
          </p:cNvCxnSpPr>
          <p:nvPr/>
        </p:nvCxnSpPr>
        <p:spPr>
          <a:xfrm>
            <a:off x="4986334" y="3957638"/>
            <a:ext cx="1800244" cy="4714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2" idx="6"/>
          </p:cNvCxnSpPr>
          <p:nvPr/>
        </p:nvCxnSpPr>
        <p:spPr>
          <a:xfrm flipV="1">
            <a:off x="4986334" y="5072074"/>
            <a:ext cx="1800244" cy="385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2" idx="6"/>
          </p:cNvCxnSpPr>
          <p:nvPr/>
        </p:nvCxnSpPr>
        <p:spPr>
          <a:xfrm>
            <a:off x="4986334" y="5457836"/>
            <a:ext cx="1800244" cy="400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Оценка риска на основе анализа финансового состояния компании</a:t>
            </a:r>
            <a:endParaRPr lang="ru-RU" sz="32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04425658"/>
              </p:ext>
            </p:extLst>
          </p:nvPr>
        </p:nvGraphicFramePr>
        <p:xfrm>
          <a:off x="357158" y="1571612"/>
          <a:ext cx="8331200" cy="515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354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30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Система критериев оценки финансового состояния компании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4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0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4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4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3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Абсолютные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Относительные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54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54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400">
                <a:tc rowSpan="6" gridSpan="12">
                  <a:txBody>
                    <a:bodyPr/>
                    <a:lstStyle/>
                    <a:p>
                      <a:pPr algn="ctr"/>
                      <a:r>
                        <a:rPr lang="ru-RU" b="1" i="1" u="sng" dirty="0" smtClean="0"/>
                        <a:t>Результативные</a:t>
                      </a:r>
                    </a:p>
                    <a:p>
                      <a:pPr algn="l"/>
                      <a:endParaRPr lang="ru-RU" b="0" i="0" u="none" dirty="0" smtClean="0"/>
                    </a:p>
                    <a:p>
                      <a:pPr algn="l"/>
                      <a:r>
                        <a:rPr lang="ru-RU" b="0" i="0" u="none" dirty="0" smtClean="0"/>
                        <a:t>-выручка</a:t>
                      </a:r>
                    </a:p>
                    <a:p>
                      <a:pPr algn="l"/>
                      <a:r>
                        <a:rPr lang="ru-RU" b="0" i="0" u="none" dirty="0" smtClean="0"/>
                        <a:t>-активы</a:t>
                      </a:r>
                    </a:p>
                    <a:p>
                      <a:pPr algn="l"/>
                      <a:r>
                        <a:rPr lang="ru-RU" b="0" i="0" u="none" dirty="0" smtClean="0"/>
                        <a:t>-обязательства</a:t>
                      </a:r>
                      <a:endParaRPr lang="ru-RU" b="0" i="0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6" gridSpan="12">
                  <a:txBody>
                    <a:bodyPr/>
                    <a:lstStyle/>
                    <a:p>
                      <a:pPr algn="ctr"/>
                      <a:r>
                        <a:rPr lang="ru-RU" b="1" i="1" u="sng" dirty="0" smtClean="0"/>
                        <a:t>Разностные</a:t>
                      </a:r>
                    </a:p>
                    <a:p>
                      <a:pPr algn="ctr"/>
                      <a:endParaRPr lang="ru-RU" b="1" i="1" u="sng" dirty="0" smtClean="0"/>
                    </a:p>
                    <a:p>
                      <a:pPr algn="l"/>
                      <a:r>
                        <a:rPr lang="ru-RU" b="0" i="0" u="none" dirty="0" smtClean="0"/>
                        <a:t>-прибыль</a:t>
                      </a:r>
                    </a:p>
                    <a:p>
                      <a:pPr algn="l"/>
                      <a:r>
                        <a:rPr lang="ru-RU" b="0" i="0" u="none" dirty="0" smtClean="0"/>
                        <a:t>-чистый оборотный капитал</a:t>
                      </a:r>
                      <a:endParaRPr lang="ru-RU" b="0" i="0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6" gridSpan="12">
                  <a:txBody>
                    <a:bodyPr/>
                    <a:lstStyle/>
                    <a:p>
                      <a:pPr algn="ctr"/>
                      <a:r>
                        <a:rPr lang="ru-RU" b="1" i="1" u="sng" dirty="0" smtClean="0"/>
                        <a:t>Система финансовых коэффициентов</a:t>
                      </a:r>
                    </a:p>
                    <a:p>
                      <a:pPr algn="l"/>
                      <a:r>
                        <a:rPr lang="ru-RU" b="0" i="0" u="none" dirty="0" smtClean="0"/>
                        <a:t>-ликвидности</a:t>
                      </a:r>
                      <a:r>
                        <a:rPr lang="ru-RU" b="0" i="0" u="none" baseline="0" dirty="0" smtClean="0"/>
                        <a:t> и платежеспособности</a:t>
                      </a:r>
                    </a:p>
                    <a:p>
                      <a:pPr algn="l"/>
                      <a:r>
                        <a:rPr lang="ru-RU" b="0" i="0" u="none" baseline="0" dirty="0" smtClean="0"/>
                        <a:t>-финансовой устойчивости</a:t>
                      </a:r>
                    </a:p>
                    <a:p>
                      <a:pPr algn="l"/>
                      <a:r>
                        <a:rPr lang="ru-RU" b="0" i="0" u="none" baseline="0" dirty="0" smtClean="0"/>
                        <a:t>-рентабельности</a:t>
                      </a:r>
                    </a:p>
                    <a:p>
                      <a:pPr algn="l"/>
                      <a:r>
                        <a:rPr lang="ru-RU" b="0" i="0" u="none" baseline="0" dirty="0" smtClean="0"/>
                        <a:t>-деловой активности</a:t>
                      </a:r>
                      <a:endParaRPr lang="ru-RU" b="0" i="0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5400"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5400"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5400"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400"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9251"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7058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I. </a:t>
            </a:r>
            <a:r>
              <a:rPr lang="ru-RU" b="1" dirty="0" smtClean="0"/>
              <a:t>Коэффициенты ликвидности.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800" b="1" dirty="0" smtClean="0"/>
              <a:t>1. Коэффициент общей </a:t>
            </a:r>
            <a:br>
              <a:rPr lang="ru-RU" sz="2800" b="1" dirty="0" smtClean="0"/>
            </a:br>
            <a:r>
              <a:rPr lang="ru-RU" sz="2800" b="1" dirty="0" smtClean="0"/>
              <a:t>(текущей) ликвидности </a:t>
            </a:r>
            <a:br>
              <a:rPr lang="ru-RU" sz="2800" b="1" dirty="0" smtClean="0"/>
            </a:br>
            <a:r>
              <a:rPr lang="ru-RU" sz="2800" b="1" dirty="0" smtClean="0"/>
              <a:t>     (коэффициент покрытия)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800" b="1" dirty="0" smtClean="0"/>
              <a:t>2. Коэффициент срочной (критической, уточненной) ликвидности</a:t>
            </a:r>
            <a:br>
              <a:rPr lang="ru-RU" sz="28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36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978439"/>
              </p:ext>
            </p:extLst>
          </p:nvPr>
        </p:nvGraphicFramePr>
        <p:xfrm>
          <a:off x="611560" y="2276872"/>
          <a:ext cx="7059612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4" name="Формула" r:id="rId3" imgW="3657600" imgH="419100" progId="Equation.3">
                  <p:embed/>
                </p:oleObj>
              </mc:Choice>
              <mc:Fallback>
                <p:oleObj name="Формула" r:id="rId3" imgW="3657600" imgH="4191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276872"/>
                        <a:ext cx="7059612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700588"/>
              </p:ext>
            </p:extLst>
          </p:nvPr>
        </p:nvGraphicFramePr>
        <p:xfrm>
          <a:off x="611560" y="4149080"/>
          <a:ext cx="773430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5" name="Формула" r:id="rId5" imgW="5041800" imgH="838080" progId="Equation.3">
                  <p:embed/>
                </p:oleObj>
              </mc:Choice>
              <mc:Fallback>
                <p:oleObj name="Формула" r:id="rId5" imgW="5041800" imgH="83808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149080"/>
                        <a:ext cx="7734300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15984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234482"/>
          </a:xfrm>
        </p:spPr>
        <p:txBody>
          <a:bodyPr>
            <a:normAutofit/>
          </a:bodyPr>
          <a:lstStyle/>
          <a:p>
            <a:pPr marL="457200" indent="-457200"/>
            <a:r>
              <a:rPr lang="ru-RU" sz="2400" b="1" dirty="0"/>
              <a:t>3. Коэффициент абсолютной (мгновенной) ликвидности (коэффициент платежеспособности</a:t>
            </a:r>
            <a:r>
              <a:rPr lang="ru-RU" sz="2400" b="1" dirty="0" smtClean="0"/>
              <a:t>)</a:t>
            </a:r>
            <a:br>
              <a:rPr lang="ru-RU" sz="24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2200" b="1" dirty="0"/>
              <a:t>4. Коэффициент ликвидности при мобилизации средств</a:t>
            </a:r>
            <a:br>
              <a:rPr lang="ru-RU" sz="2200" b="1" dirty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i="1" dirty="0" smtClean="0"/>
              <a:t>К </a:t>
            </a:r>
            <a:r>
              <a:rPr lang="ru-RU" sz="2200" i="1" dirty="0" err="1"/>
              <a:t>м.л</a:t>
            </a:r>
            <a:r>
              <a:rPr lang="ru-RU" sz="2200" i="1" dirty="0"/>
              <a:t>.= </a:t>
            </a:r>
            <a:r>
              <a:rPr lang="ru-RU" sz="2200" i="1" dirty="0" smtClean="0"/>
              <a:t>Запасы / Текущие </a:t>
            </a:r>
            <a:r>
              <a:rPr lang="ru-RU" sz="2200" i="1" dirty="0"/>
              <a:t>обязательства,   </a:t>
            </a:r>
            <a:r>
              <a:rPr lang="en-US" sz="2200" i="1" dirty="0"/>
              <a:t>N=</a:t>
            </a:r>
            <a:r>
              <a:rPr lang="ru-RU" sz="2200" i="1" dirty="0" smtClean="0"/>
              <a:t>0.5-0,7</a:t>
            </a:r>
            <a:endParaRPr lang="ru-RU" sz="2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37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126819"/>
              </p:ext>
            </p:extLst>
          </p:nvPr>
        </p:nvGraphicFramePr>
        <p:xfrm>
          <a:off x="866775" y="2133600"/>
          <a:ext cx="76422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7" name="Уравнение" r:id="rId3" imgW="4127400" imgH="419040" progId="Equation.3">
                  <p:embed/>
                </p:oleObj>
              </mc:Choice>
              <mc:Fallback>
                <p:oleObj name="Уравнение" r:id="rId3" imgW="4127400" imgH="41904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2133600"/>
                        <a:ext cx="7642225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25324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38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026025"/>
          </a:xfrm>
        </p:spPr>
        <p:txBody>
          <a:bodyPr>
            <a:normAutofit fontScale="90000"/>
          </a:bodyPr>
          <a:lstStyle/>
          <a:p>
            <a:pPr marL="857250" indent="-857250" algn="ctr"/>
            <a:r>
              <a:rPr lang="en-US" sz="2700" b="1" dirty="0" smtClean="0"/>
              <a:t>II</a:t>
            </a:r>
            <a:r>
              <a:rPr lang="ru-RU" sz="2700" b="1" dirty="0" smtClean="0"/>
              <a:t>. Коэффициенты финансовой устойчивости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000" b="1" dirty="0" smtClean="0"/>
              <a:t>1</a:t>
            </a:r>
            <a:r>
              <a:rPr lang="ru-RU" sz="2000" b="1" dirty="0"/>
              <a:t>.  Чистый оборотный капитал (собственные оборотные средства, собственный оборотный капитал)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2. Коэффициент соотношения </a:t>
            </a:r>
            <a:r>
              <a:rPr lang="ru-RU" sz="2000" b="1" dirty="0"/>
              <a:t>заемных и собственных средств (коэффициент финансового рычага</a:t>
            </a:r>
            <a:r>
              <a:rPr lang="ru-RU" sz="2000" b="1" dirty="0" smtClean="0"/>
              <a:t>)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>3</a:t>
            </a:r>
            <a:r>
              <a:rPr lang="ru-RU" sz="2000" b="1" dirty="0"/>
              <a:t>. Коэффициент автономии (финансовой независимости)</a:t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endParaRPr lang="ru-RU" sz="2000" b="1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077659"/>
              </p:ext>
            </p:extLst>
          </p:nvPr>
        </p:nvGraphicFramePr>
        <p:xfrm>
          <a:off x="395536" y="1556792"/>
          <a:ext cx="82772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2" name="Формула" r:id="rId3" imgW="3924300" imgH="203200" progId="Equation.3">
                  <p:embed/>
                </p:oleObj>
              </mc:Choice>
              <mc:Fallback>
                <p:oleObj name="Формула" r:id="rId3" imgW="3924300" imgH="203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556792"/>
                        <a:ext cx="82772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203130"/>
              </p:ext>
            </p:extLst>
          </p:nvPr>
        </p:nvGraphicFramePr>
        <p:xfrm>
          <a:off x="827584" y="2780928"/>
          <a:ext cx="777398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3" name="Формула" r:id="rId5" imgW="3060700" imgH="393700" progId="Equation.3">
                  <p:embed/>
                </p:oleObj>
              </mc:Choice>
              <mc:Fallback>
                <p:oleObj name="Формула" r:id="rId5" imgW="3060700" imgH="3937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780928"/>
                        <a:ext cx="7773987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692135"/>
              </p:ext>
            </p:extLst>
          </p:nvPr>
        </p:nvGraphicFramePr>
        <p:xfrm>
          <a:off x="827584" y="4653136"/>
          <a:ext cx="714375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4" name="Формула" r:id="rId7" imgW="3022600" imgH="393700" progId="Equation.3">
                  <p:embed/>
                </p:oleObj>
              </mc:Choice>
              <mc:Fallback>
                <p:oleObj name="Формула" r:id="rId7" imgW="3022600" imgH="3937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653136"/>
                        <a:ext cx="7143750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65617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424936" cy="4815408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4. Коэффициент маневренности собственных оборотных </a:t>
            </a:r>
            <a:r>
              <a:rPr lang="ru-RU" sz="2400" b="1" dirty="0" smtClean="0"/>
              <a:t>средств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5. Коэффициент обеспеченности текущей </a:t>
            </a:r>
            <a:r>
              <a:rPr lang="ru-RU" sz="2400" b="1" dirty="0"/>
              <a:t>деятельности собственными оборотными средствами         </a:t>
            </a:r>
            <a:r>
              <a:rPr lang="en-US" sz="2400" i="1" dirty="0"/>
              <a:t>N</a:t>
            </a:r>
            <a:r>
              <a:rPr lang="ru-RU" sz="2400" i="1" dirty="0"/>
              <a:t> </a:t>
            </a:r>
            <a:r>
              <a:rPr lang="en-US" sz="2400" i="1" dirty="0"/>
              <a:t>&gt; 0</a:t>
            </a:r>
            <a:r>
              <a:rPr lang="ru-RU" sz="2400" i="1" dirty="0" smtClean="0"/>
              <a:t>,1</a:t>
            </a:r>
            <a:br>
              <a:rPr lang="ru-RU" sz="2400" i="1" dirty="0" smtClean="0"/>
            </a:b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b="1" dirty="0" smtClean="0"/>
              <a:t>6</a:t>
            </a:r>
            <a:r>
              <a:rPr lang="ru-RU" sz="2400" b="1" dirty="0"/>
              <a:t>. Коэффициент покрытия </a:t>
            </a:r>
            <a:r>
              <a:rPr lang="ru-RU" sz="2400" b="1" dirty="0" smtClean="0"/>
              <a:t>инвестиций</a:t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39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148221"/>
              </p:ext>
            </p:extLst>
          </p:nvPr>
        </p:nvGraphicFramePr>
        <p:xfrm>
          <a:off x="323528" y="980728"/>
          <a:ext cx="8008938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6" name="Формула" r:id="rId3" imgW="4013200" imgH="393700" progId="Equation.3">
                  <p:embed/>
                </p:oleObj>
              </mc:Choice>
              <mc:Fallback>
                <p:oleObj name="Формула" r:id="rId3" imgW="4013200" imgH="3937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980728"/>
                        <a:ext cx="8008938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745662"/>
              </p:ext>
            </p:extLst>
          </p:nvPr>
        </p:nvGraphicFramePr>
        <p:xfrm>
          <a:off x="395536" y="2708920"/>
          <a:ext cx="76835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7" name="Формула" r:id="rId5" imgW="3467100" imgH="419100" progId="Equation.3">
                  <p:embed/>
                </p:oleObj>
              </mc:Choice>
              <mc:Fallback>
                <p:oleObj name="Формула" r:id="rId5" imgW="3467100" imgH="419100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708920"/>
                        <a:ext cx="768350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859560"/>
              </p:ext>
            </p:extLst>
          </p:nvPr>
        </p:nvGraphicFramePr>
        <p:xfrm>
          <a:off x="323528" y="4797152"/>
          <a:ext cx="77866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8" name="Формула" r:id="rId7" imgW="5029200" imgH="393700" progId="Equation.3">
                  <p:embed/>
                </p:oleObj>
              </mc:Choice>
              <mc:Fallback>
                <p:oleObj name="Формула" r:id="rId7" imgW="5029200" imgH="3937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797152"/>
                        <a:ext cx="77866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18800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91529437"/>
              </p:ext>
            </p:extLst>
          </p:nvPr>
        </p:nvGraphicFramePr>
        <p:xfrm>
          <a:off x="323528" y="-162111"/>
          <a:ext cx="8442608" cy="7952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116840"/>
                <a:gridCol w="202848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675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gridSpan="20">
                  <a:txBody>
                    <a:bodyPr/>
                    <a:lstStyle/>
                    <a:p>
                      <a:pPr algn="ctr"/>
                      <a:endParaRPr lang="ru-RU" sz="1600" dirty="0" smtClean="0"/>
                    </a:p>
                    <a:p>
                      <a:pPr algn="ctr"/>
                      <a:endParaRPr lang="ru-RU" sz="1600" dirty="0" smtClean="0"/>
                    </a:p>
                    <a:p>
                      <a:pPr algn="ctr"/>
                      <a:r>
                        <a:rPr lang="ru-RU" sz="1600" dirty="0" smtClean="0"/>
                        <a:t>Финансовая </a:t>
                      </a:r>
                      <a:r>
                        <a:rPr lang="ru-RU" sz="1600" dirty="0" smtClean="0"/>
                        <a:t>среда</a:t>
                      </a:r>
                      <a:r>
                        <a:rPr lang="ru-RU" sz="1600" baseline="0" dirty="0" smtClean="0"/>
                        <a:t> предпринимательства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84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0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92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3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2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7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2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Микросреда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Макросреда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92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92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1021">
                <a:tc gridSpan="1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Внутренние факторы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Внешние факторы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92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021">
                <a:tc rowSpan="5" gridSpan="13"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организационная структура компании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организация </a:t>
                      </a:r>
                      <a:r>
                        <a:rPr lang="ru-RU" sz="1600" dirty="0" smtClean="0"/>
                        <a:t>производственного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600" dirty="0" smtClean="0"/>
                        <a:t>процесса</a:t>
                      </a:r>
                      <a:endParaRPr lang="ru-RU" sz="1600" dirty="0"/>
                    </a:p>
                    <a:p>
                      <a:r>
                        <a:rPr lang="ru-RU" sz="1600" dirty="0" smtClean="0"/>
                        <a:t>- трудовой коллектив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7" gridSpan="12"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Поставщики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Посредники (торговые, по организации товародвижения,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маркетинговые и финансово-кредитные)</a:t>
                      </a:r>
                      <a:endParaRPr lang="ru-RU" sz="16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Покупатели (клиенты)</a:t>
                      </a:r>
                      <a:endParaRPr lang="ru-RU" sz="1600" dirty="0"/>
                    </a:p>
                    <a:p>
                      <a:r>
                        <a:rPr lang="ru-RU" sz="1600" dirty="0" smtClean="0"/>
                        <a:t>- конкуренты</a:t>
                      </a:r>
                      <a:endParaRPr lang="ru-RU" sz="1600" dirty="0"/>
                    </a:p>
                    <a:p>
                      <a:r>
                        <a:rPr lang="ru-RU" sz="1600" dirty="0" smtClean="0"/>
                        <a:t>- контактные</a:t>
                      </a:r>
                      <a:r>
                        <a:rPr lang="ru-RU" sz="1600" baseline="0" dirty="0" smtClean="0"/>
                        <a:t> аудитории (благотворные, искомые и нежелательные)</a:t>
                      </a:r>
                      <a:endParaRPr lang="ru-RU" sz="1600" dirty="0"/>
                    </a:p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6" gridSpan="12">
                  <a:txBody>
                    <a:bodyPr/>
                    <a:lstStyle/>
                    <a:p>
                      <a:r>
                        <a:rPr lang="ru-RU" sz="1600" dirty="0" smtClean="0"/>
                        <a:t>- экономическая</a:t>
                      </a:r>
                      <a:endParaRPr lang="ru-RU" sz="1600" dirty="0"/>
                    </a:p>
                    <a:p>
                      <a:r>
                        <a:rPr lang="ru-RU" sz="1600" dirty="0" smtClean="0"/>
                        <a:t>- политическая</a:t>
                      </a:r>
                      <a:endParaRPr lang="ru-RU" sz="1600" dirty="0"/>
                    </a:p>
                    <a:p>
                      <a:r>
                        <a:rPr lang="ru-RU" sz="1600" dirty="0" smtClean="0"/>
                        <a:t>- научно-техническая</a:t>
                      </a:r>
                      <a:endParaRPr lang="ru-RU" sz="1600" dirty="0"/>
                    </a:p>
                    <a:p>
                      <a:pPr>
                        <a:buFontTx/>
                        <a:buChar char="-"/>
                      </a:pPr>
                      <a:r>
                        <a:rPr lang="ru-RU" sz="1600" dirty="0" smtClean="0"/>
                        <a:t>правовая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600" dirty="0" smtClean="0"/>
                        <a:t> социальная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600" dirty="0" smtClean="0"/>
                        <a:t>демографическая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600" dirty="0" smtClean="0"/>
                        <a:t>культурная</a:t>
                      </a:r>
                      <a:endParaRPr lang="ru-RU" sz="1600" dirty="0"/>
                    </a:p>
                    <a:p>
                      <a:r>
                        <a:rPr lang="ru-RU" sz="1600" dirty="0" smtClean="0"/>
                        <a:t>- </a:t>
                      </a:r>
                      <a:r>
                        <a:rPr lang="ru-RU" sz="1600" dirty="0" smtClean="0"/>
                        <a:t>природно-географическая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1021">
                <a:tc gridSpan="13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1021">
                <a:tc gridSpan="13"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1021">
                <a:tc gridSpan="13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9452">
                <a:tc gridSpan="13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7062">
                <a:tc rowSpan="4" gridSpan="13">
                  <a:txBody>
                    <a:bodyPr/>
                    <a:lstStyle/>
                    <a:p>
                      <a:endParaRPr lang="ru-RU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57183">
                <a:tc gridSpan="1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gridSpan="12">
                  <a:txBody>
                    <a:bodyPr/>
                    <a:lstStyle/>
                    <a:p>
                      <a:endParaRPr lang="ru-RU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9135">
                <a:tc gridSpan="1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12">
                  <a:txBody>
                    <a:bodyPr/>
                    <a:lstStyle/>
                    <a:p>
                      <a:endParaRPr lang="ru-RU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296">
                <a:tc gridSpan="13"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929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666530"/>
          </a:xfrm>
        </p:spPr>
        <p:txBody>
          <a:bodyPr/>
          <a:lstStyle/>
          <a:p>
            <a:pPr algn="ctr"/>
            <a:r>
              <a:rPr lang="en-US" b="1" dirty="0"/>
              <a:t>III</a:t>
            </a:r>
            <a:r>
              <a:rPr lang="ru-RU" b="1" dirty="0"/>
              <a:t>. Коэффициенты </a:t>
            </a:r>
            <a:r>
              <a:rPr lang="ru-RU" b="1" dirty="0" smtClean="0"/>
              <a:t>рентабельности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b="1" dirty="0" smtClean="0"/>
              <a:t>1</a:t>
            </a:r>
            <a:r>
              <a:rPr lang="ru-RU" sz="2400" b="1" dirty="0"/>
              <a:t>. Рентабельность </a:t>
            </a:r>
            <a:r>
              <a:rPr lang="ru-RU" sz="2400" b="1" dirty="0" smtClean="0"/>
              <a:t>капитала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400" b="1" dirty="0"/>
              <a:t>2. Рентабельность собственного капитала</a:t>
            </a:r>
            <a:br>
              <a:rPr lang="ru-RU" sz="2400" b="1" dirty="0"/>
            </a:br>
            <a:r>
              <a:rPr lang="ru-RU" sz="3200" b="1" dirty="0"/>
              <a:t/>
            </a:r>
            <a:br>
              <a:rPr lang="ru-RU" sz="3200" b="1" dirty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40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8662969"/>
              </p:ext>
            </p:extLst>
          </p:nvPr>
        </p:nvGraphicFramePr>
        <p:xfrm>
          <a:off x="251520" y="2276872"/>
          <a:ext cx="80010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6" name="Формула" r:id="rId3" imgW="3911400" imgH="431640" progId="Equation.3">
                  <p:embed/>
                </p:oleObj>
              </mc:Choice>
              <mc:Fallback>
                <p:oleObj name="Формула" r:id="rId3" imgW="3911400" imgH="43164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276872"/>
                        <a:ext cx="8001000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090936"/>
              </p:ext>
            </p:extLst>
          </p:nvPr>
        </p:nvGraphicFramePr>
        <p:xfrm>
          <a:off x="1475656" y="4221088"/>
          <a:ext cx="5214937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7" name="Формула" r:id="rId5" imgW="2336800" imgH="393700" progId="Equation.3">
                  <p:embed/>
                </p:oleObj>
              </mc:Choice>
              <mc:Fallback>
                <p:oleObj name="Формула" r:id="rId5" imgW="2336800" imgH="3937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221088"/>
                        <a:ext cx="5214937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11814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458618"/>
          </a:xfrm>
        </p:spPr>
        <p:txBody>
          <a:bodyPr>
            <a:normAutofit/>
          </a:bodyPr>
          <a:lstStyle/>
          <a:p>
            <a:r>
              <a:rPr lang="ru-RU" sz="2400" b="1" dirty="0"/>
              <a:t>3. Рентабельность заемного </a:t>
            </a:r>
            <a:r>
              <a:rPr lang="ru-RU" sz="2400" b="1" dirty="0" smtClean="0"/>
              <a:t>капитала</a:t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4</a:t>
            </a:r>
            <a:r>
              <a:rPr lang="ru-RU" sz="2400" b="1" dirty="0"/>
              <a:t>. Рентабельность </a:t>
            </a:r>
            <a:r>
              <a:rPr lang="ru-RU" sz="2400" b="1" dirty="0" smtClean="0"/>
              <a:t>продаж</a:t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5</a:t>
            </a:r>
            <a:r>
              <a:rPr lang="ru-RU" sz="2400" b="1" dirty="0"/>
              <a:t>. Рентабельность </a:t>
            </a:r>
            <a:r>
              <a:rPr lang="ru-RU" sz="2400" b="1" dirty="0" smtClean="0"/>
              <a:t>продукции</a:t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41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669511"/>
              </p:ext>
            </p:extLst>
          </p:nvPr>
        </p:nvGraphicFramePr>
        <p:xfrm>
          <a:off x="1619250" y="1196975"/>
          <a:ext cx="5097463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8" name="Формула" r:id="rId3" imgW="2005729" imgH="393529" progId="Equation.3">
                  <p:embed/>
                </p:oleObj>
              </mc:Choice>
              <mc:Fallback>
                <p:oleObj name="Формула" r:id="rId3" imgW="2005729" imgH="393529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196975"/>
                        <a:ext cx="5097463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010189"/>
              </p:ext>
            </p:extLst>
          </p:nvPr>
        </p:nvGraphicFramePr>
        <p:xfrm>
          <a:off x="539552" y="2780928"/>
          <a:ext cx="7681912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9" name="Формула" r:id="rId5" imgW="3467100" imgH="419100" progId="Equation.3">
                  <p:embed/>
                </p:oleObj>
              </mc:Choice>
              <mc:Fallback>
                <p:oleObj name="Формула" r:id="rId5" imgW="3467100" imgH="4191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780928"/>
                        <a:ext cx="7681912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040566"/>
              </p:ext>
            </p:extLst>
          </p:nvPr>
        </p:nvGraphicFramePr>
        <p:xfrm>
          <a:off x="611560" y="4293096"/>
          <a:ext cx="7097712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0" name="Формула" r:id="rId7" imgW="3556000" imgH="393700" progId="Equation.3">
                  <p:embed/>
                </p:oleObj>
              </mc:Choice>
              <mc:Fallback>
                <p:oleObj name="Формула" r:id="rId7" imgW="3556000" imgH="393700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293096"/>
                        <a:ext cx="7097712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62733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96944" cy="65527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dirty="0"/>
              <a:t>IV.</a:t>
            </a:r>
            <a:r>
              <a:rPr lang="ru-RU" sz="2700" b="1" dirty="0"/>
              <a:t> Коэффициенты деловой </a:t>
            </a:r>
            <a:r>
              <a:rPr lang="ru-RU" sz="2700" b="1" dirty="0" smtClean="0"/>
              <a:t>активности</a:t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1</a:t>
            </a:r>
            <a:r>
              <a:rPr lang="ru-RU" sz="2700" b="1" dirty="0"/>
              <a:t>. Коэффициент оборачиваемости активов (количество оборотов</a:t>
            </a:r>
            <a:r>
              <a:rPr lang="ru-RU" sz="2700" b="1" dirty="0" smtClean="0"/>
              <a:t>)</a:t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2</a:t>
            </a:r>
            <a:r>
              <a:rPr lang="ru-RU" sz="2700" b="1" dirty="0"/>
              <a:t>. Коэффициент оборачиваемости дебиторской задолженности (количество оборотов</a:t>
            </a:r>
            <a:r>
              <a:rPr lang="ru-RU" sz="2700" b="1" dirty="0" smtClean="0"/>
              <a:t>)</a:t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3</a:t>
            </a:r>
            <a:r>
              <a:rPr lang="ru-RU" sz="2700" b="1" dirty="0"/>
              <a:t>. Коэффициент оборачиваемости кредиторской задолженности (количество оборотов)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42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4880012"/>
              </p:ext>
            </p:extLst>
          </p:nvPr>
        </p:nvGraphicFramePr>
        <p:xfrm>
          <a:off x="323528" y="5517232"/>
          <a:ext cx="828675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2" name="Формула" r:id="rId3" imgW="4356100" imgH="419100" progId="Equation.3">
                  <p:embed/>
                </p:oleObj>
              </mc:Choice>
              <mc:Fallback>
                <p:oleObj name="Формула" r:id="rId3" imgW="43561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517232"/>
                        <a:ext cx="8286750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970169"/>
              </p:ext>
            </p:extLst>
          </p:nvPr>
        </p:nvGraphicFramePr>
        <p:xfrm>
          <a:off x="827584" y="1628800"/>
          <a:ext cx="65468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3" name="Формула" r:id="rId5" imgW="2743200" imgH="419100" progId="Equation.3">
                  <p:embed/>
                </p:oleObj>
              </mc:Choice>
              <mc:Fallback>
                <p:oleObj name="Формула" r:id="rId5" imgW="2743200" imgH="4191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628800"/>
                        <a:ext cx="65468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71184"/>
              </p:ext>
            </p:extLst>
          </p:nvPr>
        </p:nvGraphicFramePr>
        <p:xfrm>
          <a:off x="251520" y="3501008"/>
          <a:ext cx="8335963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4" name="Формула" r:id="rId7" imgW="3492500" imgH="419100" progId="Equation.3">
                  <p:embed/>
                </p:oleObj>
              </mc:Choice>
              <mc:Fallback>
                <p:oleObj name="Формула" r:id="rId7" imgW="34925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501008"/>
                        <a:ext cx="8335963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67294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5026570"/>
          </a:xfrm>
        </p:spPr>
        <p:txBody>
          <a:bodyPr>
            <a:normAutofit/>
          </a:bodyPr>
          <a:lstStyle/>
          <a:p>
            <a:r>
              <a:rPr lang="ru-RU" sz="2700" b="1" dirty="0"/>
              <a:t>4. Коэффициент оборачиваемости материально-производственных запасов (количество оборотов</a:t>
            </a:r>
            <a:r>
              <a:rPr lang="ru-RU" sz="2700" b="1" dirty="0" smtClean="0"/>
              <a:t>)</a:t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/>
              <a:t>5. Длительность одного оборота (дни</a:t>
            </a:r>
            <a:r>
              <a:rPr lang="ru-RU" sz="2700" b="1" dirty="0" smtClean="0"/>
              <a:t>)</a:t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>6. Длительность операционного цикла (дни)</a:t>
            </a:r>
            <a:br>
              <a:rPr lang="ru-RU" sz="27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43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298233"/>
              </p:ext>
            </p:extLst>
          </p:nvPr>
        </p:nvGraphicFramePr>
        <p:xfrm>
          <a:off x="611560" y="1844824"/>
          <a:ext cx="8204200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6" name="Формула" r:id="rId3" imgW="5321300" imgH="419100" progId="Equation.3">
                  <p:embed/>
                </p:oleObj>
              </mc:Choice>
              <mc:Fallback>
                <p:oleObj name="Формула" r:id="rId3" imgW="5321300" imgH="419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844824"/>
                        <a:ext cx="8204200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079837"/>
              </p:ext>
            </p:extLst>
          </p:nvPr>
        </p:nvGraphicFramePr>
        <p:xfrm>
          <a:off x="971600" y="3068960"/>
          <a:ext cx="62452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7" name="Формула" r:id="rId5" imgW="3238500" imgH="444500" progId="Equation.3">
                  <p:embed/>
                </p:oleObj>
              </mc:Choice>
              <mc:Fallback>
                <p:oleObj name="Формула" r:id="rId5" imgW="3238500" imgH="4445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068960"/>
                        <a:ext cx="624522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909233"/>
              </p:ext>
            </p:extLst>
          </p:nvPr>
        </p:nvGraphicFramePr>
        <p:xfrm>
          <a:off x="611560" y="4437112"/>
          <a:ext cx="80010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8" name="Формула" r:id="rId7" imgW="5283200" imgH="660400" progId="Equation.3">
                  <p:embed/>
                </p:oleObj>
              </mc:Choice>
              <mc:Fallback>
                <p:oleObj name="Формула" r:id="rId7" imgW="5283200" imgH="6604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437112"/>
                        <a:ext cx="800100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25489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052736"/>
            <a:ext cx="6172200" cy="194421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Риск банкротства компании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44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2800" b="1" i="1" dirty="0" smtClean="0"/>
              <a:t>Банкротство (несостоятельность)</a:t>
            </a:r>
            <a:r>
              <a:rPr lang="ru-RU" sz="2800" dirty="0" smtClean="0"/>
              <a:t> – неспособность организации удовлетворять требования кредиторов по оплате товаров (работ, услуг), включая неспособность обеспечить обязательные платежи в бюджет и внебюджетные фонды в связи с превышением обязательств должника над его имуществом или в связи с неудовлетворительной структурой баланса должника в течении </a:t>
            </a:r>
            <a:r>
              <a:rPr lang="ru-RU" sz="2800" b="1" i="1" dirty="0" smtClean="0"/>
              <a:t>трех</a:t>
            </a:r>
            <a:r>
              <a:rPr lang="ru-RU" sz="2800" dirty="0" smtClean="0"/>
              <a:t> месяцев с момента наступления даты их исполнения.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45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Причины возникновения банкротства.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785926"/>
          <a:ext cx="8229600" cy="4340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46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Характерные черты банкротства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Нарушение финансовой устойчивости компании, приводящее к возникновению «чистой отрицательной стоимости».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Несбалансированность денежных потоков в течении длительного периода времени.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Длительная неплатежеспособность.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47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ru-RU" b="1" dirty="0" smtClean="0"/>
              <a:t>Виды банкротства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832648"/>
          </a:xfrm>
        </p:spPr>
        <p:txBody>
          <a:bodyPr>
            <a:normAutofit fontScale="85000" lnSpcReduction="20000"/>
          </a:bodyPr>
          <a:lstStyle/>
          <a:p>
            <a:pPr>
              <a:buFont typeface="Calibri" pitchFamily="34" charset="0"/>
              <a:buChar char="—"/>
            </a:pPr>
            <a:endParaRPr lang="ru-RU" dirty="0" smtClean="0"/>
          </a:p>
          <a:p>
            <a:pPr>
              <a:buFont typeface="Calibri" pitchFamily="34" charset="0"/>
              <a:buChar char="—"/>
            </a:pPr>
            <a:r>
              <a:rPr lang="ru-RU" b="1" dirty="0" smtClean="0"/>
              <a:t> реальное</a:t>
            </a:r>
            <a:r>
              <a:rPr lang="ru-RU" dirty="0" smtClean="0"/>
              <a:t> </a:t>
            </a:r>
            <a:r>
              <a:rPr lang="ru-RU" sz="1800" dirty="0" smtClean="0"/>
              <a:t>характеризуется неспособностью компании </a:t>
            </a:r>
            <a:r>
              <a:rPr lang="ru-RU" sz="1800" dirty="0"/>
              <a:t>восстановить свою платежеспособность в силу реальных потерь собственного и заемного капитала. Высокий уровень потерь капитала, повышение доли кредиторской задолженности обуславливают невозможность ведения хозяйственной деятельности, вследствие чего она объявляется арбитражным судом несостоятельной в соответствии с законом о банкротстве.</a:t>
            </a:r>
            <a:endParaRPr lang="ru-RU" sz="1800" dirty="0" smtClean="0"/>
          </a:p>
          <a:p>
            <a:pPr>
              <a:buFont typeface="Calibri" pitchFamily="34" charset="0"/>
              <a:buChar char="—"/>
            </a:pPr>
            <a:r>
              <a:rPr lang="ru-RU" dirty="0"/>
              <a:t> </a:t>
            </a:r>
            <a:r>
              <a:rPr lang="ru-RU" b="1" dirty="0" smtClean="0"/>
              <a:t>техническое</a:t>
            </a:r>
            <a:r>
              <a:rPr lang="ru-RU" dirty="0" smtClean="0"/>
              <a:t> </a:t>
            </a:r>
            <a:r>
              <a:rPr lang="ru-RU" sz="1800" dirty="0" smtClean="0"/>
              <a:t>характеризуется состоянием </a:t>
            </a:r>
            <a:r>
              <a:rPr lang="ru-RU" sz="1800" dirty="0"/>
              <a:t>неплатежеспособности </a:t>
            </a:r>
            <a:r>
              <a:rPr lang="ru-RU" sz="1800" dirty="0" smtClean="0"/>
              <a:t>компании, </a:t>
            </a:r>
            <a:r>
              <a:rPr lang="ru-RU" sz="1800" dirty="0"/>
              <a:t>вызванное существенной просрочкой </a:t>
            </a:r>
            <a:r>
              <a:rPr lang="ru-RU" sz="1800" dirty="0" smtClean="0"/>
              <a:t>её дебиторской </a:t>
            </a:r>
            <a:r>
              <a:rPr lang="ru-RU" sz="1800" dirty="0"/>
              <a:t>задолженности. При этом размер дебиторской задолженности превышает размер кредиторской </a:t>
            </a:r>
            <a:r>
              <a:rPr lang="ru-RU" sz="1800" dirty="0" smtClean="0"/>
              <a:t>задолженности, </a:t>
            </a:r>
            <a:r>
              <a:rPr lang="ru-RU" sz="1800" dirty="0"/>
              <a:t>а сумма </a:t>
            </a:r>
            <a:r>
              <a:rPr lang="ru-RU" sz="1800" dirty="0" smtClean="0"/>
              <a:t>активов </a:t>
            </a:r>
            <a:r>
              <a:rPr lang="ru-RU" sz="1800" dirty="0"/>
              <a:t>значительно превосходит объем </a:t>
            </a:r>
            <a:r>
              <a:rPr lang="ru-RU" sz="1800" dirty="0" smtClean="0"/>
              <a:t>финансовых </a:t>
            </a:r>
            <a:r>
              <a:rPr lang="ru-RU" sz="1800" dirty="0"/>
              <a:t>обязательств. Техническое банкротство при эффективном антикризисном </a:t>
            </a:r>
            <a:r>
              <a:rPr lang="ru-RU" sz="1800" dirty="0" smtClean="0"/>
              <a:t>управлении компанией, </a:t>
            </a:r>
            <a:r>
              <a:rPr lang="ru-RU" sz="1800" dirty="0"/>
              <a:t>включая </a:t>
            </a:r>
            <a:r>
              <a:rPr lang="ru-RU" sz="1800" dirty="0" smtClean="0"/>
              <a:t>её </a:t>
            </a:r>
            <a:r>
              <a:rPr lang="ru-RU" sz="1800" dirty="0"/>
              <a:t>санирование, обычно не приводит к </a:t>
            </a:r>
            <a:r>
              <a:rPr lang="ru-RU" sz="1800" dirty="0" smtClean="0"/>
              <a:t>юридическому </a:t>
            </a:r>
            <a:r>
              <a:rPr lang="ru-RU" sz="1800" dirty="0"/>
              <a:t>банкротству.</a:t>
            </a:r>
            <a:endParaRPr lang="ru-RU" sz="1800" dirty="0" smtClean="0"/>
          </a:p>
          <a:p>
            <a:pPr>
              <a:buFont typeface="Calibri" pitchFamily="34" charset="0"/>
              <a:buChar char="—"/>
            </a:pPr>
            <a:r>
              <a:rPr lang="ru-RU" dirty="0"/>
              <a:t> </a:t>
            </a:r>
            <a:r>
              <a:rPr lang="ru-RU" b="1" dirty="0" smtClean="0"/>
              <a:t>умышленное</a:t>
            </a:r>
            <a:r>
              <a:rPr lang="ru-RU" dirty="0" smtClean="0"/>
              <a:t> </a:t>
            </a:r>
            <a:r>
              <a:rPr lang="ru-RU" sz="1800" dirty="0" smtClean="0"/>
              <a:t>связано </a:t>
            </a:r>
            <a:r>
              <a:rPr lang="ru-RU" sz="1800" dirty="0"/>
              <a:t>с преднамеренным созданием руководителями и владельцами </a:t>
            </a:r>
            <a:r>
              <a:rPr lang="ru-RU" sz="1800" dirty="0" smtClean="0"/>
              <a:t>компании </a:t>
            </a:r>
            <a:r>
              <a:rPr lang="ru-RU" sz="1800" dirty="0"/>
              <a:t>состояния </a:t>
            </a:r>
            <a:r>
              <a:rPr lang="ru-RU" sz="1800" dirty="0" smtClean="0"/>
              <a:t>её </a:t>
            </a:r>
            <a:r>
              <a:rPr lang="ru-RU" sz="1800" dirty="0"/>
              <a:t>неплатежеспособности, нанесением </a:t>
            </a:r>
            <a:r>
              <a:rPr lang="ru-RU" sz="1800" dirty="0" smtClean="0"/>
              <a:t>ей </a:t>
            </a:r>
            <a:r>
              <a:rPr lang="ru-RU" sz="1800" dirty="0"/>
              <a:t>экономического вреда (хищение средств </a:t>
            </a:r>
            <a:r>
              <a:rPr lang="ru-RU" sz="1800" dirty="0" smtClean="0"/>
              <a:t>собственников различными </a:t>
            </a:r>
            <a:r>
              <a:rPr lang="ru-RU" sz="1800" dirty="0"/>
              <a:t>способами) в личных интересах и в интересах иных лиц. Выявленные арбитражными управляющими факты преднамеренного банкротства передаются в суд для привлечения виновных к уголовному преследованию.</a:t>
            </a:r>
            <a:endParaRPr lang="ru-RU" sz="1800" dirty="0" smtClean="0"/>
          </a:p>
          <a:p>
            <a:pPr>
              <a:buFont typeface="Calibri" pitchFamily="34" charset="0"/>
              <a:buChar char="—"/>
            </a:pPr>
            <a:r>
              <a:rPr lang="ru-RU" dirty="0"/>
              <a:t> </a:t>
            </a:r>
            <a:r>
              <a:rPr lang="ru-RU" b="1" dirty="0" smtClean="0"/>
              <a:t>фиктивное</a:t>
            </a:r>
            <a:r>
              <a:rPr lang="ru-RU" dirty="0" smtClean="0"/>
              <a:t> </a:t>
            </a:r>
            <a:r>
              <a:rPr lang="ru-RU" sz="1800" dirty="0"/>
              <a:t>это ложное объявление </a:t>
            </a:r>
            <a:r>
              <a:rPr lang="ru-RU" sz="1800" dirty="0" smtClean="0"/>
              <a:t>компании  о своей </a:t>
            </a:r>
            <a:r>
              <a:rPr lang="ru-RU" sz="1800" dirty="0"/>
              <a:t>неплатежеспособности с целью введения в заблуждение кредиторов для получения от них льгот по уплате финансовых обязательств, либо для погашения долгов фирмы неконкурентоспособной продукцией. </a:t>
            </a:r>
            <a:r>
              <a:rPr lang="ru-RU" sz="1800" dirty="0" smtClean="0"/>
              <a:t>Виновные </a:t>
            </a:r>
            <a:r>
              <a:rPr lang="ru-RU" sz="1800" dirty="0"/>
              <a:t>в ложном объявлении </a:t>
            </a:r>
            <a:r>
              <a:rPr lang="ru-RU" sz="1800" dirty="0" smtClean="0"/>
              <a:t>компании  неплатежеспособной, </a:t>
            </a:r>
            <a:r>
              <a:rPr lang="ru-RU" sz="1800" dirty="0"/>
              <a:t>в утаивании активов для погашения кредиторской задолженности преследуются в уголовном порядке по представлению арбитражных управляющих.</a:t>
            </a:r>
            <a:endParaRPr lang="ru-RU" sz="1800" dirty="0" smtClean="0"/>
          </a:p>
          <a:p>
            <a:pPr>
              <a:buFont typeface="Calibri" pitchFamily="34" charset="0"/>
              <a:buChar char="—"/>
            </a:pPr>
            <a:endParaRPr lang="ru-RU" dirty="0" smtClean="0"/>
          </a:p>
          <a:p>
            <a:pPr>
              <a:buFont typeface="Calibri" pitchFamily="34" charset="0"/>
              <a:buChar char="—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48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Анализ финансового состояния компании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ru-RU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Коэффициенты ликвидности и платежеспособности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Коэффициенты финансовой устойчивости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Коэффициенты деловой активности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Коэффициенты рентабельности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Коэффициенты рыночной активности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49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428604"/>
          <a:ext cx="8331200" cy="609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923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3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gridSpan="28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Основные теории предпринимательских рисков</a:t>
                      </a:r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3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8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3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8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3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3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67">
                <a:tc rowSpan="2" gridSpan="16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Классическая </a:t>
                      </a:r>
                    </a:p>
                    <a:p>
                      <a:pPr algn="ctr"/>
                      <a:r>
                        <a:rPr lang="ru-RU" sz="2400" dirty="0" smtClean="0"/>
                        <a:t>теория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16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Неоклассическая</a:t>
                      </a:r>
                    </a:p>
                    <a:p>
                      <a:pPr algn="ctr"/>
                      <a:r>
                        <a:rPr lang="ru-RU" sz="2400" dirty="0" smtClean="0"/>
                        <a:t>теория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92367">
                <a:tc gridSpan="16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6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92367">
                <a:tc rowSpan="2" gridSpan="1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Дж.</a:t>
                      </a:r>
                      <a:r>
                        <a:rPr lang="ru-RU" sz="2000" baseline="0" dirty="0" smtClean="0"/>
                        <a:t> Милль, Н.У. </a:t>
                      </a:r>
                      <a:r>
                        <a:rPr lang="ru-RU" sz="2000" baseline="0" dirty="0" err="1" smtClean="0"/>
                        <a:t>Сениор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1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А.Маршалл, </a:t>
                      </a:r>
                      <a:r>
                        <a:rPr lang="ru-RU" sz="2000" dirty="0" err="1" smtClean="0"/>
                        <a:t>А.Пигу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dirty="0" err="1" smtClean="0"/>
                        <a:t>Дж.М.Кейнс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2367">
                <a:tc gridSpan="1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923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23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67">
                <a:tc rowSpan="2" gridSpan="16">
                  <a:txBody>
                    <a:bodyPr/>
                    <a:lstStyle/>
                    <a:p>
                      <a:r>
                        <a:rPr lang="ru-RU" sz="2000" dirty="0" smtClean="0"/>
                        <a:t>Риск – неудача, потери, убытки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16"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Риск – как потери, так и доходы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92367">
                <a:tc gridSpan="1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923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23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rot="5400000">
            <a:off x="1714480" y="471488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6786578" y="471488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/>
              <a:t>V.</a:t>
            </a:r>
            <a:r>
              <a:rPr lang="ru-RU" sz="2800" b="1" dirty="0"/>
              <a:t> Коэффициенты рыночной активности </a:t>
            </a:r>
            <a:r>
              <a:rPr lang="ru-RU" sz="2800" b="1" dirty="0" smtClean="0"/>
              <a:t>компании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1. Прибыль на одну </a:t>
            </a:r>
            <a:r>
              <a:rPr lang="ru-RU" b="1" dirty="0" smtClean="0"/>
              <a:t>акцию</a:t>
            </a:r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r>
              <a:rPr lang="ru-RU" b="1" dirty="0"/>
              <a:t>2. Соотношение цены и прибыли на одну </a:t>
            </a:r>
            <a:r>
              <a:rPr lang="ru-RU" b="1" dirty="0" smtClean="0"/>
              <a:t>акцию</a:t>
            </a:r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50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805745"/>
              </p:ext>
            </p:extLst>
          </p:nvPr>
        </p:nvGraphicFramePr>
        <p:xfrm>
          <a:off x="899592" y="2348880"/>
          <a:ext cx="476250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0" name="Формула" r:id="rId3" imgW="2540000" imgH="419100" progId="Equation.3">
                  <p:embed/>
                </p:oleObj>
              </mc:Choice>
              <mc:Fallback>
                <p:oleObj name="Формула" r:id="rId3" imgW="2540000" imgH="4191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348880"/>
                        <a:ext cx="4762500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846917"/>
              </p:ext>
            </p:extLst>
          </p:nvPr>
        </p:nvGraphicFramePr>
        <p:xfrm>
          <a:off x="755576" y="4437112"/>
          <a:ext cx="6719888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1" name="Формула" r:id="rId5" imgW="3124200" imgH="431800" progId="Equation.3">
                  <p:embed/>
                </p:oleObj>
              </mc:Choice>
              <mc:Fallback>
                <p:oleObj name="Формула" r:id="rId5" imgW="3124200" imgH="4318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437112"/>
                        <a:ext cx="6719888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68270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4586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3. Норма дивиденда на одну акцию</a:t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>4. Балансовая стоимость акции</a:t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5</a:t>
            </a:r>
            <a:r>
              <a:rPr lang="ru-RU" sz="2800" b="1" dirty="0"/>
              <a:t>. Доля выплаченных дивидендов</a:t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51</a:t>
            </a:fld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799626"/>
              </p:ext>
            </p:extLst>
          </p:nvPr>
        </p:nvGraphicFramePr>
        <p:xfrm>
          <a:off x="1043608" y="1340768"/>
          <a:ext cx="625475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1" name="Формула" r:id="rId3" imgW="2908300" imgH="431800" progId="Equation.3">
                  <p:embed/>
                </p:oleObj>
              </mc:Choice>
              <mc:Fallback>
                <p:oleObj name="Формула" r:id="rId3" imgW="2908300" imgH="4318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340768"/>
                        <a:ext cx="625475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934709"/>
              </p:ext>
            </p:extLst>
          </p:nvPr>
        </p:nvGraphicFramePr>
        <p:xfrm>
          <a:off x="1619672" y="3212976"/>
          <a:ext cx="548957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2" name="Формула" r:id="rId5" imgW="2552700" imgH="431800" progId="Equation.3">
                  <p:embed/>
                </p:oleObj>
              </mc:Choice>
              <mc:Fallback>
                <p:oleObj name="Формула" r:id="rId5" imgW="2552700" imgH="4318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212976"/>
                        <a:ext cx="5489575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371732"/>
              </p:ext>
            </p:extLst>
          </p:nvPr>
        </p:nvGraphicFramePr>
        <p:xfrm>
          <a:off x="1331640" y="5157192"/>
          <a:ext cx="6037263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3" name="Формула" r:id="rId7" imgW="2806700" imgH="431800" progId="Equation.3">
                  <p:embed/>
                </p:oleObj>
              </mc:Choice>
              <mc:Fallback>
                <p:oleObj name="Формула" r:id="rId7" imgW="2806700" imgH="4318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157192"/>
                        <a:ext cx="6037263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84459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Методы прогнозирования банкротства.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Анализ финансового состояния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Анализ финансовых потоков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Анализ системы критериев, являющихся индикаторами банкротства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Методы экспертных оценок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Использование математических моделей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52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/>
              <a:t>Система критериев для определения неудовлетворительной структуры баланса</a:t>
            </a:r>
          </a:p>
          <a:p>
            <a:pPr marL="0" indent="0" algn="ctr">
              <a:buNone/>
            </a:pPr>
            <a:endParaRPr lang="ru-RU" sz="2800" dirty="0"/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Коэффициент текущей ликвидности        на конец отчетного периода меньше 2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Коэффициент обеспеченности собственными оборотными средствами                 меньше 0,1</a:t>
            </a:r>
            <a:endParaRPr lang="ru-RU" sz="2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53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357950" y="2143116"/>
          <a:ext cx="500066" cy="531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6" name="Equation" r:id="rId3" imgW="406080" imgH="431640" progId="Equation.3">
                  <p:embed/>
                </p:oleObj>
              </mc:Choice>
              <mc:Fallback>
                <p:oleObj name="Equation" r:id="rId3" imgW="4060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2143116"/>
                        <a:ext cx="500066" cy="5313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912457"/>
              </p:ext>
            </p:extLst>
          </p:nvPr>
        </p:nvGraphicFramePr>
        <p:xfrm>
          <a:off x="4644008" y="3356992"/>
          <a:ext cx="705976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7" name="Equation" r:id="rId5" imgW="533160" imgH="431640" progId="Equation.3">
                  <p:embed/>
                </p:oleObj>
              </mc:Choice>
              <mc:Fallback>
                <p:oleObj name="Equation" r:id="rId5" imgW="53316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3356992"/>
                        <a:ext cx="705976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Коэффициент восстановления платежеспособности.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						</a:t>
            </a:r>
            <a:r>
              <a:rPr lang="ru-RU" sz="2400" dirty="0" smtClean="0"/>
              <a:t>,где</a:t>
            </a: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54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168400" y="2071688"/>
          <a:ext cx="51816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8" name="Equation" r:id="rId3" imgW="2590560" imgH="571320" progId="Equation.3">
                  <p:embed/>
                </p:oleObj>
              </mc:Choice>
              <mc:Fallback>
                <p:oleObj name="Equation" r:id="rId3" imgW="2590560" imgH="571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2071688"/>
                        <a:ext cx="51816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928662" y="3786190"/>
          <a:ext cx="7529084" cy="2000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9" name="Equation" r:id="rId5" imgW="4254480" imgH="1130040" progId="Equation.3">
                  <p:embed/>
                </p:oleObj>
              </mc:Choice>
              <mc:Fallback>
                <p:oleObj name="Equation" r:id="rId5" imgW="4254480" imgH="1130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3786190"/>
                        <a:ext cx="7529084" cy="20002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Коэффициент утраты </a:t>
            </a:r>
          </a:p>
          <a:p>
            <a:pPr algn="ctr">
              <a:buNone/>
            </a:pPr>
            <a:r>
              <a:rPr lang="ru-RU" dirty="0" smtClean="0"/>
              <a:t>платежеспособности.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						</a:t>
            </a:r>
            <a:r>
              <a:rPr lang="ru-RU" sz="2400" dirty="0" smtClean="0"/>
              <a:t>,где</a:t>
            </a: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55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214414" y="2428868"/>
          <a:ext cx="5130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2" name="Equation" r:id="rId3" imgW="2565360" imgH="571320" progId="Equation.3">
                  <p:embed/>
                </p:oleObj>
              </mc:Choice>
              <mc:Fallback>
                <p:oleObj name="Equation" r:id="rId3" imgW="2565360" imgH="571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2428868"/>
                        <a:ext cx="5130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241425" y="4286250"/>
          <a:ext cx="69643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3" name="Equation" r:id="rId5" imgW="3301920" imgH="203040" progId="Equation.3">
                  <p:embed/>
                </p:oleObj>
              </mc:Choice>
              <mc:Fallback>
                <p:oleObj name="Equation" r:id="rId5" imgW="330192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1425" y="4286250"/>
                        <a:ext cx="6964363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финансовых потоков.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Поступление средств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Расходование средств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Сальдо поступления и расходования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Наличие средств на счете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56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22714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700" b="1" i="1" dirty="0"/>
              <a:t>Коэффициент </a:t>
            </a:r>
            <a:r>
              <a:rPr lang="ru-RU" sz="2700" b="1" i="1" dirty="0" smtClean="0"/>
              <a:t>ликвидности денежного потока</a:t>
            </a:r>
            <a:r>
              <a:rPr lang="ru-RU" sz="2700" b="1" dirty="0" smtClean="0"/>
              <a:t> </a:t>
            </a:r>
            <a:r>
              <a:rPr lang="ru-RU" sz="2400" dirty="0" smtClean="0"/>
              <a:t>: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200" b="1" dirty="0" err="1" smtClean="0"/>
              <a:t>Клдп</a:t>
            </a:r>
            <a:r>
              <a:rPr lang="ru-RU" sz="2200" b="1" dirty="0" smtClean="0"/>
              <a:t> </a:t>
            </a:r>
            <a:r>
              <a:rPr lang="ru-RU" sz="2200" b="1" dirty="0"/>
              <a:t>= ПДП / ОДП</a:t>
            </a:r>
            <a:r>
              <a:rPr lang="ru-RU" sz="2200" i="1" dirty="0"/>
              <a:t>,                                                            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где ПДП, ОДП — </a:t>
            </a:r>
            <a:r>
              <a:rPr lang="ru-RU" sz="1600" dirty="0"/>
              <a:t>соответственно положительный </a:t>
            </a:r>
            <a:r>
              <a:rPr lang="ru-RU" sz="1600" dirty="0" smtClean="0"/>
              <a:t>и </a:t>
            </a:r>
            <a:r>
              <a:rPr lang="ru-RU" sz="1600" dirty="0"/>
              <a:t>отрицательный денежный поток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/>
              <a:t>Значение показателя отражает уровень платежеспособности и синхронности формирования различных видов денежных потоков. Для обеспечения необходимой ликвидности денежного потока этот коэффициент должен иметь значение не ниже единицы.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2200" b="1" i="1" dirty="0"/>
              <a:t>К</a:t>
            </a:r>
            <a:r>
              <a:rPr lang="ru-RU" sz="2200" b="1" i="1" dirty="0" smtClean="0"/>
              <a:t>оэффициент </a:t>
            </a:r>
            <a:r>
              <a:rPr lang="ru-RU" sz="2200" b="1" i="1" dirty="0"/>
              <a:t>соотношения чистого денежного потока (ЧДП) фирмы к отрицательному денежному потоку (ОДП</a:t>
            </a:r>
            <a:r>
              <a:rPr lang="ru-RU" sz="2200" i="1" dirty="0"/>
              <a:t>):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err="1" smtClean="0"/>
              <a:t>Кэф</a:t>
            </a:r>
            <a:r>
              <a:rPr lang="ru-RU" sz="2200" b="1" dirty="0" smtClean="0"/>
              <a:t> </a:t>
            </a:r>
            <a:r>
              <a:rPr lang="ru-RU" sz="2200" b="1" dirty="0"/>
              <a:t>= ЧДП / ОДП;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i="1" dirty="0" smtClean="0"/>
              <a:t>Коэффициент </a:t>
            </a:r>
            <a:r>
              <a:rPr lang="ru-RU" sz="2200" b="1" i="1" dirty="0"/>
              <a:t>соотношения чистого денежного потока (ЧДП) фирмы к положительному денежному потоку (ОДП):</a:t>
            </a:r>
            <a:br>
              <a:rPr lang="ru-RU" sz="2200" b="1" i="1" dirty="0"/>
            </a:br>
            <a:r>
              <a:rPr lang="ru-RU" sz="2200" b="1" i="1" dirty="0" smtClean="0"/>
              <a:t/>
            </a:r>
            <a:br>
              <a:rPr lang="ru-RU" sz="2200" b="1" i="1" dirty="0" smtClean="0"/>
            </a:br>
            <a:r>
              <a:rPr lang="ru-RU" sz="2200" b="1" dirty="0" err="1" smtClean="0"/>
              <a:t>Кэф</a:t>
            </a:r>
            <a:r>
              <a:rPr lang="ru-RU" sz="2200" b="1" dirty="0" smtClean="0"/>
              <a:t> </a:t>
            </a:r>
            <a:r>
              <a:rPr lang="ru-RU" sz="2200" b="1" dirty="0"/>
              <a:t>= ЧДП / ПДП;   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000" dirty="0" smtClean="0"/>
              <a:t>                                       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200" b="1" i="1" dirty="0"/>
              <a:t>К</a:t>
            </a:r>
            <a:r>
              <a:rPr lang="ru-RU" sz="2200" b="1" i="1" dirty="0" smtClean="0"/>
              <a:t>оэффициент </a:t>
            </a:r>
            <a:r>
              <a:rPr lang="ru-RU" sz="2200" b="1" i="1" dirty="0"/>
              <a:t>реинвестирования чистого денежного поток</a:t>
            </a:r>
            <a:r>
              <a:rPr lang="ru-RU" sz="2000" b="1" i="1" dirty="0"/>
              <a:t>а </a:t>
            </a:r>
            <a:r>
              <a:rPr lang="ru-RU" sz="2000" dirty="0"/>
              <a:t>— отношение части чистого денежного потока, направленного на развитие фирмы (РЧДП), к величине чистого денежного потока (ЧДП):</a:t>
            </a:r>
            <a:br>
              <a:rPr lang="ru-RU" sz="2000" dirty="0"/>
            </a:br>
            <a:r>
              <a:rPr lang="ru-RU" sz="2200" b="1" dirty="0" err="1"/>
              <a:t>Крдп</a:t>
            </a:r>
            <a:r>
              <a:rPr lang="ru-RU" sz="2200" b="1" dirty="0"/>
              <a:t> = РЧДП / ЧДП.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57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2194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системы критериев банкротства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333625" indent="-2333625" algn="just">
              <a:buNone/>
            </a:pPr>
            <a:endParaRPr lang="ru-RU" sz="2800" dirty="0" smtClean="0"/>
          </a:p>
          <a:p>
            <a:pPr marL="2333625" indent="-2333625" algn="just">
              <a:buNone/>
            </a:pPr>
            <a:r>
              <a:rPr lang="en-US" sz="2800" dirty="0" smtClean="0"/>
              <a:t>I</a:t>
            </a:r>
            <a:r>
              <a:rPr lang="ru-RU" sz="2800" dirty="0" smtClean="0"/>
              <a:t> группа – показатели, свидетельствующие о реальных финансовых затруднениях</a:t>
            </a:r>
          </a:p>
          <a:p>
            <a:pPr marL="2333625" indent="-2333625" algn="just">
              <a:buNone/>
            </a:pPr>
            <a:endParaRPr lang="ru-RU" sz="2800" dirty="0"/>
          </a:p>
          <a:p>
            <a:pPr marL="2333625" indent="-2333625" algn="just">
              <a:buNone/>
            </a:pPr>
            <a:r>
              <a:rPr lang="en-US" sz="2800" dirty="0" smtClean="0"/>
              <a:t>II</a:t>
            </a:r>
            <a:r>
              <a:rPr lang="ru-RU" sz="2800" dirty="0" smtClean="0"/>
              <a:t> группа – показатели, косвенным образом свидетельствующие о возможном ухудшении финансового состояния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58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Модели прогнозирования банкротства.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Модели </a:t>
            </a:r>
            <a:r>
              <a:rPr lang="ru-RU" sz="2400" dirty="0" err="1" smtClean="0"/>
              <a:t>Э.И.Альтмана</a:t>
            </a:r>
            <a:r>
              <a:rPr lang="ru-RU" sz="2400" dirty="0" smtClean="0"/>
              <a:t> (двух- и пятифакторные)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Модель </a:t>
            </a:r>
            <a:r>
              <a:rPr lang="ru-RU" sz="2400" dirty="0" err="1" smtClean="0"/>
              <a:t>Таффлера</a:t>
            </a:r>
            <a:endParaRPr lang="ru-RU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Модель Лиса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Модель </a:t>
            </a:r>
            <a:r>
              <a:rPr lang="ru-RU" sz="2400" dirty="0" err="1" smtClean="0"/>
              <a:t>Бивера</a:t>
            </a:r>
            <a:endParaRPr lang="ru-RU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Модель Г.Г. </a:t>
            </a:r>
            <a:r>
              <a:rPr lang="ru-RU" sz="2400" dirty="0" err="1" smtClean="0"/>
              <a:t>Кадыкова</a:t>
            </a:r>
            <a:r>
              <a:rPr lang="ru-RU" sz="2400" dirty="0" smtClean="0"/>
              <a:t>, Р.С. </a:t>
            </a:r>
            <a:r>
              <a:rPr lang="ru-RU" sz="2400" dirty="0" err="1" smtClean="0"/>
              <a:t>Сайфулина</a:t>
            </a:r>
            <a:endParaRPr lang="ru-RU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Модель Иркутской государственной экономической академии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Модель Г.В. Савицкой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Шестифакторная модель (Россия)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Logit</a:t>
            </a:r>
            <a:r>
              <a:rPr lang="en-US" sz="2400" dirty="0" smtClean="0"/>
              <a:t> – </a:t>
            </a:r>
            <a:r>
              <a:rPr lang="ru-RU" sz="2400" dirty="0" smtClean="0"/>
              <a:t>и</a:t>
            </a:r>
            <a:r>
              <a:rPr lang="en-US" sz="2400" dirty="0" smtClean="0"/>
              <a:t> </a:t>
            </a:r>
            <a:r>
              <a:rPr lang="en-US" sz="2400" dirty="0" err="1" smtClean="0"/>
              <a:t>probit</a:t>
            </a:r>
            <a:r>
              <a:rPr lang="ru-RU" sz="2400" dirty="0" smtClean="0"/>
              <a:t> модели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SVM</a:t>
            </a:r>
            <a:r>
              <a:rPr lang="ru-RU" sz="2400" dirty="0" smtClean="0"/>
              <a:t> - модели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59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Экономический риск.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b="1" i="1" dirty="0" smtClean="0"/>
              <a:t>		</a:t>
            </a:r>
          </a:p>
          <a:p>
            <a:pPr algn="just">
              <a:buNone/>
            </a:pPr>
            <a:r>
              <a:rPr lang="ru-RU" sz="2800" b="1" i="1" dirty="0" smtClean="0"/>
              <a:t>		Экономический риск</a:t>
            </a:r>
            <a:r>
              <a:rPr lang="ru-RU" sz="2800" dirty="0" smtClean="0"/>
              <a:t> – экономическая категория, отражающая такую сторону хозяйственной деятельности субъекта экономики, которая характеризуется вероятностью отклонения полученного результата от запланированного в условиях неопределенности экономической среды в ситуации неизбежного выбора </a:t>
            </a:r>
            <a:endParaRPr lang="ru-RU" sz="2800" b="1" i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 Э.Альтмана (1968г.)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Двухфакторная модель</a:t>
            </a:r>
          </a:p>
          <a:p>
            <a:pPr algn="ctr">
              <a:buNone/>
            </a:pPr>
            <a:endParaRPr lang="ru-RU" sz="2400" dirty="0"/>
          </a:p>
          <a:p>
            <a:pPr algn="ctr">
              <a:buNone/>
            </a:pPr>
            <a:r>
              <a:rPr lang="ru-RU" sz="2400" dirty="0" smtClean="0"/>
              <a:t>							,где</a:t>
            </a:r>
            <a:endParaRPr lang="en-US" sz="2400" dirty="0" smtClean="0"/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r>
              <a:rPr lang="ru-RU" sz="2400" dirty="0" smtClean="0"/>
              <a:t>Шкала оценки показателя банкротства</a:t>
            </a:r>
            <a:endParaRPr lang="en-US" sz="2400" dirty="0" smtClean="0"/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60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125509"/>
              </p:ext>
            </p:extLst>
          </p:nvPr>
        </p:nvGraphicFramePr>
        <p:xfrm>
          <a:off x="683568" y="2204864"/>
          <a:ext cx="58499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3" name="Equation" r:id="rId3" imgW="2209680" imgH="215640" progId="Equation.3">
                  <p:embed/>
                </p:oleObj>
              </mc:Choice>
              <mc:Fallback>
                <p:oleObj name="Equation" r:id="rId3" imgW="22096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204864"/>
                        <a:ext cx="5849938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142976" y="3143248"/>
          <a:ext cx="623728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4" name="Equation" r:id="rId5" imgW="3746160" imgH="660240" progId="Equation.3">
                  <p:embed/>
                </p:oleObj>
              </mc:Choice>
              <mc:Fallback>
                <p:oleObj name="Equation" r:id="rId5" imgW="3746160" imgH="660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3143248"/>
                        <a:ext cx="6237287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284413" y="4997450"/>
          <a:ext cx="4524375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5" name="Equation" r:id="rId7" imgW="2717640" imgH="660240" progId="Equation.3">
                  <p:embed/>
                </p:oleObj>
              </mc:Choice>
              <mc:Fallback>
                <p:oleObj name="Equation" r:id="rId7" imgW="271764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413" y="4997450"/>
                        <a:ext cx="4524375" cy="1100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Пятифакторная модель Альтмана</a:t>
            </a: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/>
              <a:t>	</a:t>
            </a:r>
            <a:r>
              <a:rPr lang="ru-RU" sz="2400" dirty="0" smtClean="0"/>
              <a:t>						,где</a:t>
            </a:r>
            <a:endParaRPr lang="ru-RU" sz="2400" dirty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61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9648219"/>
              </p:ext>
            </p:extLst>
          </p:nvPr>
        </p:nvGraphicFramePr>
        <p:xfrm>
          <a:off x="1475656" y="1484784"/>
          <a:ext cx="52228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2" name="Equation" r:id="rId3" imgW="2387520" imgH="228600" progId="Equation.3">
                  <p:embed/>
                </p:oleObj>
              </mc:Choice>
              <mc:Fallback>
                <p:oleObj name="Equation" r:id="rId3" imgW="23875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484784"/>
                        <a:ext cx="522287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974725" y="2714625"/>
          <a:ext cx="7804150" cy="292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3" name="Equation" r:id="rId5" imgW="4940280" imgH="1854000" progId="Equation.3">
                  <p:embed/>
                </p:oleObj>
              </mc:Choice>
              <mc:Fallback>
                <p:oleObj name="Equation" r:id="rId5" imgW="4940280" imgH="1854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2714625"/>
                        <a:ext cx="7804150" cy="292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pPr algn="ctr">
              <a:buNone/>
            </a:pPr>
            <a:r>
              <a:rPr lang="ru-RU" sz="2800" dirty="0" smtClean="0"/>
              <a:t>Шкала оценки показателя банкротства для пятифакторной модели Альтмана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</a:t>
            </a:r>
            <a:r>
              <a:rPr lang="en-US" sz="2400" dirty="0" smtClean="0"/>
              <a:t>Z&lt;1.8</a:t>
            </a:r>
            <a:r>
              <a:rPr lang="ru-RU" sz="2400" dirty="0" smtClean="0"/>
              <a:t>  – вероятность банкротства очень велика</a:t>
            </a:r>
          </a:p>
          <a:p>
            <a:pPr>
              <a:buNone/>
            </a:pPr>
            <a:r>
              <a:rPr lang="ru-RU" sz="2400" dirty="0" smtClean="0"/>
              <a:t>1,81</a:t>
            </a:r>
            <a:r>
              <a:rPr lang="en-US" sz="2400" dirty="0" smtClean="0"/>
              <a:t>&lt;Z&lt;2.7</a:t>
            </a:r>
            <a:r>
              <a:rPr lang="ru-RU" sz="2400" dirty="0" smtClean="0"/>
              <a:t>   – вероятность банкротства высокая</a:t>
            </a:r>
          </a:p>
          <a:p>
            <a:pPr>
              <a:buNone/>
            </a:pPr>
            <a:r>
              <a:rPr lang="ru-RU" sz="2400" dirty="0" smtClean="0"/>
              <a:t>          </a:t>
            </a:r>
            <a:r>
              <a:rPr lang="en-US" sz="2400" dirty="0" smtClean="0"/>
              <a:t>Z=2.7  </a:t>
            </a:r>
            <a:r>
              <a:rPr lang="ru-RU" sz="2400" dirty="0" smtClean="0"/>
              <a:t> </a:t>
            </a:r>
            <a:r>
              <a:rPr lang="en-US" sz="2400" dirty="0" smtClean="0"/>
              <a:t>– </a:t>
            </a:r>
            <a:r>
              <a:rPr lang="ru-RU" sz="2400" dirty="0" smtClean="0"/>
              <a:t>вероятность банкротства равна 50%</a:t>
            </a:r>
          </a:p>
          <a:p>
            <a:pPr>
              <a:buNone/>
            </a:pPr>
            <a:r>
              <a:rPr lang="ru-RU" sz="2400" dirty="0" smtClean="0"/>
              <a:t>2,71</a:t>
            </a:r>
            <a:r>
              <a:rPr lang="en-US" sz="2400" dirty="0" smtClean="0"/>
              <a:t>&lt;Z&lt;2.9</a:t>
            </a:r>
            <a:r>
              <a:rPr lang="ru-RU" sz="2400" dirty="0" smtClean="0"/>
              <a:t> </a:t>
            </a:r>
            <a:r>
              <a:rPr lang="en-US" sz="2400" dirty="0" smtClean="0"/>
              <a:t> </a:t>
            </a:r>
            <a:r>
              <a:rPr lang="ru-RU" sz="2400" dirty="0" smtClean="0"/>
              <a:t> – банкротство возможно</a:t>
            </a:r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</a:t>
            </a:r>
            <a:r>
              <a:rPr lang="en-US" sz="2400" dirty="0" smtClean="0"/>
              <a:t>Z&gt;2.91 – </a:t>
            </a:r>
            <a:r>
              <a:rPr lang="ru-RU" sz="2400" dirty="0" smtClean="0"/>
              <a:t>банкротство маловероятно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62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Модель Альтмана для компаний, акции которых не котируются на биржах.</a:t>
            </a:r>
          </a:p>
          <a:p>
            <a:pPr algn="ctr">
              <a:buNone/>
            </a:pPr>
            <a:r>
              <a:rPr lang="ru-RU" sz="2400" dirty="0" smtClean="0"/>
              <a:t>							,где</a:t>
            </a: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 smtClean="0"/>
              <a:t>Шкала оценки показателя банкротства</a:t>
            </a:r>
            <a:endParaRPr lang="ru-RU" sz="2400" dirty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63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642910" y="1643050"/>
          <a:ext cx="6357982" cy="468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1" name="Equation" r:id="rId3" imgW="3098520" imgH="228600" progId="Equation.3">
                  <p:embed/>
                </p:oleObj>
              </mc:Choice>
              <mc:Fallback>
                <p:oleObj name="Equation" r:id="rId3" imgW="30985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1643050"/>
                        <a:ext cx="6357982" cy="4689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642910" y="2357430"/>
          <a:ext cx="7604125" cy="184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2" name="Equation" r:id="rId5" imgW="4813200" imgH="1168200" progId="Equation.3">
                  <p:embed/>
                </p:oleObj>
              </mc:Choice>
              <mc:Fallback>
                <p:oleObj name="Equation" r:id="rId5" imgW="4813200" imgH="1168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2357430"/>
                        <a:ext cx="7604125" cy="184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011363" y="5143500"/>
          <a:ext cx="52641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3" name="Equation" r:id="rId7" imgW="3035160" imgH="431640" progId="Equation.3">
                  <p:embed/>
                </p:oleObj>
              </mc:Choice>
              <mc:Fallback>
                <p:oleObj name="Equation" r:id="rId7" imgW="303516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1363" y="5143500"/>
                        <a:ext cx="526415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Модель Лиса (1972г.)</a:t>
            </a:r>
            <a:r>
              <a:rPr lang="ru-RU" sz="2400" dirty="0" smtClean="0"/>
              <a:t>.</a:t>
            </a:r>
          </a:p>
          <a:p>
            <a:pPr algn="ctr">
              <a:buNone/>
            </a:pPr>
            <a:r>
              <a:rPr lang="ru-RU" sz="2400" dirty="0" smtClean="0"/>
              <a:t>							</a:t>
            </a:r>
          </a:p>
          <a:p>
            <a:pPr algn="ctr">
              <a:buNone/>
            </a:pPr>
            <a:r>
              <a:rPr lang="ru-RU" sz="2400" dirty="0" smtClean="0"/>
              <a:t>							,где</a:t>
            </a: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 smtClean="0"/>
              <a:t>Шкала оценки </a:t>
            </a:r>
            <a:r>
              <a:rPr lang="ru-RU" dirty="0"/>
              <a:t>показателя банкротства </a:t>
            </a:r>
            <a:endParaRPr lang="ru-RU" sz="2400" dirty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64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928662" y="1857364"/>
          <a:ext cx="568007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5" name="Equation" r:id="rId3" imgW="2768400" imgH="228600" progId="Equation.3">
                  <p:embed/>
                </p:oleObj>
              </mc:Choice>
              <mc:Fallback>
                <p:oleObj name="Equation" r:id="rId3" imgW="27684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1857364"/>
                        <a:ext cx="5680075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154113" y="2822575"/>
          <a:ext cx="6580187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6" name="Equation" r:id="rId5" imgW="4165560" imgH="939600" progId="Equation.3">
                  <p:embed/>
                </p:oleObj>
              </mc:Choice>
              <mc:Fallback>
                <p:oleObj name="Equation" r:id="rId5" imgW="4165560" imgH="939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113" y="2822575"/>
                        <a:ext cx="6580187" cy="148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857356" y="5143512"/>
          <a:ext cx="5440362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7" name="Equation" r:id="rId7" imgW="3136680" imgH="431640" progId="Equation.3">
                  <p:embed/>
                </p:oleObj>
              </mc:Choice>
              <mc:Fallback>
                <p:oleObj name="Equation" r:id="rId7" imgW="313668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5143512"/>
                        <a:ext cx="5440362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Модель </a:t>
            </a:r>
            <a:r>
              <a:rPr lang="ru-RU" dirty="0" err="1" smtClean="0"/>
              <a:t>Таффлера</a:t>
            </a:r>
            <a:r>
              <a:rPr lang="ru-RU" dirty="0" smtClean="0"/>
              <a:t> (1977г.)</a:t>
            </a:r>
            <a:r>
              <a:rPr lang="ru-RU" sz="2400" dirty="0" smtClean="0"/>
              <a:t>.</a:t>
            </a:r>
          </a:p>
          <a:p>
            <a:pPr algn="ctr">
              <a:buNone/>
            </a:pPr>
            <a:r>
              <a:rPr lang="ru-RU" sz="2400" dirty="0" smtClean="0"/>
              <a:t>							</a:t>
            </a:r>
          </a:p>
          <a:p>
            <a:pPr algn="ctr">
              <a:buNone/>
            </a:pPr>
            <a:r>
              <a:rPr lang="ru-RU" sz="2400" dirty="0" smtClean="0"/>
              <a:t>							,где</a:t>
            </a: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 smtClean="0"/>
              <a:t>Шкала оценки </a:t>
            </a:r>
            <a:r>
              <a:rPr lang="ru-RU" dirty="0"/>
              <a:t>показателя банкротства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65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293813" y="1857375"/>
          <a:ext cx="494982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9" name="Equation" r:id="rId3" imgW="2412720" imgH="228600" progId="Equation.3">
                  <p:embed/>
                </p:oleObj>
              </mc:Choice>
              <mc:Fallback>
                <p:oleObj name="Equation" r:id="rId3" imgW="24127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3" y="1857375"/>
                        <a:ext cx="494982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035050" y="2822575"/>
          <a:ext cx="6819900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0" name="Equation" r:id="rId5" imgW="4317840" imgH="939600" progId="Equation.3">
                  <p:embed/>
                </p:oleObj>
              </mc:Choice>
              <mc:Fallback>
                <p:oleObj name="Equation" r:id="rId5" imgW="4317840" imgH="939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2822575"/>
                        <a:ext cx="6819900" cy="148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484438" y="5143500"/>
          <a:ext cx="4186237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1" name="Equation" r:id="rId7" imgW="2412720" imgH="431640" progId="Equation.3">
                  <p:embed/>
                </p:oleObj>
              </mc:Choice>
              <mc:Fallback>
                <p:oleObj name="Equation" r:id="rId7" imgW="241272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5143500"/>
                        <a:ext cx="4186237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Модель </a:t>
            </a:r>
            <a:r>
              <a:rPr lang="ru-RU" dirty="0" err="1" smtClean="0"/>
              <a:t>Коннана-Гольдера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sz="2400" dirty="0" smtClean="0"/>
              <a:t>							</a:t>
            </a:r>
          </a:p>
          <a:p>
            <a:pPr algn="ctr">
              <a:buNone/>
            </a:pPr>
            <a:r>
              <a:rPr lang="ru-RU" sz="2400" dirty="0" smtClean="0"/>
              <a:t>								,где</a:t>
            </a: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66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604838" y="1857375"/>
          <a:ext cx="643572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6" name="Equation" r:id="rId3" imgW="3136680" imgH="228600" progId="Equation.3">
                  <p:embed/>
                </p:oleObj>
              </mc:Choice>
              <mc:Fallback>
                <p:oleObj name="Equation" r:id="rId3" imgW="31366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8" y="1857375"/>
                        <a:ext cx="643572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14348" y="2928934"/>
          <a:ext cx="7804150" cy="235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7" name="Equation" r:id="rId5" imgW="4711680" imgH="1422360" progId="Equation.3">
                  <p:embed/>
                </p:oleObj>
              </mc:Choice>
              <mc:Fallback>
                <p:oleObj name="Equation" r:id="rId5" imgW="4711680" imgH="14223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2928934"/>
                        <a:ext cx="7804150" cy="2357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Шкала оценки </a:t>
            </a:r>
            <a:r>
              <a:rPr lang="ru-RU" sz="3200" dirty="0"/>
              <a:t>показателя банкротства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28596" y="2285992"/>
          <a:ext cx="8229600" cy="1285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1636"/>
                <a:gridCol w="1285884"/>
                <a:gridCol w="1357322"/>
                <a:gridCol w="1357322"/>
                <a:gridCol w="1357322"/>
                <a:gridCol w="13001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KG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0,048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-0,026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-0,068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-0,107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-0,164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Вероятность</a:t>
                      </a:r>
                    </a:p>
                    <a:p>
                      <a:pPr algn="ctr"/>
                      <a:r>
                        <a:rPr lang="ru-RU" dirty="0" smtClean="0"/>
                        <a:t>Банкротства</a:t>
                      </a:r>
                    </a:p>
                    <a:p>
                      <a:pPr algn="ctr"/>
                      <a:r>
                        <a:rPr lang="ru-RU" dirty="0" smtClean="0"/>
                        <a:t>(%)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90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70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67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8670" name="Group 78"/>
          <p:cNvGraphicFramePr>
            <a:graphicFrameLocks noGrp="1"/>
          </p:cNvGraphicFramePr>
          <p:nvPr/>
        </p:nvGraphicFramePr>
        <p:xfrm>
          <a:off x="179388" y="1581150"/>
          <a:ext cx="8640762" cy="5078414"/>
        </p:xfrm>
        <a:graphic>
          <a:graphicData uri="http://schemas.openxmlformats.org/drawingml/2006/table">
            <a:tbl>
              <a:tblPr/>
              <a:tblGrid>
                <a:gridCol w="1601787"/>
                <a:gridCol w="3392488"/>
                <a:gridCol w="1166812"/>
                <a:gridCol w="1250950"/>
                <a:gridCol w="1228725"/>
              </a:tblGrid>
              <a:tr h="2952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Модели расчета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 показателей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77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благополучные компании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лет до банкротства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один год до банкротства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Бивера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0,40-0,45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-0,15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Экономическая рентабельность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Финансовый левередж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37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≤ 50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80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6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покрытия активов сосбственными оборотными средствами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0,3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≈ 0,06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текущей ликвидности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3,2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8640" name="Text Box 48"/>
          <p:cNvSpPr txBox="1">
            <a:spLocks noChangeArrowheads="1"/>
          </p:cNvSpPr>
          <p:nvPr/>
        </p:nvSpPr>
        <p:spPr bwMode="auto">
          <a:xfrm>
            <a:off x="611188" y="0"/>
            <a:ext cx="79200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 dirty="0">
                <a:latin typeface="Monotype Corsiva" pitchFamily="66" charset="0"/>
              </a:rPr>
              <a:t>Пятифакторная</a:t>
            </a:r>
            <a:r>
              <a:rPr lang="ru-RU" sz="3200" b="1" dirty="0">
                <a:latin typeface="Tahoma" pitchFamily="34" charset="0"/>
              </a:rPr>
              <a:t> </a:t>
            </a:r>
            <a:r>
              <a:rPr lang="ru-RU" sz="3200" b="1" dirty="0">
                <a:latin typeface="Monotype Corsiva" pitchFamily="66" charset="0"/>
              </a:rPr>
              <a:t>модель У. </a:t>
            </a:r>
            <a:r>
              <a:rPr lang="ru-RU" sz="3200" b="1" dirty="0" err="1">
                <a:latin typeface="Monotype Corsiva" pitchFamily="66" charset="0"/>
              </a:rPr>
              <a:t>Бивера</a:t>
            </a:r>
            <a:endParaRPr lang="ru-RU" sz="3200" dirty="0">
              <a:latin typeface="Monotype Corsiva" pitchFamily="66" charset="0"/>
            </a:endParaRPr>
          </a:p>
          <a:p>
            <a:endParaRPr lang="ru-RU" sz="3200" dirty="0">
              <a:latin typeface="Monotype Corsiva" pitchFamily="66" charset="0"/>
            </a:endParaRPr>
          </a:p>
        </p:txBody>
      </p:sp>
      <p:sp>
        <p:nvSpPr>
          <p:cNvPr id="238641" name="Text Box 49"/>
          <p:cNvSpPr txBox="1">
            <a:spLocks noChangeArrowheads="1"/>
          </p:cNvSpPr>
          <p:nvPr/>
        </p:nvSpPr>
        <p:spPr bwMode="auto">
          <a:xfrm>
            <a:off x="0" y="50165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Tahoma" pitchFamily="34" charset="0"/>
              </a:rPr>
              <a:t>Модель дает возможность оценить финансовое состояние фирмы с точки зрения ее возможного будущего банкротства (финансовой несосто­ятельности).</a:t>
            </a:r>
          </a:p>
        </p:txBody>
      </p:sp>
      <p:sp>
        <p:nvSpPr>
          <p:cNvPr id="238642" name="Rectangle 50"/>
          <p:cNvSpPr>
            <a:spLocks noChangeArrowheads="1"/>
          </p:cNvSpPr>
          <p:nvPr/>
        </p:nvSpPr>
        <p:spPr bwMode="auto">
          <a:xfrm>
            <a:off x="2925763" y="1149350"/>
            <a:ext cx="3679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b="1">
                <a:latin typeface="Tahoma" pitchFamily="34" charset="0"/>
              </a:rPr>
              <a:t>Система показателей Бивера</a:t>
            </a:r>
          </a:p>
        </p:txBody>
      </p:sp>
      <p:graphicFrame>
        <p:nvGraphicFramePr>
          <p:cNvPr id="238643" name="Object 51"/>
          <p:cNvGraphicFramePr>
            <a:graphicFrameLocks noChangeAspect="1"/>
          </p:cNvGraphicFramePr>
          <p:nvPr/>
        </p:nvGraphicFramePr>
        <p:xfrm>
          <a:off x="2047875" y="2835275"/>
          <a:ext cx="27876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92" name="Equation" r:id="rId3" imgW="3098520" imgH="609480" progId="Equation.3">
                  <p:embed/>
                </p:oleObj>
              </mc:Choice>
              <mc:Fallback>
                <p:oleObj name="Equation" r:id="rId3" imgW="3098520" imgH="609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835275"/>
                        <a:ext cx="278765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44" name="Object 52"/>
          <p:cNvGraphicFramePr>
            <a:graphicFrameLocks noChangeAspect="1"/>
          </p:cNvGraphicFramePr>
          <p:nvPr/>
        </p:nvGraphicFramePr>
        <p:xfrm>
          <a:off x="2352675" y="3462338"/>
          <a:ext cx="235108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93" name="Equation" r:id="rId5" imgW="1600200" imgH="431640" progId="Equation.3">
                  <p:embed/>
                </p:oleObj>
              </mc:Choice>
              <mc:Fallback>
                <p:oleObj name="Equation" r:id="rId5" imgW="160020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675" y="3462338"/>
                        <a:ext cx="2351088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45" name="Object 53"/>
          <p:cNvGraphicFramePr>
            <a:graphicFrameLocks noChangeAspect="1"/>
          </p:cNvGraphicFramePr>
          <p:nvPr/>
        </p:nvGraphicFramePr>
        <p:xfrm>
          <a:off x="2198688" y="4124325"/>
          <a:ext cx="232568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94" name="Equation" r:id="rId7" imgW="1663560" imgH="393480" progId="Equation.3">
                  <p:embed/>
                </p:oleObj>
              </mc:Choice>
              <mc:Fallback>
                <p:oleObj name="Equation" r:id="rId7" imgW="16635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8688" y="4124325"/>
                        <a:ext cx="2325687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46" name="Object 54"/>
          <p:cNvGraphicFramePr>
            <a:graphicFrameLocks noChangeAspect="1"/>
          </p:cNvGraphicFramePr>
          <p:nvPr/>
        </p:nvGraphicFramePr>
        <p:xfrm>
          <a:off x="2405065" y="4976729"/>
          <a:ext cx="1952621" cy="666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95" name="Equation" r:id="rId9" imgW="1485720" imgH="419040" progId="Equation.3">
                  <p:embed/>
                </p:oleObj>
              </mc:Choice>
              <mc:Fallback>
                <p:oleObj name="Equation" r:id="rId9" imgW="1485720" imgH="419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065" y="4976729"/>
                        <a:ext cx="1952621" cy="6668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47" name="Object 55"/>
          <p:cNvGraphicFramePr>
            <a:graphicFrameLocks noChangeAspect="1"/>
          </p:cNvGraphicFramePr>
          <p:nvPr/>
        </p:nvGraphicFramePr>
        <p:xfrm>
          <a:off x="2214546" y="6000773"/>
          <a:ext cx="238442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96" name="Equation" r:id="rId11" imgW="1600200" imgH="431640" progId="Equation.3">
                  <p:embed/>
                </p:oleObj>
              </mc:Choice>
              <mc:Fallback>
                <p:oleObj name="Equation" r:id="rId11" imgW="160020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6000773"/>
                        <a:ext cx="2384425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8648" name="Rectangle 56"/>
          <p:cNvSpPr>
            <a:spLocks noChangeArrowheads="1"/>
          </p:cNvSpPr>
          <p:nvPr/>
        </p:nvSpPr>
        <p:spPr bwMode="auto">
          <a:xfrm>
            <a:off x="711200" y="1404938"/>
            <a:ext cx="22383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8649" name="Rectangle 57"/>
          <p:cNvSpPr>
            <a:spLocks noChangeArrowheads="1"/>
          </p:cNvSpPr>
          <p:nvPr/>
        </p:nvSpPr>
        <p:spPr bwMode="auto">
          <a:xfrm>
            <a:off x="711200" y="1404938"/>
            <a:ext cx="22383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8650" name="Rectangle 58"/>
          <p:cNvSpPr>
            <a:spLocks noChangeArrowheads="1"/>
          </p:cNvSpPr>
          <p:nvPr/>
        </p:nvSpPr>
        <p:spPr bwMode="auto">
          <a:xfrm>
            <a:off x="711200" y="1404938"/>
            <a:ext cx="22383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8651" name="Rectangle 59"/>
          <p:cNvSpPr>
            <a:spLocks noChangeArrowheads="1"/>
          </p:cNvSpPr>
          <p:nvPr/>
        </p:nvSpPr>
        <p:spPr bwMode="auto">
          <a:xfrm>
            <a:off x="711200" y="1404938"/>
            <a:ext cx="9048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8652" name="Rectangle 60"/>
          <p:cNvSpPr>
            <a:spLocks noChangeArrowheads="1"/>
          </p:cNvSpPr>
          <p:nvPr/>
        </p:nvSpPr>
        <p:spPr bwMode="auto">
          <a:xfrm>
            <a:off x="711200" y="1404938"/>
            <a:ext cx="8905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8653" name="Rectangle 61"/>
          <p:cNvSpPr>
            <a:spLocks noChangeArrowheads="1"/>
          </p:cNvSpPr>
          <p:nvPr/>
        </p:nvSpPr>
        <p:spPr bwMode="auto">
          <a:xfrm>
            <a:off x="711200" y="1404938"/>
            <a:ext cx="101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8654" name="Rectangle 62"/>
          <p:cNvSpPr>
            <a:spLocks noChangeArrowheads="1"/>
          </p:cNvSpPr>
          <p:nvPr/>
        </p:nvSpPr>
        <p:spPr bwMode="auto">
          <a:xfrm>
            <a:off x="711200" y="1404938"/>
            <a:ext cx="22383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8655" name="Rectangle 63"/>
          <p:cNvSpPr>
            <a:spLocks noChangeArrowheads="1"/>
          </p:cNvSpPr>
          <p:nvPr/>
        </p:nvSpPr>
        <p:spPr bwMode="auto">
          <a:xfrm>
            <a:off x="711200" y="1404938"/>
            <a:ext cx="8905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8656" name="Rectangle 64"/>
          <p:cNvSpPr>
            <a:spLocks noChangeArrowheads="1"/>
          </p:cNvSpPr>
          <p:nvPr/>
        </p:nvSpPr>
        <p:spPr bwMode="auto">
          <a:xfrm>
            <a:off x="711200" y="1404938"/>
            <a:ext cx="101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8657" name="Rectangle 65"/>
          <p:cNvSpPr>
            <a:spLocks noChangeArrowheads="1"/>
          </p:cNvSpPr>
          <p:nvPr/>
        </p:nvSpPr>
        <p:spPr bwMode="auto">
          <a:xfrm>
            <a:off x="711200" y="1404938"/>
            <a:ext cx="22383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8658" name="Rectangle 66"/>
          <p:cNvSpPr>
            <a:spLocks noChangeArrowheads="1"/>
          </p:cNvSpPr>
          <p:nvPr/>
        </p:nvSpPr>
        <p:spPr bwMode="auto">
          <a:xfrm>
            <a:off x="711200" y="1404938"/>
            <a:ext cx="9048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8659" name="Rectangle 67"/>
          <p:cNvSpPr>
            <a:spLocks noChangeArrowheads="1"/>
          </p:cNvSpPr>
          <p:nvPr/>
        </p:nvSpPr>
        <p:spPr bwMode="auto">
          <a:xfrm>
            <a:off x="711200" y="1404938"/>
            <a:ext cx="8905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8660" name="Rectangle 68"/>
          <p:cNvSpPr>
            <a:spLocks noChangeArrowheads="1"/>
          </p:cNvSpPr>
          <p:nvPr/>
        </p:nvSpPr>
        <p:spPr bwMode="auto">
          <a:xfrm>
            <a:off x="711200" y="1404938"/>
            <a:ext cx="101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marL="0" indent="0" algn="ctr" fontAlgn="base">
              <a:buNone/>
            </a:pPr>
            <a:r>
              <a:rPr lang="ru-RU" sz="20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БЕЛИКОВА-ДАВЫДОВОЙ </a:t>
            </a:r>
            <a:endParaRPr lang="ru-RU" sz="2000" b="1" cap="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20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ИРКУТСКАЯ ГОСУДАРСТВЕННАЯ ЭКОНОМИЧЕСКАЯ АКАДЕМИЯ, 1998 Г</a:t>
            </a:r>
            <a:r>
              <a:rPr lang="ru-RU" sz="20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 algn="ctr" fontAlgn="base">
              <a:buNone/>
            </a:pPr>
            <a:endParaRPr lang="ru-RU" sz="20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400" dirty="0" smtClean="0"/>
              <a:t>							</a:t>
            </a:r>
          </a:p>
          <a:p>
            <a:pPr algn="ctr">
              <a:buNone/>
            </a:pPr>
            <a:r>
              <a:rPr lang="ru-RU" sz="2400" dirty="0" smtClean="0"/>
              <a:t>							,где</a:t>
            </a: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69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84215"/>
              </p:ext>
            </p:extLst>
          </p:nvPr>
        </p:nvGraphicFramePr>
        <p:xfrm>
          <a:off x="2240756" y="2204864"/>
          <a:ext cx="4662487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6" name="Equation" r:id="rId3" imgW="2273040" imgH="228600" progId="Equation.3">
                  <p:embed/>
                </p:oleObj>
              </mc:Choice>
              <mc:Fallback>
                <p:oleObj name="Equation" r:id="rId3" imgW="22730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0756" y="2204864"/>
                        <a:ext cx="4662487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287790"/>
              </p:ext>
            </p:extLst>
          </p:nvPr>
        </p:nvGraphicFramePr>
        <p:xfrm>
          <a:off x="974725" y="3000375"/>
          <a:ext cx="7724775" cy="167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7" name="Уравнение" r:id="rId5" imgW="4330440" imgH="939600" progId="Equation.3">
                  <p:embed/>
                </p:oleObj>
              </mc:Choice>
              <mc:Fallback>
                <p:oleObj name="Уравнение" r:id="rId5" imgW="4330440" imgH="939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3000375"/>
                        <a:ext cx="7724775" cy="167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характерные черты рисковой ситуации.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27707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Случайный характер события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Наличие альтернативных решений.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Существование различных возможностей получения ожидаемых результатов.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Вероятность получения дополнительной прибыли.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Вероятность получения убытков.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Шкала оценки риска банкротства для Иркутской модели.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en-US" sz="2400" dirty="0" smtClean="0"/>
              <a:t>Z&lt;0 – </a:t>
            </a:r>
            <a:r>
              <a:rPr lang="ru-RU" sz="2400" dirty="0" smtClean="0"/>
              <a:t>вероятность банкротства максимальная (90-100%)</a:t>
            </a:r>
          </a:p>
          <a:p>
            <a:pPr>
              <a:buNone/>
            </a:pPr>
            <a:r>
              <a:rPr lang="ru-RU" sz="2400" dirty="0" smtClean="0"/>
              <a:t>0</a:t>
            </a:r>
            <a:r>
              <a:rPr lang="en-US" sz="2400" dirty="0" smtClean="0"/>
              <a:t>&lt;Z&lt;</a:t>
            </a:r>
            <a:r>
              <a:rPr lang="ru-RU" sz="2400" dirty="0" smtClean="0"/>
              <a:t>0,18 – вероятность банкротства высокая (60-80%)</a:t>
            </a:r>
          </a:p>
          <a:p>
            <a:pPr>
              <a:buNone/>
            </a:pPr>
            <a:r>
              <a:rPr lang="ru-RU" sz="2400" dirty="0" smtClean="0"/>
              <a:t>0,18</a:t>
            </a:r>
            <a:r>
              <a:rPr lang="en-US" sz="2400" dirty="0" smtClean="0"/>
              <a:t>&lt;Z&lt;</a:t>
            </a:r>
            <a:r>
              <a:rPr lang="ru-RU" sz="2400" dirty="0" smtClean="0"/>
              <a:t>0,32 – вероятность банкротства средняя (35-50%)</a:t>
            </a:r>
          </a:p>
          <a:p>
            <a:pPr>
              <a:buNone/>
            </a:pPr>
            <a:r>
              <a:rPr lang="ru-RU" sz="2400" dirty="0" smtClean="0"/>
              <a:t>0,32</a:t>
            </a:r>
            <a:r>
              <a:rPr lang="en-US" sz="2400" dirty="0" smtClean="0"/>
              <a:t>&lt;Z&lt;</a:t>
            </a:r>
            <a:r>
              <a:rPr lang="ru-RU" sz="2400" dirty="0" smtClean="0"/>
              <a:t>0,42 – вероятность банкротства низкая (15-20%)</a:t>
            </a:r>
          </a:p>
          <a:p>
            <a:pPr>
              <a:buNone/>
            </a:pPr>
            <a:r>
              <a:rPr lang="en-US" sz="2400" dirty="0" smtClean="0"/>
              <a:t>Z&gt;</a:t>
            </a:r>
            <a:r>
              <a:rPr lang="ru-RU" sz="2400" dirty="0" smtClean="0"/>
              <a:t>0,42 – вероятность банкротства минимальная (до 10%)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70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ru-RU" i="1" dirty="0" smtClean="0"/>
              <a:t>Примечание к модели Беликова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Коэффициент К</a:t>
            </a:r>
            <a:r>
              <a:rPr lang="ru-RU" baseline="-25000" dirty="0"/>
              <a:t>1</a:t>
            </a:r>
            <a:r>
              <a:rPr lang="ru-RU" dirty="0"/>
              <a:t> в модели Беликова-Давыдовой взят из модели Альтмана, а финансовый коэффициент К</a:t>
            </a:r>
            <a:r>
              <a:rPr lang="ru-RU" baseline="-25000" dirty="0"/>
              <a:t>3</a:t>
            </a:r>
            <a:r>
              <a:rPr lang="ru-RU" dirty="0"/>
              <a:t> использовался в модели банкротства </a:t>
            </a:r>
            <a:r>
              <a:rPr lang="ru-RU" dirty="0" err="1"/>
              <a:t>Таффлера</a:t>
            </a:r>
            <a:r>
              <a:rPr lang="ru-RU" dirty="0"/>
              <a:t>. Остальные финансовые коэффициенты ранее не использовались зарубежными авторами.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Большое </a:t>
            </a:r>
            <a:r>
              <a:rPr lang="ru-RU" dirty="0"/>
              <a:t>значение в определении банкротства предприятия по модели Беликова-Давыдовой имеет первый финансовый коэффициент (К</a:t>
            </a:r>
            <a:r>
              <a:rPr lang="ru-RU" baseline="-25000" dirty="0"/>
              <a:t>1</a:t>
            </a:r>
            <a:r>
              <a:rPr lang="ru-RU" dirty="0"/>
              <a:t>). Связано это с тем, что у него стоит </a:t>
            </a:r>
            <a:r>
              <a:rPr lang="ru-RU" b="1" dirty="0"/>
              <a:t>удельный вес 8,38</a:t>
            </a:r>
            <a:r>
              <a:rPr lang="ru-RU" dirty="0"/>
              <a:t>, что несравненно больше чем у остальных финансовых коэффициентов в модели.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Модель </a:t>
            </a:r>
            <a:r>
              <a:rPr lang="ru-RU" dirty="0"/>
              <a:t>была построена на выборке торговых предприятий, которые стали банкротами и остались финансово устойчивыми.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71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8130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332656"/>
            <a:ext cx="8712968" cy="6336704"/>
          </a:xfrm>
        </p:spPr>
        <p:txBody>
          <a:bodyPr>
            <a:normAutofit fontScale="85000" lnSpcReduction="20000"/>
          </a:bodyPr>
          <a:lstStyle/>
          <a:p>
            <a:pPr marL="0" indent="0" algn="ctr" fontAlgn="base">
              <a:buNone/>
            </a:pP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профессора О.П. ЗАЙЦЕВОЙ </a:t>
            </a:r>
          </a:p>
          <a:p>
            <a:pPr marL="0" indent="0" algn="ctr" fontAlgn="base">
              <a:buNone/>
            </a:pP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ПРОГНОЗИРОВАНИЯ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ВЕРОЯТНОСТИ БАНКРОТСТВА </a:t>
            </a:r>
            <a:endParaRPr lang="ru-RU" b="1" cap="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СИБИРСКИЙ УНИВЕРСИТЕТ </a:t>
            </a:r>
            <a:endParaRPr lang="ru-RU" b="1" cap="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ПОТРЕБИТЕЛЬСКОЙ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КОММЕРЦИИ, 1998 Г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 algn="ctr" fontAlgn="base">
              <a:buNone/>
            </a:pPr>
            <a:endParaRPr lang="ru-RU" b="1" dirty="0" smtClean="0"/>
          </a:p>
          <a:p>
            <a:pPr marL="0" indent="0" algn="ctr" fontAlgn="base">
              <a:buNone/>
            </a:pPr>
            <a:r>
              <a:rPr lang="ru-RU" b="1" dirty="0" err="1" smtClean="0"/>
              <a:t>К</a:t>
            </a:r>
            <a:r>
              <a:rPr lang="ru-RU" b="1" baseline="-25000" dirty="0" err="1" smtClean="0"/>
              <a:t>факт</a:t>
            </a:r>
            <a:r>
              <a:rPr lang="ru-RU" b="1" dirty="0"/>
              <a:t> = 0.25*К</a:t>
            </a:r>
            <a:r>
              <a:rPr lang="ru-RU" b="1" baseline="-25000" dirty="0"/>
              <a:t>1</a:t>
            </a:r>
            <a:r>
              <a:rPr lang="ru-RU" b="1" dirty="0"/>
              <a:t> + 0.1*К</a:t>
            </a:r>
            <a:r>
              <a:rPr lang="ru-RU" b="1" baseline="-25000" dirty="0"/>
              <a:t>2</a:t>
            </a:r>
            <a:r>
              <a:rPr lang="ru-RU" b="1" dirty="0"/>
              <a:t> + 0.2*К</a:t>
            </a:r>
            <a:r>
              <a:rPr lang="ru-RU" b="1" baseline="-25000" dirty="0"/>
              <a:t>3</a:t>
            </a:r>
            <a:r>
              <a:rPr lang="ru-RU" b="1" dirty="0"/>
              <a:t> + 0.25*К</a:t>
            </a:r>
            <a:r>
              <a:rPr lang="ru-RU" b="1" baseline="-25000" dirty="0"/>
              <a:t>4</a:t>
            </a:r>
            <a:r>
              <a:rPr lang="ru-RU" b="1" dirty="0"/>
              <a:t> + 0.1*К</a:t>
            </a:r>
            <a:r>
              <a:rPr lang="ru-RU" b="1" baseline="-25000" dirty="0"/>
              <a:t>5</a:t>
            </a:r>
            <a:r>
              <a:rPr lang="ru-RU" b="1" dirty="0"/>
              <a:t> + 0.1*К</a:t>
            </a:r>
            <a:r>
              <a:rPr lang="ru-RU" b="1" baseline="-25000" dirty="0"/>
              <a:t>6</a:t>
            </a:r>
            <a:endParaRPr lang="ru-RU" sz="2400" dirty="0" smtClean="0"/>
          </a:p>
          <a:p>
            <a:pPr algn="just">
              <a:buNone/>
            </a:pP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Прибыль (убыток) до налогообложения / Собственный 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</a:t>
            </a:r>
          </a:p>
          <a:p>
            <a:pPr algn="just">
              <a:buNone/>
            </a:pP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Кредиторская задолженность / Дебиторская 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задолженность</a:t>
            </a:r>
          </a:p>
          <a:p>
            <a:pPr algn="just">
              <a:buNone/>
            </a:pP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Краткосрочные обязательства / Наиболее ликвидные 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активы</a:t>
            </a:r>
          </a:p>
          <a:p>
            <a:pPr algn="just">
              <a:buNone/>
            </a:pP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Прибыль до налогообложения / 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Выручка</a:t>
            </a:r>
          </a:p>
          <a:p>
            <a:pPr algn="just">
              <a:buNone/>
            </a:pP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=Заемный капитал / Собственный 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</a:t>
            </a:r>
          </a:p>
          <a:p>
            <a:pPr algn="just">
              <a:buNone/>
            </a:pP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Активы / Выручка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just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Примечание: </a:t>
            </a:r>
          </a:p>
          <a:p>
            <a:pPr algn="just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Коэффициент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иногда называют коэффициентом убыточности предприятия.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Коэффициент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является обратно противоположным коэффициенту абсолютной ликвидности.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Финансовый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К</a:t>
            </a:r>
            <a:r>
              <a:rPr lang="ru-RU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 литературе называется коэффициентом финансового рычага или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ливериджа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коэффициентом капитализации.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72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Шкала оценки риска банкротства для </a:t>
            </a:r>
            <a:r>
              <a:rPr lang="ru-RU" sz="2800" dirty="0" smtClean="0"/>
              <a:t> модели Зайцевой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определения вероятности банкротства предприятия необходимо произвести сравнение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фактического значения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интегрального показателя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нормативным: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сравнивается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Нормативное значение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рассчитывается по следующей формуле:</a:t>
            </a:r>
          </a:p>
          <a:p>
            <a:pPr marL="0" indent="0" fontAlgn="base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0.25 * 0 + 0.1 * 1 + 0.2 * 7 + 0.25 * 0 + 0.1 * 0.7 + 0.1 * К</a:t>
            </a:r>
            <a:r>
              <a:rPr lang="ru-RU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6прошлого года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все сократить, то получается:</a:t>
            </a:r>
          </a:p>
          <a:p>
            <a:pPr marL="0" indent="0" fontAlgn="base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Кнорматив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=1.57 + 0.1 * К</a:t>
            </a:r>
            <a:r>
              <a:rPr lang="ru-RU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6прошлого года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 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высока вероятность банкротства предприятия. Если наоборот, то риск банкротства незначительный.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73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2358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35299" y="260648"/>
            <a:ext cx="8496944" cy="6597352"/>
          </a:xfrm>
        </p:spPr>
        <p:txBody>
          <a:bodyPr>
            <a:normAutofit lnSpcReduction="10000"/>
          </a:bodyPr>
          <a:lstStyle/>
          <a:p>
            <a:pPr marL="0" indent="0" algn="ctr" fontAlgn="base">
              <a:buNone/>
            </a:pPr>
            <a:r>
              <a:rPr lang="ru-RU" sz="20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САВИЦКОЙ </a:t>
            </a:r>
            <a:endParaRPr lang="ru-RU" sz="2000" b="1" cap="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20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ПРОГНОЗИРОВАНИЯ </a:t>
            </a:r>
            <a:r>
              <a:rPr lang="ru-RU" sz="20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ВЕРОЯТНОСТИ БАНКРОТСТВА (БЕЛОРУССКИЙ ГОСУДАРСТВЕННЫЙ ЭКОНОМИЧЕСКИЙ УНИВЕРСИТЕТ)</a:t>
            </a:r>
          </a:p>
          <a:p>
            <a:pPr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2400" dirty="0" smtClean="0"/>
              <a:t>			</a:t>
            </a:r>
          </a:p>
          <a:p>
            <a:pPr algn="ctr">
              <a:buNone/>
            </a:pPr>
            <a:r>
              <a:rPr lang="ru-RU" sz="2400" dirty="0" smtClean="0"/>
              <a:t>								,</a:t>
            </a:r>
            <a:r>
              <a:rPr lang="ru-RU" sz="2400" dirty="0" smtClean="0"/>
              <a:t>где</a:t>
            </a:r>
          </a:p>
          <a:p>
            <a:pPr algn="just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Собственный капитал / Оборотные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активы</a:t>
            </a:r>
          </a:p>
          <a:p>
            <a:pPr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Оборотный капитал /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</a:t>
            </a:r>
          </a:p>
          <a:p>
            <a:pPr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К3 = Выручка / Среднегодовая величина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активов</a:t>
            </a:r>
          </a:p>
          <a:p>
            <a:pPr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Чистая прибыль /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Активы</a:t>
            </a:r>
          </a:p>
          <a:p>
            <a:pPr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Собственный капитал / Активы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К</a:t>
            </a:r>
            <a:r>
              <a:rPr lang="ru-RU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называется коэффициентом оборачиваемости совокупного капитала. В формуле его расчета присутствует усредненное значение величины активов. Берутся значения активов на начало отчетного периода и конец периода и делятся на 2.</a:t>
            </a:r>
          </a:p>
          <a:p>
            <a:pPr marL="0" indent="0" fontAlgn="base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регрессионном уравнении большой вес имеет К</a:t>
            </a:r>
            <a:r>
              <a:rPr lang="ru-RU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13,2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это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слишком большое значение удельного веса при коэффициенте, и оно может сильно искажать интегральное значение.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Получается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что остальные коэффициенты не сильно влияют интегральный расчет и, по сути, могут быть убраны из формулы.</a:t>
            </a: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74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704531"/>
              </p:ext>
            </p:extLst>
          </p:nvPr>
        </p:nvGraphicFramePr>
        <p:xfrm>
          <a:off x="323528" y="1700808"/>
          <a:ext cx="693102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7" name="Equation" r:id="rId3" imgW="3377880" imgH="228600" progId="Equation.3">
                  <p:embed/>
                </p:oleObj>
              </mc:Choice>
              <mc:Fallback>
                <p:oleObj name="Equation" r:id="rId3" imgW="33778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700808"/>
                        <a:ext cx="693102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1016" y="764704"/>
            <a:ext cx="7467600" cy="1143000"/>
          </a:xfrm>
        </p:spPr>
        <p:txBody>
          <a:bodyPr/>
          <a:lstStyle/>
          <a:p>
            <a:r>
              <a:rPr lang="ru-RU" sz="3200" dirty="0"/>
              <a:t>Шкала оценки риска банкротства для  модели </a:t>
            </a:r>
            <a:r>
              <a:rPr lang="ru-RU" sz="3200" dirty="0" smtClean="0"/>
              <a:t>Савицкой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331640" y="2348880"/>
            <a:ext cx="6593160" cy="4125072"/>
          </a:xfrm>
        </p:spPr>
        <p:txBody>
          <a:bodyPr/>
          <a:lstStyle/>
          <a:p>
            <a:pPr marL="0" indent="0" algn="just" fontAlgn="base">
              <a:buNone/>
            </a:pPr>
            <a:r>
              <a:rPr lang="ru-RU" dirty="0"/>
              <a:t>Z&gt;8, риск банкротства отсутствует,</a:t>
            </a:r>
          </a:p>
          <a:p>
            <a:pPr marL="0" indent="0" algn="just" fontAlgn="base">
              <a:buNone/>
            </a:pPr>
            <a:r>
              <a:rPr lang="ru-RU" dirty="0"/>
              <a:t>5&lt;Z&lt;8, риск банкротства небольшой,</a:t>
            </a:r>
          </a:p>
          <a:p>
            <a:pPr marL="0" indent="0" algn="just" fontAlgn="base">
              <a:buNone/>
            </a:pPr>
            <a:r>
              <a:rPr lang="ru-RU" dirty="0"/>
              <a:t>3&lt;Z&lt;5, риск банкротства средний,</a:t>
            </a:r>
          </a:p>
          <a:p>
            <a:pPr marL="0" indent="0" algn="just" fontAlgn="base">
              <a:buNone/>
            </a:pPr>
            <a:r>
              <a:rPr lang="ru-RU" dirty="0"/>
              <a:t>1&lt;Z&lt;3, риск банкротства большой,</a:t>
            </a:r>
          </a:p>
          <a:p>
            <a:pPr marL="0" indent="0" algn="just" fontAlgn="base">
              <a:buNone/>
            </a:pPr>
            <a:r>
              <a:rPr lang="ru-RU" dirty="0"/>
              <a:t>Z&lt;1, риск банкротства предприятия максимальный.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75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6276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Модель Г.Г. </a:t>
            </a:r>
            <a:r>
              <a:rPr lang="ru-RU" dirty="0" err="1" smtClean="0"/>
              <a:t>Кадыкова</a:t>
            </a:r>
            <a:r>
              <a:rPr lang="ru-RU" dirty="0" smtClean="0"/>
              <a:t> и Р.С. </a:t>
            </a:r>
            <a:r>
              <a:rPr lang="ru-RU" dirty="0" err="1" smtClean="0"/>
              <a:t>Сайфулина</a:t>
            </a:r>
            <a:endParaRPr lang="ru-RU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/>
              <a:t>	</a:t>
            </a:r>
            <a:r>
              <a:rPr lang="ru-RU" sz="2400" dirty="0" smtClean="0"/>
              <a:t>						,где</a:t>
            </a:r>
            <a:endParaRPr lang="ru-RU" sz="2400" dirty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76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071538" y="1785926"/>
          <a:ext cx="56959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0" name="Equation" r:id="rId3" imgW="2603160" imgH="228600" progId="Equation.3">
                  <p:embed/>
                </p:oleObj>
              </mc:Choice>
              <mc:Fallback>
                <p:oleObj name="Equation" r:id="rId3" imgW="26031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1785926"/>
                        <a:ext cx="569595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8279528"/>
              </p:ext>
            </p:extLst>
          </p:nvPr>
        </p:nvGraphicFramePr>
        <p:xfrm>
          <a:off x="1165225" y="2354263"/>
          <a:ext cx="7421563" cy="365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1" name="Уравнение" r:id="rId5" imgW="4698720" imgH="2311200" progId="Equation.3">
                  <p:embed/>
                </p:oleObj>
              </mc:Choice>
              <mc:Fallback>
                <p:oleObj name="Уравнение" r:id="rId5" imgW="4698720" imgH="231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2354263"/>
                        <a:ext cx="7421563" cy="365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Методика Казанского государственного технологического университета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/>
              <a:t>Распределение </a:t>
            </a:r>
            <a:r>
              <a:rPr lang="ru-RU" sz="2800" dirty="0" smtClean="0"/>
              <a:t>организаций </a:t>
            </a:r>
            <a:r>
              <a:rPr lang="ru-RU" sz="2800" dirty="0" smtClean="0"/>
              <a:t>по классам кредитоспособности.</a:t>
            </a:r>
          </a:p>
          <a:p>
            <a:pPr algn="ctr">
              <a:buNone/>
            </a:pPr>
            <a:endParaRPr lang="ru-RU" sz="2400" dirty="0" smtClean="0"/>
          </a:p>
          <a:p>
            <a:pPr marL="273050" indent="-273050" algn="just">
              <a:buNone/>
            </a:pPr>
            <a:r>
              <a:rPr lang="en-US" sz="2400" dirty="0" smtClean="0"/>
              <a:t>I </a:t>
            </a:r>
            <a:r>
              <a:rPr lang="ru-RU" sz="2400" dirty="0" smtClean="0"/>
              <a:t>класс – финансовые показатели выше среднеотраслевых</a:t>
            </a:r>
          </a:p>
          <a:p>
            <a:pPr marL="1250950" indent="-1250950">
              <a:buNone/>
            </a:pPr>
            <a:r>
              <a:rPr lang="en-US" sz="2400" dirty="0" smtClean="0"/>
              <a:t>II</a:t>
            </a:r>
            <a:r>
              <a:rPr lang="ru-RU" sz="2400" dirty="0" smtClean="0"/>
              <a:t> класс – финансовые показатели на уровне 	    среднеотраслевых</a:t>
            </a:r>
          </a:p>
          <a:p>
            <a:pPr marL="1250950" indent="-1250950">
              <a:buNone/>
            </a:pPr>
            <a:r>
              <a:rPr lang="en-US" sz="2400" dirty="0" smtClean="0"/>
              <a:t>III</a:t>
            </a:r>
            <a:r>
              <a:rPr lang="ru-RU" sz="2400" dirty="0" smtClean="0"/>
              <a:t> класс – финансовые показатели ниже среднеотраслевых</a:t>
            </a:r>
          </a:p>
          <a:p>
            <a:pPr algn="ctr">
              <a:buNone/>
            </a:pP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77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err="1" smtClean="0"/>
              <a:t>Критериальные</a:t>
            </a:r>
            <a:r>
              <a:rPr lang="ru-RU" sz="2800" b="1" dirty="0" smtClean="0"/>
              <a:t> показатели для распределения промышленных предприятий по классам кредитоспособности</a:t>
            </a:r>
            <a:endParaRPr lang="ru-RU" sz="28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500034" y="2214554"/>
          <a:ext cx="8229600" cy="2661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43404"/>
                <a:gridCol w="1357322"/>
                <a:gridCol w="1357322"/>
                <a:gridCol w="1371552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показателя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Значение показателей по классам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r>
                        <a:rPr lang="ru-RU" dirty="0" smtClean="0"/>
                        <a:t> класс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</a:t>
                      </a:r>
                      <a:r>
                        <a:rPr lang="ru-RU" dirty="0" smtClean="0"/>
                        <a:t> класс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III</a:t>
                      </a:r>
                      <a:r>
                        <a:rPr lang="ru-RU" dirty="0" smtClean="0"/>
                        <a:t> класс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Соотношение заемных и собственных средств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&lt;0,8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0,8-1,5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&gt;1,5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Вероятность банкротства </a:t>
                      </a:r>
                    </a:p>
                    <a:p>
                      <a:pPr algn="l"/>
                      <a:r>
                        <a:rPr lang="ru-RU" dirty="0" smtClean="0"/>
                        <a:t>(</a:t>
                      </a:r>
                      <a:r>
                        <a:rPr lang="en-US" dirty="0" smtClean="0"/>
                        <a:t>Z</a:t>
                      </a:r>
                      <a:r>
                        <a:rPr lang="ru-RU" dirty="0" smtClean="0"/>
                        <a:t>-счет Альтмана)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&gt;3,0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1,5-3,0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&lt;1,5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Общий коэффициент покрытия</a:t>
                      </a:r>
                    </a:p>
                    <a:p>
                      <a:pPr algn="l"/>
                      <a:r>
                        <a:rPr lang="ru-RU" dirty="0" smtClean="0"/>
                        <a:t>(ликвидность баланса)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&gt;2,0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1,0-2,0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&lt;1,0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78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r>
              <a:rPr lang="ru-RU" sz="2400" b="1" i="1" dirty="0"/>
              <a:t>Модель комплексной балльной оценки риска финансовой несостоятельности </a:t>
            </a:r>
            <a:r>
              <a:rPr lang="ru-RU" sz="2400" b="1" i="1" dirty="0" smtClean="0"/>
              <a:t>организаций</a:t>
            </a:r>
            <a:endParaRPr lang="ru-RU" sz="2400" b="1" i="1" dirty="0"/>
          </a:p>
        </p:txBody>
      </p:sp>
      <p:graphicFrame>
        <p:nvGraphicFramePr>
          <p:cNvPr id="265219" name="Group 3"/>
          <p:cNvGraphicFramePr>
            <a:graphicFrameLocks noGrp="1"/>
          </p:cNvGraphicFramePr>
          <p:nvPr>
            <p:ph type="tbl" idx="1"/>
          </p:nvPr>
        </p:nvGraphicFramePr>
        <p:xfrm>
          <a:off x="539750" y="1268413"/>
          <a:ext cx="8229600" cy="5427523"/>
        </p:xfrm>
        <a:graphic>
          <a:graphicData uri="http://schemas.openxmlformats.org/drawingml/2006/table">
            <a:tbl>
              <a:tblPr/>
              <a:tblGrid>
                <a:gridCol w="1811338"/>
                <a:gridCol w="1439862"/>
                <a:gridCol w="1727200"/>
                <a:gridCol w="817563"/>
                <a:gridCol w="815975"/>
                <a:gridCol w="800100"/>
                <a:gridCol w="817562"/>
              </a:tblGrid>
              <a:tr h="127000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 финансового состояния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Условия снижения критерия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Границы классов согласно критериям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6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1-й класс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2-й класс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3-й класс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4-й класс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5-й класс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аб­солютной лик­видности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 п.-0,3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≥0,70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0,69 - 0,50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0,49 -0,30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0,29-0,10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&lt;0,10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13,8-10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9,8-6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5,8-2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1,8-0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«критической» оценки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 п.-0,2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0,99 - 0,80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0,79 - 0,70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0,69 - 0,60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&lt;0,59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10,8-7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6,8-5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4,8-3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2,8-0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текущей ликвидности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 п. -0,3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1,69-1,50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1,49-1,30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1,29- 1,00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&lt;0,99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баллов 1,7-2,0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8,7-13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12,7-7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6,7-1 балл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0,7-0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400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оборотных средств в активах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 п. -0,3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≥0,5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0,49 - 0,40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0,39 - 0,30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0,29-0,20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&lt;0,20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9-7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6,5-4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3,5- 1 балл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0,5-0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обеспеченности собственными средствами</a:t>
                      </a: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 п.-0,3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≥0,5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0,49 - 0,40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0,39 - 0,20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0,19-0,10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&lt;0,10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12,2-9,5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9,2-3,5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3,2-0,5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капитализации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 п.-0,3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&lt;0,7- 1,0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1,01-1,22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1,23- 1,44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1,45- 1,56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≥1,57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17,5- 17,7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17,0- 10,7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10,4-4,1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3,8-0,5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0,2-0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финансовой независимости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 п.-0,4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&gt;0,50-0,60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0,49 - 0,45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0,44 - 0,40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0,39-0,31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&lt;0,30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9,0- 10,0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8,0 - 6,4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6,0 - 4,4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4,0-0,8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0,4-0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финансовой устойчивости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 1п. — 1 балл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≥0,80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0,79 - 0,70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0,69 - 0,60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0,59-0,50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&lt;0,49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балла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1-0 баллов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Границы классов (баллы)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100 - 97,6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93,5 -67,6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64,4 - 37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33,8 - 10,8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7,6-0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153943"/>
              </p:ext>
            </p:extLst>
          </p:nvPr>
        </p:nvGraphicFramePr>
        <p:xfrm>
          <a:off x="428596" y="428604"/>
          <a:ext cx="8331200" cy="582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854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22"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Причины существования риска</a:t>
                      </a:r>
                      <a:endParaRPr lang="ru-RU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Объективные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Субъективные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5" gridSpan="14"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-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200" baseline="0" dirty="0" smtClean="0"/>
                        <a:t>н</a:t>
                      </a:r>
                      <a:r>
                        <a:rPr lang="ru-RU" sz="2200" dirty="0" smtClean="0"/>
                        <a:t>еопределенность</a:t>
                      </a:r>
                      <a:r>
                        <a:rPr lang="ru-RU" sz="2200" baseline="0" dirty="0" smtClean="0"/>
                        <a:t> внешней среды;</a:t>
                      </a:r>
                    </a:p>
                    <a:p>
                      <a:pPr algn="l"/>
                      <a:r>
                        <a:rPr lang="ru-RU" sz="2200" baseline="0" dirty="0" smtClean="0"/>
                        <a:t>- экономическая свобода субъектов хозяйственной  жизни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5" gridSpan="14">
                  <a:txBody>
                    <a:bodyPr/>
                    <a:lstStyle/>
                    <a:p>
                      <a:r>
                        <a:rPr lang="ru-RU" sz="2400" dirty="0" smtClean="0"/>
                        <a:t>-</a:t>
                      </a:r>
                      <a:r>
                        <a:rPr lang="ru-RU" sz="2400" baseline="0" dirty="0" smtClean="0"/>
                        <a:t> р</a:t>
                      </a:r>
                      <a:r>
                        <a:rPr lang="ru-RU" sz="2400" dirty="0" smtClean="0"/>
                        <a:t>иск</a:t>
                      </a:r>
                      <a:r>
                        <a:rPr lang="ru-RU" sz="2400" baseline="0" dirty="0" smtClean="0"/>
                        <a:t> реализуется через человека;</a:t>
                      </a:r>
                    </a:p>
                    <a:p>
                      <a:r>
                        <a:rPr lang="ru-RU" sz="2400" baseline="0" dirty="0" smtClean="0"/>
                        <a:t>- психологические особенности человека.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4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Шкала финансовой устойчивости по классам.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250950" indent="-1250950">
              <a:buNone/>
            </a:pPr>
            <a:endParaRPr lang="ru-RU" sz="2400" dirty="0" smtClean="0"/>
          </a:p>
          <a:p>
            <a:pPr marL="1250950" indent="-1250950">
              <a:buNone/>
            </a:pPr>
            <a:r>
              <a:rPr lang="en-US" sz="2400" dirty="0" smtClean="0"/>
              <a:t>I</a:t>
            </a:r>
            <a:r>
              <a:rPr lang="ru-RU" sz="2400" dirty="0" smtClean="0"/>
              <a:t> класс   – абсолютная финансовая устойчивость и абсолютная платежеспособность</a:t>
            </a:r>
          </a:p>
          <a:p>
            <a:pPr marL="1071563" indent="-1071563">
              <a:buNone/>
            </a:pPr>
            <a:r>
              <a:rPr lang="en-US" sz="2400" dirty="0" smtClean="0"/>
              <a:t>II</a:t>
            </a:r>
            <a:r>
              <a:rPr lang="ru-RU" sz="2400" dirty="0" smtClean="0"/>
              <a:t> класс  – нормальное финансовое состояние</a:t>
            </a:r>
          </a:p>
          <a:p>
            <a:pPr marL="1071563" indent="-1071563">
              <a:buNone/>
            </a:pPr>
            <a:r>
              <a:rPr lang="en-US" sz="2400" dirty="0" smtClean="0"/>
              <a:t>III</a:t>
            </a:r>
            <a:r>
              <a:rPr lang="ru-RU" sz="2400" dirty="0" smtClean="0"/>
              <a:t> класс – среднее финансовое состояние</a:t>
            </a:r>
          </a:p>
          <a:p>
            <a:pPr marL="1071563" indent="-1071563">
              <a:buNone/>
            </a:pPr>
            <a:r>
              <a:rPr lang="de-DE" sz="2400" dirty="0" smtClean="0"/>
              <a:t>IV</a:t>
            </a:r>
            <a:r>
              <a:rPr lang="ru-RU" sz="2400" dirty="0" smtClean="0"/>
              <a:t> класс – неустойчивое финансовое состояние</a:t>
            </a:r>
          </a:p>
          <a:p>
            <a:pPr marL="1071563" indent="-1071563">
              <a:buNone/>
            </a:pPr>
            <a:r>
              <a:rPr lang="en-US" sz="2400" dirty="0" smtClean="0"/>
              <a:t>V</a:t>
            </a:r>
            <a:r>
              <a:rPr lang="ru-RU" sz="2400" dirty="0" smtClean="0"/>
              <a:t> класс  – кризисное финансовое состояние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80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/>
              <a:t>Logit</a:t>
            </a:r>
            <a:r>
              <a:rPr lang="ru-RU" sz="3200" dirty="0" smtClean="0"/>
              <a:t> – модель оценки риска банкротства</a:t>
            </a:r>
            <a:endParaRPr lang="ru-RU" sz="32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									,где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81</a:t>
            </a:fld>
            <a:endParaRPr lang="ru-RU"/>
          </a:p>
        </p:txBody>
      </p:sp>
      <p:graphicFrame>
        <p:nvGraphicFramePr>
          <p:cNvPr id="41988" name="Содержимое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352960"/>
              </p:ext>
            </p:extLst>
          </p:nvPr>
        </p:nvGraphicFramePr>
        <p:xfrm>
          <a:off x="1331640" y="1412776"/>
          <a:ext cx="60960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6" name="Equation" r:id="rId3" imgW="2743200" imgH="457200" progId="Equation.3">
                  <p:embed/>
                </p:oleObj>
              </mc:Choice>
              <mc:Fallback>
                <p:oleObj name="Equation" r:id="rId3" imgW="2743200" imgH="457200" progId="Equation.3">
                  <p:embed/>
                  <p:pic>
                    <p:nvPicPr>
                      <p:cNvPr id="0" name="Содержимое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412776"/>
                        <a:ext cx="60960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1357290" y="3286124"/>
          <a:ext cx="6927850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7" name="Equation" r:id="rId5" imgW="3720960" imgH="1346040" progId="Equation.3">
                  <p:embed/>
                </p:oleObj>
              </mc:Choice>
              <mc:Fallback>
                <p:oleObj name="Equation" r:id="rId5" imgW="3720960" imgH="1346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3286124"/>
                        <a:ext cx="6927850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>SVM</a:t>
            </a:r>
            <a:r>
              <a:rPr lang="ru-RU" sz="3200" dirty="0" smtClean="0"/>
              <a:t> – модели прогнозирования банкротства</a:t>
            </a:r>
            <a:br>
              <a:rPr lang="ru-RU" sz="3200" dirty="0" smtClean="0"/>
            </a:br>
            <a:r>
              <a:rPr lang="en-US" sz="3200" dirty="0" smtClean="0"/>
              <a:t>(Support Vector Machines)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							,где</a:t>
            </a:r>
            <a:endParaRPr lang="en-US" sz="2400" dirty="0" smtClean="0"/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82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000364" y="1643050"/>
          <a:ext cx="2540017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6" name="Equation" r:id="rId3" imgW="1015920" imgH="228600" progId="Equation.3">
                  <p:embed/>
                </p:oleObj>
              </mc:Choice>
              <mc:Fallback>
                <p:oleObj name="Equation" r:id="rId3" imgW="10159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1643050"/>
                        <a:ext cx="2540017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285852" y="2571744"/>
          <a:ext cx="2080108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7" name="Equation" r:id="rId5" imgW="838080" imgH="431640" progId="Equation.3">
                  <p:embed/>
                </p:oleObj>
              </mc:Choice>
              <mc:Fallback>
                <p:oleObj name="Equation" r:id="rId5" imgW="83808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2571744"/>
                        <a:ext cx="2080108" cy="1071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929190" y="2571744"/>
          <a:ext cx="2650119" cy="955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8" name="Equation" r:id="rId7" imgW="1091880" imgH="393480" progId="Equation.3">
                  <p:embed/>
                </p:oleObj>
              </mc:Choice>
              <mc:Fallback>
                <p:oleObj name="Equation" r:id="rId7" imgW="10918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2571744"/>
                        <a:ext cx="2650119" cy="9552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928794" y="4214818"/>
          <a:ext cx="5139567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9" name="Equation" r:id="rId9" imgW="2349360" imgH="457200" progId="Equation.3">
                  <p:embed/>
                </p:oleObj>
              </mc:Choice>
              <mc:Fallback>
                <p:oleObj name="Equation" r:id="rId9" imgW="234936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4214818"/>
                        <a:ext cx="5139567" cy="1000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Способы минимизации риска банкротства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42434715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83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Система антикризисного финансового управления.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ru-RU" sz="1800" dirty="0" smtClean="0"/>
              <a:t>Осуществление постоянного мониторинга финансового состояния организации</a:t>
            </a:r>
          </a:p>
          <a:p>
            <a:pPr>
              <a:buFont typeface="+mj-lt"/>
              <a:buAutoNum type="arabicPeriod"/>
            </a:pPr>
            <a:r>
              <a:rPr lang="ru-RU" sz="1800" dirty="0" smtClean="0"/>
              <a:t>Определение масштабов кризисного состояния компании</a:t>
            </a:r>
          </a:p>
          <a:p>
            <a:pPr>
              <a:buFont typeface="+mj-lt"/>
              <a:buAutoNum type="arabicPeriod"/>
            </a:pPr>
            <a:r>
              <a:rPr lang="ru-RU" sz="1800" dirty="0" smtClean="0"/>
              <a:t>Исследование основных факторов,  обусловивших кризисное развитие компании</a:t>
            </a:r>
          </a:p>
          <a:p>
            <a:pPr>
              <a:buFont typeface="+mj-lt"/>
              <a:buAutoNum type="arabicPeriod"/>
            </a:pPr>
            <a:r>
              <a:rPr lang="ru-RU" sz="1800" dirty="0" smtClean="0"/>
              <a:t>Формирование системы целей выхода компании из кризисного состояния</a:t>
            </a:r>
          </a:p>
          <a:p>
            <a:pPr>
              <a:buNone/>
            </a:pPr>
            <a:r>
              <a:rPr lang="ru-RU" sz="1800" dirty="0"/>
              <a:t>	</a:t>
            </a:r>
            <a:r>
              <a:rPr lang="ru-RU" sz="1800" dirty="0" smtClean="0"/>
              <a:t>1) устранение неплатежеспособности</a:t>
            </a:r>
          </a:p>
          <a:p>
            <a:pPr>
              <a:buNone/>
            </a:pPr>
            <a:r>
              <a:rPr lang="ru-RU" sz="1800" dirty="0"/>
              <a:t>	</a:t>
            </a:r>
            <a:r>
              <a:rPr lang="ru-RU" sz="1800" dirty="0" smtClean="0"/>
              <a:t>2) восстановление финансовой устойчивости в краткосрочной перспективе</a:t>
            </a:r>
          </a:p>
          <a:p>
            <a:pPr>
              <a:buNone/>
            </a:pPr>
            <a:r>
              <a:rPr lang="ru-RU" sz="1800" dirty="0"/>
              <a:t>	</a:t>
            </a:r>
            <a:r>
              <a:rPr lang="ru-RU" sz="1800" dirty="0" smtClean="0"/>
              <a:t>3) изменение финансовой стратегии с целью обеспечения устойчивого экономического роста компании</a:t>
            </a:r>
          </a:p>
          <a:p>
            <a:pPr>
              <a:buFont typeface="+mj-lt"/>
              <a:buAutoNum type="arabicPeriod" startAt="5"/>
            </a:pPr>
            <a:r>
              <a:rPr lang="ru-RU" sz="1800" dirty="0" smtClean="0"/>
              <a:t>Выбор и использование внутренних механизмов финансовой стабилизации организации</a:t>
            </a:r>
          </a:p>
          <a:p>
            <a:pPr>
              <a:buFont typeface="+mj-lt"/>
              <a:buAutoNum type="arabicPeriod" startAt="5"/>
            </a:pPr>
            <a:r>
              <a:rPr lang="ru-RU" sz="1800" dirty="0" smtClean="0"/>
              <a:t>Выбор эффективных форм санации организации</a:t>
            </a:r>
          </a:p>
          <a:p>
            <a:pPr>
              <a:buFont typeface="+mj-lt"/>
              <a:buAutoNum type="arabicPeriod" startAt="5"/>
            </a:pPr>
            <a:r>
              <a:rPr lang="ru-RU" sz="1800" dirty="0" smtClean="0"/>
              <a:t>Обеспечение контроля за результатами проведения мероприятий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9C09AD-718F-43E7-8603-09B9331E7AD8}" type="slidenum">
              <a:rPr lang="ru-RU" smtClean="0"/>
              <a:pPr/>
              <a:t>84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Методы управления </a:t>
            </a:r>
            <a:br>
              <a:rPr lang="ru-RU" b="1" dirty="0" smtClean="0"/>
            </a:br>
            <a:r>
              <a:rPr lang="ru-RU" b="1" dirty="0" smtClean="0"/>
              <a:t>предпринимательскими рисками.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424936" cy="482453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		</a:t>
            </a:r>
            <a:r>
              <a:rPr lang="ru-RU" b="1" dirty="0" smtClean="0"/>
              <a:t>Существует 3 подхода к управлению рисками</a:t>
            </a:r>
          </a:p>
          <a:p>
            <a:pPr algn="ctr">
              <a:buNone/>
            </a:pPr>
            <a:endParaRPr lang="ru-RU" b="1" i="1" u="sng" dirty="0" smtClean="0"/>
          </a:p>
          <a:p>
            <a:pPr lvl="1">
              <a:buFont typeface="Calibri" pitchFamily="34" charset="0"/>
              <a:buChar char="—"/>
            </a:pPr>
            <a:r>
              <a:rPr lang="ru-RU" dirty="0" smtClean="0"/>
              <a:t> </a:t>
            </a:r>
            <a:r>
              <a:rPr lang="ru-RU" sz="2200" b="1" dirty="0" smtClean="0"/>
              <a:t>активный</a:t>
            </a:r>
            <a:r>
              <a:rPr lang="ru-RU" dirty="0" smtClean="0"/>
              <a:t> </a:t>
            </a:r>
            <a:r>
              <a:rPr lang="ru-RU" sz="1900" dirty="0"/>
              <a:t>означает максимальное использование имеющейся информации и средств для минимизации рисков. При таком подходе управляющие воздействия должны опережать или упреждать рисковые факторы и события, которые могут оказать влияние на реализацию проводимой операции. Очевидно, что данный подход предполагает затраты на прогнозирование и оценку рисков, а также организацию их непрерывного контроля и мониторинга.</a:t>
            </a:r>
            <a:endParaRPr lang="ru-RU" sz="1900" dirty="0" smtClean="0"/>
          </a:p>
          <a:p>
            <a:pPr lvl="1">
              <a:buFont typeface="Calibri" pitchFamily="34" charset="0"/>
              <a:buChar char="—"/>
            </a:pPr>
            <a:r>
              <a:rPr lang="ru-RU" dirty="0" smtClean="0"/>
              <a:t> </a:t>
            </a:r>
            <a:r>
              <a:rPr lang="ru-RU" sz="2200" b="1" dirty="0" smtClean="0"/>
              <a:t>адаптивный</a:t>
            </a:r>
            <a:r>
              <a:rPr lang="ru-RU" dirty="0" smtClean="0"/>
              <a:t> </a:t>
            </a:r>
            <a:r>
              <a:rPr lang="ru-RU" sz="1900" dirty="0"/>
              <a:t>строится на принципе «выбора меньшего из зол», т. е. на адаптацию к сложившейся ситуации. При таком подходе управляющие воздействия осуществляются в ходе проведения хозяйственной операции как реакция на изменения среды. В этом случае предотвращается лишь часть возможных потерь.</a:t>
            </a:r>
            <a:endParaRPr lang="ru-RU" sz="1900" dirty="0" smtClean="0"/>
          </a:p>
          <a:p>
            <a:pPr lvl="1">
              <a:buFont typeface="Calibri" pitchFamily="34" charset="0"/>
              <a:buChar char="—"/>
            </a:pPr>
            <a:r>
              <a:rPr lang="ru-RU" dirty="0" smtClean="0"/>
              <a:t> </a:t>
            </a:r>
            <a:r>
              <a:rPr lang="ru-RU" sz="2200" b="1" dirty="0" smtClean="0"/>
              <a:t>консервативный</a:t>
            </a:r>
            <a:r>
              <a:rPr lang="ru-RU" dirty="0" smtClean="0"/>
              <a:t> </a:t>
            </a:r>
            <a:r>
              <a:rPr lang="ru-RU" sz="1900" dirty="0"/>
              <a:t> управление направлено на локализацию ущерба, нейтрализацию его влияния на последующие события. Обычно затраты на управление риском при таком подходе минимальны, однако возможные потери могут быть достаточно велики.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85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Этапы управления риском.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2800" dirty="0" smtClean="0"/>
              <a:t>Идентификация рисков, присущих деятельности компании.</a:t>
            </a:r>
          </a:p>
          <a:p>
            <a:pPr marL="571500" indent="-571500">
              <a:buFont typeface="+mj-lt"/>
              <a:buAutoNum type="romanUcPeriod"/>
            </a:pPr>
            <a:r>
              <a:rPr lang="ru-RU" sz="2800" dirty="0" smtClean="0"/>
              <a:t>Анализ и комплексная оценка степени риска.</a:t>
            </a:r>
          </a:p>
          <a:p>
            <a:pPr marL="571500" indent="-571500">
              <a:buFont typeface="+mj-lt"/>
              <a:buAutoNum type="romanUcPeriod"/>
            </a:pPr>
            <a:r>
              <a:rPr lang="ru-RU" sz="2800" dirty="0" smtClean="0"/>
              <a:t>Выбор методов управления риском.</a:t>
            </a:r>
          </a:p>
          <a:p>
            <a:pPr marL="571500" indent="-571500">
              <a:buFont typeface="+mj-lt"/>
              <a:buAutoNum type="romanUcPeriod"/>
            </a:pPr>
            <a:r>
              <a:rPr lang="ru-RU" sz="2800" dirty="0" smtClean="0"/>
              <a:t>Применение выбранных методов на практике.</a:t>
            </a:r>
          </a:p>
          <a:p>
            <a:pPr marL="571500" indent="-571500">
              <a:buFont typeface="+mj-lt"/>
              <a:buAutoNum type="romanUcPeriod"/>
            </a:pPr>
            <a:r>
              <a:rPr lang="ru-RU" sz="2800" dirty="0" smtClean="0"/>
              <a:t>Контроль и оценка результатов.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86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Методы снижения степени риска.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Избежани</a:t>
            </a:r>
            <a:r>
              <a:rPr lang="ru-RU" sz="2400" dirty="0" smtClean="0"/>
              <a:t>е риска (отказ от рискового мероприятия).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err="1" smtClean="0"/>
              <a:t>Лимитирование</a:t>
            </a:r>
            <a:r>
              <a:rPr lang="ru-RU" sz="2400" dirty="0" smtClean="0"/>
              <a:t> концентрации риска (установление нормативов).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Хеджирование</a:t>
            </a:r>
            <a:r>
              <a:rPr lang="ru-RU" sz="2400" dirty="0" smtClean="0"/>
              <a:t> (использование производных ценных бумаг: форварды, фьючерсы, опционы, свопы и др.).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Диверсификаци</a:t>
            </a:r>
            <a:r>
              <a:rPr lang="ru-RU" sz="2400" dirty="0" smtClean="0"/>
              <a:t>я (распределение между различными видами деятельности).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Передача</a:t>
            </a:r>
            <a:r>
              <a:rPr lang="ru-RU" sz="2400" dirty="0" smtClean="0"/>
              <a:t> (трансфер) рисков (другой компании).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Страхование</a:t>
            </a:r>
            <a:r>
              <a:rPr lang="ru-RU" sz="2400" dirty="0" smtClean="0"/>
              <a:t> и самострахование (передача риска страховщику или создание резервного фонда).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Повышение уровня информационного обеспечения хозяйственной деятельности.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Соблюдение принципов финансовой предосторожности.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Создание эффективной системы экономического и правового управления рисками.</a:t>
            </a:r>
          </a:p>
          <a:p>
            <a:pPr marL="514350" indent="-514350">
              <a:buFont typeface="+mj-lt"/>
              <a:buAutoNum type="arabicPeriod"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87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8BF2-D44C-4A0D-87FE-EA4983DA402E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748305"/>
              </p:ext>
            </p:extLst>
          </p:nvPr>
        </p:nvGraphicFramePr>
        <p:xfrm>
          <a:off x="428596" y="357166"/>
          <a:ext cx="8331200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854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gridSpan="14"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Функции риска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11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Регулирующая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11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Защитная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rowSpan="3" gridSpan="9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Конструктивный аспект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gridSpan="9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Деструктивный аспект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gridSpan="9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Социально-правовой </a:t>
                      </a:r>
                    </a:p>
                    <a:p>
                      <a:pPr algn="ctr"/>
                      <a:r>
                        <a:rPr lang="ru-RU" dirty="0" smtClean="0"/>
                        <a:t>аспект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gridSpan="9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Историко-генетический аспект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5420">
                <a:tc gridSpan="9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9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9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9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5420">
                <a:tc gridSpan="9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9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9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9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54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rot="10800000" flipV="1">
            <a:off x="2428860" y="1928802"/>
            <a:ext cx="207170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643438" y="1928802"/>
            <a:ext cx="207170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1250133" y="3464719"/>
            <a:ext cx="114300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2393141" y="3464719"/>
            <a:ext cx="114300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5607851" y="3464719"/>
            <a:ext cx="114300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6200000" flipH="1">
            <a:off x="6750859" y="3464719"/>
            <a:ext cx="114300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1303</TotalTime>
  <Words>2579</Words>
  <Application>Microsoft Office PowerPoint</Application>
  <PresentationFormat>Экран (4:3)</PresentationFormat>
  <Paragraphs>844</Paragraphs>
  <Slides>87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87</vt:i4>
      </vt:variant>
    </vt:vector>
  </HeadingPairs>
  <TitlesOfParts>
    <vt:vector size="100" baseType="lpstr">
      <vt:lpstr>Arial</vt:lpstr>
      <vt:lpstr>Calibri</vt:lpstr>
      <vt:lpstr>Century Schoolbook</vt:lpstr>
      <vt:lpstr>Monotype Corsiva</vt:lpstr>
      <vt:lpstr>Tahoma</vt:lpstr>
      <vt:lpstr>Times New Roman</vt:lpstr>
      <vt:lpstr>Webdings</vt:lpstr>
      <vt:lpstr>Wingdings</vt:lpstr>
      <vt:lpstr>Wingdings 2</vt:lpstr>
      <vt:lpstr>Эркер</vt:lpstr>
      <vt:lpstr>Формула</vt:lpstr>
      <vt:lpstr>Microsoft Equation 3.0</vt:lpstr>
      <vt:lpstr>Equation</vt:lpstr>
      <vt:lpstr>Финансовая среда предпринимательства и  предпринимательские риски</vt:lpstr>
      <vt:lpstr>План</vt:lpstr>
      <vt:lpstr>Понятие финансовой среды предпринимательства.</vt:lpstr>
      <vt:lpstr>Презентация PowerPoint</vt:lpstr>
      <vt:lpstr>Презентация PowerPoint</vt:lpstr>
      <vt:lpstr>Экономический риск.</vt:lpstr>
      <vt:lpstr>Основные характерные черты рисковой ситуации.</vt:lpstr>
      <vt:lpstr>Презентация PowerPoint</vt:lpstr>
      <vt:lpstr>Презентация PowerPoint</vt:lpstr>
      <vt:lpstr>Презентация PowerPoint</vt:lpstr>
      <vt:lpstr>Классификация предпринимательских рисков.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Классификация рисков Дж.Кейнса</vt:lpstr>
      <vt:lpstr>Классификация финансовых рисков. </vt:lpstr>
      <vt:lpstr>Презентация PowerPoint</vt:lpstr>
      <vt:lpstr>Презентация PowerPoint</vt:lpstr>
      <vt:lpstr>Презентация PowerPoint</vt:lpstr>
      <vt:lpstr>Области риска.</vt:lpstr>
      <vt:lpstr>Методы расчета вероятности.</vt:lpstr>
      <vt:lpstr>Презентация PowerPoint</vt:lpstr>
      <vt:lpstr>Презентация PowerPoint</vt:lpstr>
      <vt:lpstr>Презентация PowerPoint</vt:lpstr>
      <vt:lpstr>Упрощенный статистический метод.</vt:lpstr>
      <vt:lpstr>Презентация PowerPoint</vt:lpstr>
      <vt:lpstr>Метод оценки вероятности ожидаемого ущерба.</vt:lpstr>
      <vt:lpstr>Метод минимизации потерь.</vt:lpstr>
      <vt:lpstr>   Математический метод .  Xij – выплата от i-го решения при j-м состоянии «среды» </vt:lpstr>
      <vt:lpstr>Критерий математического ожидания.</vt:lpstr>
      <vt:lpstr>Критерий Лапласа.</vt:lpstr>
      <vt:lpstr>Критерий Гурвица.</vt:lpstr>
      <vt:lpstr>Метод «дерева решений».</vt:lpstr>
      <vt:lpstr>Оценка риска на основе анализа финансового состояния компании</vt:lpstr>
      <vt:lpstr>I. Коэффициенты ликвидности.  1. Коэффициент общей  (текущей) ликвидности       (коэффициент покрытия)    2. Коэффициент срочной (критической, уточненной) ликвидности   </vt:lpstr>
      <vt:lpstr>3. Коэффициент абсолютной (мгновенной) ликвидности (коэффициент платежеспособности)     4. Коэффициент ликвидности при мобилизации средств  К м.л.= Запасы / Текущие обязательства,   N=0.5-0,7</vt:lpstr>
      <vt:lpstr>II. Коэффициенты финансовой устойчивости  1.  Чистый оборотный капитал (собственные оборотные средства, собственный оборотный капитал)     2. Коэффициент соотношения заемных и собственных средств (коэффициент финансового рычага)      3. Коэффициент автономии (финансовой независимости)   </vt:lpstr>
      <vt:lpstr>4. Коэффициент маневренности собственных оборотных средств    5. Коэффициент обеспеченности текущей деятельности собственными оборотными средствами         N &gt; 0,1      6. Коэффициент покрытия инвестиций  </vt:lpstr>
      <vt:lpstr>III. Коэффициенты рентабельности  1. Рентабельность капитала    2. Рентабельность собственного капитала  </vt:lpstr>
      <vt:lpstr>3. Рентабельность заемного капитала     4. Рентабельность продаж    5. Рентабельность продукции    </vt:lpstr>
      <vt:lpstr>IV. Коэффициенты деловой активности  1. Коэффициент оборачиваемости активов (количество оборотов)    2. Коэффициент оборачиваемости дебиторской задолженности (количество оборотов)    3. Коэффициент оборачиваемости кредиторской задолженности (количество оборотов)   </vt:lpstr>
      <vt:lpstr>4. Коэффициент оборачиваемости материально-производственных запасов (количество оборотов)   5. Длительность одного оборота (дни)   6. Длительность операционного цикла (дни)  </vt:lpstr>
      <vt:lpstr>Риск банкротства компании</vt:lpstr>
      <vt:lpstr>Презентация PowerPoint</vt:lpstr>
      <vt:lpstr>Причины возникновения банкротства.</vt:lpstr>
      <vt:lpstr>Характерные черты банкротства</vt:lpstr>
      <vt:lpstr>Виды банкротства</vt:lpstr>
      <vt:lpstr>Анализ финансового состояния компании</vt:lpstr>
      <vt:lpstr>V. Коэффициенты рыночной активности компании</vt:lpstr>
      <vt:lpstr>3. Норма дивиденда на одну акцию     4. Балансовая стоимость акции     5. Доля выплаченных дивидендов  </vt:lpstr>
      <vt:lpstr>Методы прогнозирования банкротства.</vt:lpstr>
      <vt:lpstr>Презентация PowerPoint</vt:lpstr>
      <vt:lpstr>Презентация PowerPoint</vt:lpstr>
      <vt:lpstr>Презентация PowerPoint</vt:lpstr>
      <vt:lpstr>Анализ финансовых потоков.</vt:lpstr>
      <vt:lpstr>Коэффициент ликвидности денежного потока :   Клдп = ПДП / ОДП,                                                              где ПДП, ОДП — соответственно положительный и отрицательный денежный поток. Значение показателя отражает уровень платежеспособности и синхронности формирования различных видов денежных потоков. Для обеспечения необходимой ликвидности денежного потока этот коэффициент должен иметь значение не ниже единицы.   Коэффициент соотношения чистого денежного потока (ЧДП) фирмы к отрицательному денежному потоку (ОДП):  Кэф = ЧДП / ОДП;   Коэффициент соотношения чистого денежного потока (ЧДП) фирмы к положительному денежному потоку (ОДП):  Кэф = ЧДП / ПДП;                                              Коэффициент реинвестирования чистого денежного потока — отношение части чистого денежного потока, направленного на развитие фирмы (РЧДП), к величине чистого денежного потока (ЧДП): Крдп = РЧДП / ЧДП. </vt:lpstr>
      <vt:lpstr>Анализ системы критериев банкротства</vt:lpstr>
      <vt:lpstr>Модели прогнозирования банкротства.</vt:lpstr>
      <vt:lpstr>Модели Э.Альтмана (1968г.)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Шкала оценки показателя банкротства</vt:lpstr>
      <vt:lpstr>Презентация PowerPoint</vt:lpstr>
      <vt:lpstr>Презентация PowerPoint</vt:lpstr>
      <vt:lpstr>Шкала оценки риска банкротства для Иркутской модели.</vt:lpstr>
      <vt:lpstr>Примечание к модели Беликова</vt:lpstr>
      <vt:lpstr>Презентация PowerPoint</vt:lpstr>
      <vt:lpstr>Шкала оценки риска банкротства для  модели Зайцевой</vt:lpstr>
      <vt:lpstr>Презентация PowerPoint</vt:lpstr>
      <vt:lpstr>Шкала оценки риска банкротства для  модели Савицкой</vt:lpstr>
      <vt:lpstr>Презентация PowerPoint</vt:lpstr>
      <vt:lpstr>Методика Казанского государственного технологического университета</vt:lpstr>
      <vt:lpstr>Критериальные показатели для распределения промышленных предприятий по классам кредитоспособности</vt:lpstr>
      <vt:lpstr>Модель комплексной балльной оценки риска финансовой несостоятельности организаций</vt:lpstr>
      <vt:lpstr>Шкала финансовой устойчивости по классам.</vt:lpstr>
      <vt:lpstr>Logit – модель оценки риска банкротства</vt:lpstr>
      <vt:lpstr>SVM – модели прогнозирования банкротства (Support Vector Machines)</vt:lpstr>
      <vt:lpstr>Способы минимизации риска банкротства</vt:lpstr>
      <vt:lpstr>Система антикризисного финансового управления.</vt:lpstr>
      <vt:lpstr>Методы управления  предпринимательскими рисками.</vt:lpstr>
      <vt:lpstr>Этапы управления риском.</vt:lpstr>
      <vt:lpstr>Методы снижения степени риска.</vt:lpstr>
    </vt:vector>
  </TitlesOfParts>
  <Company>ГСБ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предпринимательской деятельностью</dc:title>
  <dc:creator>ГСБ</dc:creator>
  <cp:lastModifiedBy>Мария Шальнева</cp:lastModifiedBy>
  <cp:revision>134</cp:revision>
  <dcterms:created xsi:type="dcterms:W3CDTF">2009-09-06T05:46:43Z</dcterms:created>
  <dcterms:modified xsi:type="dcterms:W3CDTF">2015-10-12T17:52:51Z</dcterms:modified>
</cp:coreProperties>
</file>