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4374" r:id="rId2"/>
    <p:sldMasterId id="2147484623" r:id="rId3"/>
    <p:sldMasterId id="2147484673" r:id="rId4"/>
    <p:sldMasterId id="2147484686" r:id="rId5"/>
  </p:sldMasterIdLst>
  <p:notesMasterIdLst>
    <p:notesMasterId r:id="rId33"/>
  </p:notesMasterIdLst>
  <p:sldIdLst>
    <p:sldId id="541" r:id="rId6"/>
    <p:sldId id="256" r:id="rId7"/>
    <p:sldId id="581" r:id="rId8"/>
    <p:sldId id="305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76" r:id="rId17"/>
    <p:sldId id="307" r:id="rId18"/>
    <p:sldId id="411" r:id="rId19"/>
    <p:sldId id="261" r:id="rId20"/>
    <p:sldId id="468" r:id="rId21"/>
    <p:sldId id="469" r:id="rId22"/>
    <p:sldId id="543" r:id="rId23"/>
    <p:sldId id="265" r:id="rId24"/>
    <p:sldId id="389" r:id="rId25"/>
    <p:sldId id="451" r:id="rId26"/>
    <p:sldId id="454" r:id="rId27"/>
    <p:sldId id="472" r:id="rId28"/>
    <p:sldId id="574" r:id="rId29"/>
    <p:sldId id="577" r:id="rId30"/>
    <p:sldId id="350" r:id="rId31"/>
    <p:sldId id="351" r:id="rId3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9FCE"/>
    <a:srgbClr val="7167EF"/>
    <a:srgbClr val="DEEF07"/>
    <a:srgbClr val="BCEDFC"/>
    <a:srgbClr val="A7E7FB"/>
    <a:srgbClr val="FFFF99"/>
    <a:srgbClr val="37C9F7"/>
    <a:srgbClr val="E9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7" autoAdjust="0"/>
  </p:normalViewPr>
  <p:slideViewPr>
    <p:cSldViewPr>
      <p:cViewPr varScale="1">
        <p:scale>
          <a:sx n="91" d="100"/>
          <a:sy n="91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/>
                      <a:t>НДФЛ; 20,6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прибыль</c:v>
                </c:pt>
                <c:pt idx="1">
                  <c:v>НДС</c:v>
                </c:pt>
                <c:pt idx="2">
                  <c:v>Имущественные налоги</c:v>
                </c:pt>
                <c:pt idx="3">
                  <c:v>НДФЛ</c:v>
                </c:pt>
                <c:pt idx="4">
                  <c:v>Акцизы</c:v>
                </c:pt>
                <c:pt idx="5">
                  <c:v>НДПИ</c:v>
                </c:pt>
                <c:pt idx="6">
                  <c:v>Прочие налоги и сборы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18.3</c:v>
                </c:pt>
                <c:pt idx="1">
                  <c:v>18</c:v>
                </c:pt>
                <c:pt idx="2">
                  <c:v>7.5</c:v>
                </c:pt>
                <c:pt idx="3">
                  <c:v>20.6</c:v>
                </c:pt>
                <c:pt idx="4">
                  <c:v>8.1999999999999993</c:v>
                </c:pt>
                <c:pt idx="5">
                  <c:v>23</c:v>
                </c:pt>
                <c:pt idx="6">
                  <c:v>4.4000000000000004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550524934383207E-2"/>
          <c:y val="2.4216347956505437E-2"/>
          <c:w val="0.90544947506561679"/>
          <c:h val="0.8565310586176727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Лист1!$A$2:$A$11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574.04999999999995</c:v>
                </c:pt>
                <c:pt idx="1">
                  <c:v>706.6</c:v>
                </c:pt>
                <c:pt idx="2">
                  <c:v>929.9</c:v>
                </c:pt>
                <c:pt idx="3">
                  <c:v>1266.0999999999999</c:v>
                </c:pt>
                <c:pt idx="4">
                  <c:v>1665.6</c:v>
                </c:pt>
                <c:pt idx="5">
                  <c:v>1665</c:v>
                </c:pt>
                <c:pt idx="6">
                  <c:v>1789.6</c:v>
                </c:pt>
                <c:pt idx="7">
                  <c:v>1994.9</c:v>
                </c:pt>
                <c:pt idx="8">
                  <c:v>2260.3000000000002</c:v>
                </c:pt>
                <c:pt idx="9">
                  <c:v>1734.2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073792"/>
        <c:axId val="125612800"/>
      </c:lineChart>
      <c:catAx>
        <c:axId val="7507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612800"/>
        <c:crosses val="autoZero"/>
        <c:auto val="1"/>
        <c:lblAlgn val="ctr"/>
        <c:lblOffset val="100"/>
        <c:noMultiLvlLbl val="0"/>
      </c:catAx>
      <c:valAx>
        <c:axId val="12561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073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Порядок распределения НДФЛ между бюджетом субъекта</a:t>
            </a:r>
            <a:r>
              <a:rPr lang="ru-RU" i="1" baseline="0" dirty="0">
                <a:latin typeface="Times New Roman" pitchFamily="18" charset="0"/>
                <a:cs typeface="Times New Roman" pitchFamily="18" charset="0"/>
              </a:rPr>
              <a:t> РФ и местным </a:t>
            </a:r>
            <a:r>
              <a:rPr lang="ru-RU" i="1" baseline="0" dirty="0" smtClean="0">
                <a:latin typeface="Times New Roman" pitchFamily="18" charset="0"/>
                <a:cs typeface="Times New Roman" pitchFamily="18" charset="0"/>
              </a:rPr>
              <a:t>бюджетом</a:t>
            </a:r>
            <a:r>
              <a:rPr lang="en-US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baseline="0" dirty="0" smtClean="0">
                <a:latin typeface="Times New Roman" pitchFamily="18" charset="0"/>
                <a:cs typeface="Times New Roman" pitchFamily="18" charset="0"/>
              </a:rPr>
              <a:t>до 2014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0773964705108277"/>
          <c:y val="4.5193487986429692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211951147342295E-2"/>
          <c:y val="0.29726164059849203"/>
          <c:w val="0.65277895415360931"/>
          <c:h val="0.6028196566747845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6"/>
          </c:dPt>
          <c:dPt>
            <c:idx val="1"/>
            <c:bubble3D val="0"/>
            <c:explosion val="2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8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</a:t>
                    </a:r>
                    <a:r>
                      <a:rPr lang="en-US" smtClean="0"/>
                      <a:t>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[Книга1]Лист3!$A$3:$A$4</c:f>
              <c:strCache>
                <c:ptCount val="2"/>
                <c:pt idx="0">
                  <c:v>Бюджет субъекта РФ</c:v>
                </c:pt>
                <c:pt idx="1">
                  <c:v>Местный бюджет</c:v>
                </c:pt>
              </c:strCache>
            </c:strRef>
          </c:cat>
          <c:val>
            <c:numRef>
              <c:f>[Книга1]Лист3!$B$3:$B$4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0973680876097389"/>
          <c:y val="0.44874064054876561"/>
          <c:w val="0.27647008779075072"/>
          <c:h val="0.270616878411670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Распределение поступлений от НДФЛ</a:t>
            </a:r>
            <a:r>
              <a:rPr lang="ru-RU" i="1" baseline="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[Книга1]Лист3!$A$6</c:f>
              <c:strCache>
                <c:ptCount val="1"/>
                <c:pt idx="0">
                  <c:v>Муниципальные районы</c:v>
                </c:pt>
              </c:strCache>
            </c:strRef>
          </c:tx>
          <c:explosion val="25"/>
          <c:dPt>
            <c:idx val="2"/>
            <c:bubble3D val="0"/>
            <c:explosion val="9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[Книга1]Лист3!$A$6:$A$8</c:f>
              <c:strCache>
                <c:ptCount val="3"/>
                <c:pt idx="0">
                  <c:v>Муниципальные районы</c:v>
                </c:pt>
                <c:pt idx="1">
                  <c:v>Городские поселения</c:v>
                </c:pt>
                <c:pt idx="2">
                  <c:v>Городские округа</c:v>
                </c:pt>
              </c:strCache>
            </c:strRef>
          </c:cat>
          <c:val>
            <c:numRef>
              <c:f>[Книга1]Лист3!$D$6:$D$8</c:f>
              <c:numCache>
                <c:formatCode>General</c:formatCode>
                <c:ptCount val="3"/>
                <c:pt idx="0">
                  <c:v>20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[Книга1]Лист3!$A$7</c:f>
              <c:strCache>
                <c:ptCount val="1"/>
                <c:pt idx="0">
                  <c:v>Городские поселения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[Книга1]Лист3!$A$6:$A$8</c:f>
              <c:strCache>
                <c:ptCount val="3"/>
                <c:pt idx="0">
                  <c:v>Муниципальные районы</c:v>
                </c:pt>
                <c:pt idx="1">
                  <c:v>Городские поселения</c:v>
                </c:pt>
                <c:pt idx="2">
                  <c:v>Городские округа</c:v>
                </c:pt>
              </c:strCache>
            </c:strRef>
          </c:cat>
          <c:val>
            <c:numRef>
              <c:f>[Книга1]Лист3!$B$7:$D$7</c:f>
              <c:numCache>
                <c:formatCode>General</c:formatCode>
                <c:ptCount val="3"/>
                <c:pt idx="2">
                  <c:v>10</c:v>
                </c:pt>
              </c:numCache>
            </c:numRef>
          </c:val>
        </c:ser>
        <c:ser>
          <c:idx val="2"/>
          <c:order val="2"/>
          <c:tx>
            <c:strRef>
              <c:f>[Книга1]Лист3!$A$8</c:f>
              <c:strCache>
                <c:ptCount val="1"/>
                <c:pt idx="0">
                  <c:v>Городские округа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[Книга1]Лист3!$A$6:$A$8</c:f>
              <c:strCache>
                <c:ptCount val="3"/>
                <c:pt idx="0">
                  <c:v>Муниципальные районы</c:v>
                </c:pt>
                <c:pt idx="1">
                  <c:v>Городские поселения</c:v>
                </c:pt>
                <c:pt idx="2">
                  <c:v>Городские округа</c:v>
                </c:pt>
              </c:strCache>
            </c:strRef>
          </c:cat>
          <c:val>
            <c:numRef>
              <c:f>[Книга1]Лист3!$B$8:$D$8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v>Рапределение НДФЛ согласно варианту А</c:v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[Книга1]Лист4!$B$6</c:f>
              <c:strCache>
                <c:ptCount val="1"/>
                <c:pt idx="0">
                  <c:v>Местный бюджет</c:v>
                </c:pt>
              </c:strCache>
            </c:strRef>
          </c:cat>
          <c:val>
            <c:numRef>
              <c:f>[Книга1]Лист4!$C$6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Распределение НДФЛ согласно варианту Б</c:v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/>
                      <a:t>аспределение в зависимости</a:t>
                    </a:r>
                    <a:r>
                      <a:rPr lang="ru-RU" baseline="0"/>
                      <a:t> от численности населения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[Книга1]Лист4!$J$4:$J$5</c:f>
              <c:strCache>
                <c:ptCount val="2"/>
                <c:pt idx="0">
                  <c:v>Региональный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[Книга1]Лист4!$M$4:$M$5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[Книга1]Лист4!$J$5</c:f>
              <c:strCache>
                <c:ptCount val="1"/>
                <c:pt idx="0">
                  <c:v>Местный бюджет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[Книга1]Лист4!$J$4:$J$5</c:f>
              <c:strCache>
                <c:ptCount val="2"/>
                <c:pt idx="0">
                  <c:v>Региональный бюджет</c:v>
                </c:pt>
                <c:pt idx="1">
                  <c:v>Местный бюджет</c:v>
                </c:pt>
              </c:strCache>
            </c:strRef>
          </c:cat>
          <c:val>
            <c:numRef>
              <c:f>[Книга1]Лист4!$K$5:$M$5</c:f>
              <c:numCache>
                <c:formatCode>General</c:formatCode>
                <c:ptCount val="3"/>
                <c:pt idx="2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65147980633730784"/>
          <c:y val="0.34295310366358733"/>
          <c:w val="0.32257086614173253"/>
          <c:h val="0.2961023622047246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D6E3C0C-BE75-42A9-8BA5-FC1670CF72D3}" type="datetimeFigureOut">
              <a:rPr lang="ru-RU"/>
              <a:pPr>
                <a:defRPr/>
              </a:pPr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4D0F03C-EFED-4C74-99CC-94B66152A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83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7F6C59-8BBF-4D2B-AE98-E481322018A0}" type="slidenum">
              <a:rPr lang="ru-RU" sz="1200" smtClean="0"/>
              <a:pPr eaLnBrk="1" hangingPunct="1"/>
              <a:t>2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34BEA3-3415-4109-9B4A-98400ED0151D}" type="slidenum">
              <a:rPr lang="ru-RU" sz="1200" smtClean="0">
                <a:solidFill>
                  <a:prstClr val="black"/>
                </a:solidFill>
              </a:rPr>
              <a:pPr eaLnBrk="1" hangingPunct="1"/>
              <a:t>20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12BEEC-DC3E-43C5-AAC5-9CECC959CF4F}" type="slidenum">
              <a:rPr lang="ru-RU" sz="1200" smtClean="0">
                <a:solidFill>
                  <a:prstClr val="black"/>
                </a:solidFill>
              </a:rPr>
              <a:pPr eaLnBrk="1" hangingPunct="1"/>
              <a:t>21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34BEA3-3415-4109-9B4A-98400ED0151D}" type="slidenum">
              <a:rPr lang="ru-RU" sz="1200" smtClean="0">
                <a:solidFill>
                  <a:prstClr val="black"/>
                </a:solidFill>
              </a:rPr>
              <a:pPr eaLnBrk="1" hangingPunct="1"/>
              <a:t>22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98EBE4-AE14-4640-BD22-73C27BC8F81C}" type="slidenum">
              <a:rPr lang="ru-RU" sz="1200" smtClean="0">
                <a:solidFill>
                  <a:prstClr val="black"/>
                </a:solidFill>
              </a:rPr>
              <a:pPr eaLnBrk="1" hangingPunct="1"/>
              <a:t>23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83B645-6CF5-42CB-9D2A-A847D463CD7D}" type="slidenum">
              <a:rPr lang="ru-RU" sz="1200" smtClean="0">
                <a:solidFill>
                  <a:prstClr val="black"/>
                </a:solidFill>
              </a:rPr>
              <a:pPr eaLnBrk="1" hangingPunct="1"/>
              <a:t>25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061FC7-ECC6-48F6-A535-8406D55164CC}" type="slidenum">
              <a:rPr lang="ru-RU" sz="1200" smtClean="0"/>
              <a:pPr eaLnBrk="1" hangingPunct="1"/>
              <a:t>26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6C3F6E-F6A2-4A21-9741-0B48A3FBF177}" type="slidenum">
              <a:rPr lang="ru-RU" sz="1200" smtClean="0"/>
              <a:pPr eaLnBrk="1" hangingPunct="1"/>
              <a:t>27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ECD80F-24F5-4E6A-8E9C-0FCF23E6E766}" type="slidenum">
              <a:rPr lang="ru-RU" sz="1200" smtClean="0">
                <a:solidFill>
                  <a:prstClr val="black"/>
                </a:solidFill>
              </a:rPr>
              <a:pPr eaLnBrk="1" hangingPunct="1"/>
              <a:t>3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ECD80F-24F5-4E6A-8E9C-0FCF23E6E766}" type="slidenum">
              <a:rPr lang="ru-RU" sz="1200" smtClean="0"/>
              <a:pPr eaLnBrk="1" hangingPunct="1"/>
              <a:t>4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F99B21-11BF-474C-8CCA-605AC8D4080F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FC4D6E-AE8E-459D-BA1E-45F21017053C}" type="slidenum">
              <a:rPr lang="ru-RU" sz="1200" smtClean="0"/>
              <a:pPr eaLnBrk="1" hangingPunct="1"/>
              <a:t>15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096C2A-12B0-4EE9-8E82-826B444EFA09}" type="slidenum">
              <a:rPr lang="ru-RU" sz="1200" smtClean="0">
                <a:solidFill>
                  <a:prstClr val="black"/>
                </a:solidFill>
              </a:rPr>
              <a:pPr eaLnBrk="1" hangingPunct="1"/>
              <a:t>16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2C7AAC-8D62-425B-A302-E98A7401AC91}" type="slidenum">
              <a:rPr lang="ru-RU" sz="1200" smtClean="0">
                <a:solidFill>
                  <a:prstClr val="black"/>
                </a:solidFill>
              </a:rPr>
              <a:pPr eaLnBrk="1" hangingPunct="1"/>
              <a:t>17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03939F-EE73-4B16-A8A9-040FF86CA20C}" type="slidenum">
              <a:rPr lang="ru-RU" sz="1200" smtClean="0">
                <a:solidFill>
                  <a:prstClr val="black"/>
                </a:solidFill>
              </a:rPr>
              <a:pPr eaLnBrk="1" hangingPunct="1"/>
              <a:t>18</a:t>
            </a:fld>
            <a:endParaRPr lang="ru-RU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746125"/>
            <a:ext cx="49720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8F2993-4F90-43A5-ADFF-C7D0295FC4CD}" type="slidenum">
              <a:rPr lang="ru-RU" sz="1200" smtClean="0"/>
              <a:pPr eaLnBrk="1" hangingPunct="1"/>
              <a:t>19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33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759B-11A6-47A7-9627-927016330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97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1105-BE1A-4FD0-AB7A-82E1096D3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8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845-FDCF-4FFB-978D-5F12397EC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4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4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C25B-63FC-4619-84F4-F557893C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72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6787-0AD0-4694-8339-18ABBD2F26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E95B-2E67-4B48-854C-F5BB5645D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8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E985-4287-4ED8-BDA4-49672719BA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889A-F70D-46B5-AB3B-08E36C2DA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B5D0-0B6B-4EC9-BDA9-94BC7FF86F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562C-0103-464C-8242-FA66F7EE8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4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C4A9-790D-443E-A0FD-04E717E695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CB65-5D21-4927-81D0-1D79256BED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6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4A34-D628-4942-A0B2-8204E4B3B7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CB1B-2D48-46F1-97D2-A2E05210B3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98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E19BF-899F-4849-9AD1-491E1F8B93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E405-7235-4A13-B29F-9E3788AB0A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B6252-B58B-494A-93E4-AFF399A774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8036-6A69-4552-803F-9FB0C5CD8B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7D8E-8BC6-4A0D-920F-085704091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1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EBD3-5DD5-40E7-99EC-B7D83414423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1362-4F64-4760-81CA-B5677B3120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8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6199-F720-41B5-8D6A-4454A446D2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FF19-613E-414D-B41C-90E49A4FB4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7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3A93A-5403-4CF7-842B-C9322FC99CE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DB84-9E02-4EC9-8B49-4D8A8DF0E4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4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15F3-9D96-4F32-860C-71C73127E1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1197-2DC2-4B37-AEAC-BE0CD9266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11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BD0B5-1C19-426B-AC8F-41F9C3C34EBF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5CF5EE-6189-47A7-81C7-ACF0FF05770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6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60A3C-A4E5-4432-B431-9D7E5B5C2B89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A3CE-62AE-4532-ABA6-398C2D9DFD8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27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009DEF-42CE-4B80-B4FA-AC2140D4A87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F5A266-E82D-4ECC-B33C-3768CDE6C43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6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5165-1FF7-4112-8F63-7119D938FC16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905A-31E2-42F3-9D80-74B2445BDBE1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605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5A062-A66D-49AD-B0E8-532E239A7854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91BD5-A41C-4DBD-8EDB-A6ABA8A26E3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29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D01C-FE4C-451C-AB72-204E7F795036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F1EC-8AB6-4165-A17C-65A3A68087C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4C86-E163-4D80-B7E0-F272F36CD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69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4CC5CF-34BB-49F8-B62B-A9418B4EA5CA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1298B-A4F4-41D4-94A7-24DB3489A7F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75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ACDC64-99B3-4A77-A2BA-B2E08B86D351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462936-BBDA-4084-BBCB-1C42E1253809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7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E6A772-D85C-4841-AF1D-21A1F454E4F9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1DA643-E30B-4AA5-B6B8-91151FE26F1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00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CB2F-E6FD-4790-9F00-31F77D5D2E94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D05B-2CD1-46D8-89AE-593E4D3EE632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14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8DC30-ECCF-4237-8D6B-60512CB70218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E779-A2F7-41FA-81AF-96A4BFB4E5EE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68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81533"/>
            <a:ext cx="8064500" cy="86677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Заголовок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95925"/>
            <a:ext cx="8064500" cy="68580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3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5759B-11A6-47A7-9627-927016330578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B7D8E-8BC6-4A0D-920F-085704091EB4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0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4C86-E163-4D80-B7E0-F272F36CDBC3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26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4DDD-D1BD-4596-BACE-6773EA631A09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60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3D93-F099-4702-B2A1-2757E9AA2232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557338"/>
            <a:ext cx="40640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4DDD-D1BD-4596-BACE-6773EA63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19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22B0-2E6B-4D82-AD0A-571D658CBA73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7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6F00-A4C9-40AE-9C11-31EE9AE101B8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6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12C1-B976-4D4D-B3A6-1A87614B5035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09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CFCA-1E44-435B-871B-904C3C1875F2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1105-BE1A-4FD0-AB7A-82E1096D37C2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5588" y="476250"/>
            <a:ext cx="2070100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57900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02845-FDCF-4FFB-978D-5F12397EC0F3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2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4"/>
            <a:ext cx="8280400" cy="8747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C25B-63FC-4619-84F4-F557893CF9F8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0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5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6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0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4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43D93-F099-4702-B2A1-2757E9AA2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92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01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3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3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82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66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16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93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5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549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2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322B0-2E6B-4D82-AD0A-571D658C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3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6F00-A4C9-40AE-9C11-31EE9AE10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2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312C1-B976-4D4D-B3A6-1A87614B5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CFCA-1E44-435B-871B-904C3C187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2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4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1FCC108-7EC2-4552-A5D9-B71D6149D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4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648D2-7547-492E-81D6-C0975FF457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97364-7AE7-44C1-B19A-7D6770BF95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DCEE14-EAC3-4106-85D6-1AF412BAF465}" type="datetimeFigureOut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E8B0725-5CAD-4D53-B37F-1C8AC7C0325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9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4"/>
            <a:ext cx="82804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557338"/>
            <a:ext cx="82804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		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>
              <a:solidFill>
                <a:srgbClr val="1D4337"/>
              </a:solidFill>
            </a:endParaRP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31FCC108-7EC2-4552-A5D9-B71D6149D400}" type="slidenum">
              <a:rPr lang="ru-RU">
                <a:solidFill>
                  <a:srgbClr val="1D4337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75" r:id="rId2"/>
    <p:sldLayoutId id="2147484676" r:id="rId3"/>
    <p:sldLayoutId id="2147484677" r:id="rId4"/>
    <p:sldLayoutId id="2147484678" r:id="rId5"/>
    <p:sldLayoutId id="2147484679" r:id="rId6"/>
    <p:sldLayoutId id="2147484680" r:id="rId7"/>
    <p:sldLayoutId id="2147484681" r:id="rId8"/>
    <p:sldLayoutId id="2147484682" r:id="rId9"/>
    <p:sldLayoutId id="2147484683" r:id="rId10"/>
    <p:sldLayoutId id="2147484684" r:id="rId11"/>
    <p:sldLayoutId id="2147484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3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9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5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7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3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9CDD67-2D8B-4167-AD34-E5A7433F3303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02.02.2015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1A604F-61E0-4422-8F3A-5D52C0A6A432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Corbel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9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7407275" cy="4114800"/>
          </a:xfrm>
        </p:spPr>
        <p:txBody>
          <a:bodyPr>
            <a:normAutofit/>
          </a:bodyPr>
          <a:lstStyle/>
          <a:p>
            <a:pPr marL="26988" algn="ctr" eaLnBrk="1" hangingPunct="1">
              <a:defRPr/>
            </a:pPr>
            <a:endParaRPr lang="en-US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 eaLnBrk="1" hangingPunct="1">
              <a:defRPr/>
            </a:pPr>
            <a:endParaRPr lang="en-US" dirty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 eaLnBrk="1" hangingPunct="1">
              <a:defRPr/>
            </a:pPr>
            <a:r>
              <a:rPr lang="ru-RU" sz="3200" b="1" dirty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Савина Ольга Николаевна</a:t>
            </a:r>
          </a:p>
          <a:p>
            <a:pPr marL="26988" algn="ctr" eaLnBrk="1" hangingPunct="1">
              <a:defRPr/>
            </a:pPr>
            <a:r>
              <a:rPr lang="ru-RU" sz="3200" dirty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кандидат экономических наук, </a:t>
            </a:r>
          </a:p>
          <a:p>
            <a:pPr marL="26988" algn="ctr" eaLnBrk="1" hangingPunct="1">
              <a:defRPr/>
            </a:pPr>
            <a:r>
              <a:rPr lang="ru-RU" sz="3200" dirty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доцент кафедры</a:t>
            </a:r>
          </a:p>
          <a:p>
            <a:pPr marL="26988" algn="ctr" eaLnBrk="1" hangingPunct="1">
              <a:defRPr/>
            </a:pPr>
            <a:r>
              <a:rPr lang="ru-RU" sz="3200" dirty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«Налоги и налогообложение</a:t>
            </a:r>
            <a:r>
              <a:rPr lang="ru-RU" sz="3200" dirty="0" smtClean="0">
                <a:solidFill>
                  <a:srgbClr val="320E04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algn="ctr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2800" b="1" i="1" dirty="0">
                <a:solidFill>
                  <a:prstClr val="black"/>
                </a:solidFill>
                <a:latin typeface="Calibri"/>
              </a:rPr>
              <a:t>osavina-v@rambler.ru</a:t>
            </a:r>
            <a:endParaRPr lang="ru-RU" sz="2800" b="1" i="1" dirty="0">
              <a:solidFill>
                <a:prstClr val="black"/>
              </a:solidFill>
              <a:latin typeface="Calibri"/>
            </a:endParaRPr>
          </a:p>
          <a:p>
            <a:pPr marL="26988" algn="ctr" eaLnBrk="1" hangingPunct="1">
              <a:defRPr/>
            </a:pPr>
            <a:endParaRPr lang="ru-RU" sz="3200" dirty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 eaLnBrk="1" hangingPunct="1">
              <a:defRPr/>
            </a:pPr>
            <a:endParaRPr lang="ru-RU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r" eaLnBrk="1" hangingPunct="1">
              <a:defRPr/>
            </a:pPr>
            <a:endParaRPr lang="ru-RU" dirty="0" smtClean="0">
              <a:solidFill>
                <a:srgbClr val="320E04"/>
              </a:solidFill>
            </a:endParaRPr>
          </a:p>
          <a:p>
            <a:pPr marL="26988" algn="r" eaLnBrk="1" hangingPunct="1">
              <a:defRPr/>
            </a:pPr>
            <a:endParaRPr lang="ru-RU" dirty="0" smtClean="0">
              <a:solidFill>
                <a:srgbClr val="320E04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7467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078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72" y="188640"/>
            <a:ext cx="8280920" cy="648072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331640" y="1196752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53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8" y="260648"/>
            <a:ext cx="7776864" cy="633670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91680" y="764704"/>
          <a:ext cx="68407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6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Доходы</a:t>
            </a:r>
            <a:endParaRPr lang="ru-RU" sz="6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34481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низ 9"/>
          <p:cNvSpPr/>
          <p:nvPr/>
        </p:nvSpPr>
        <p:spPr bwMode="auto">
          <a:xfrm>
            <a:off x="1907708" y="1598144"/>
            <a:ext cx="1656184" cy="129614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1D4337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8146"/>
            <a:ext cx="16954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651500" cy="317500"/>
          </a:xfrm>
        </p:spPr>
        <p:txBody>
          <a:bodyPr/>
          <a:lstStyle/>
          <a:p>
            <a:r>
              <a:rPr lang="ru-RU" sz="2400" smtClean="0"/>
              <a:t>Налог на доходы физических лиц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1116013" y="1628775"/>
            <a:ext cx="6840537" cy="647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57150" cmpd="thinThick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Для разных видов доходов предусмотрены различные налоговые ставки: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68313" y="2636838"/>
            <a:ext cx="1943100" cy="122396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b="1">
                <a:latin typeface="Arial" charset="0"/>
              </a:rPr>
              <a:t>13 %</a:t>
            </a:r>
            <a:r>
              <a:rPr lang="ru-RU" sz="1200">
                <a:latin typeface="Arial" charset="0"/>
              </a:rPr>
              <a:t> - ОБЩАЯ НАЛОГОВАЯ СТАВКА;</a:t>
            </a:r>
          </a:p>
          <a:p>
            <a:pPr algn="ctr"/>
            <a:r>
              <a:rPr lang="ru-RU" sz="1200" b="1">
                <a:latin typeface="Arial" charset="0"/>
              </a:rPr>
              <a:t>35 %</a:t>
            </a:r>
            <a:r>
              <a:rPr lang="ru-RU" sz="1200">
                <a:latin typeface="Arial" charset="0"/>
              </a:rPr>
              <a:t> - СПЕЦИАЛЬНАЯ НАЛОГОВАЯ СТАВКА</a:t>
            </a:r>
          </a:p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563938" y="2636838"/>
            <a:ext cx="2016125" cy="12255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 smtClean="0">
                <a:latin typeface="Arial" charset="0"/>
              </a:rPr>
              <a:t>13</a:t>
            </a:r>
            <a:r>
              <a:rPr lang="ru-RU" b="1" dirty="0" smtClean="0">
                <a:latin typeface="Arial" charset="0"/>
              </a:rPr>
              <a:t>% </a:t>
            </a:r>
            <a:r>
              <a:rPr lang="ru-RU" b="1" dirty="0" smtClean="0">
                <a:latin typeface="Arial" charset="0"/>
              </a:rPr>
              <a:t>и 15</a:t>
            </a:r>
            <a:r>
              <a:rPr lang="ru-RU" b="1" dirty="0">
                <a:latin typeface="Arial" charset="0"/>
              </a:rPr>
              <a:t>%</a:t>
            </a:r>
            <a:r>
              <a:rPr lang="ru-RU" sz="1800" dirty="0">
                <a:latin typeface="Arial" charset="0"/>
              </a:rPr>
              <a:t> - НАЛОГОВАЯ СТАВКА ПО ДИВИДЕНДАМ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6588127" y="2636838"/>
            <a:ext cx="2016125" cy="1223962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>
                <a:latin typeface="Arial" charset="0"/>
              </a:rPr>
              <a:t>30%</a:t>
            </a:r>
            <a:r>
              <a:rPr lang="ru-RU" sz="1800">
                <a:latin typeface="Arial" charset="0"/>
              </a:rPr>
              <a:t> - доходы иностранных граждан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258888" y="4149725"/>
            <a:ext cx="6697662" cy="935038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57150" cmpd="thinThick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Если одна и та же организация выплачивает налогоплательщику разные виды доходов, налоговая база исчисляется отдельно по каждому виду доходов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50825" y="5373688"/>
            <a:ext cx="2665413" cy="12954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57150" cmpd="thinThick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dirty="0">
                <a:latin typeface="Arial" charset="0"/>
              </a:rPr>
              <a:t>Налоговая база по доходам, облагаемым по ставке </a:t>
            </a:r>
            <a:r>
              <a:rPr lang="ru-RU" sz="2000" b="1" dirty="0">
                <a:latin typeface="Arial" charset="0"/>
              </a:rPr>
              <a:t>13 %</a:t>
            </a:r>
          </a:p>
          <a:p>
            <a:pPr algn="ctr"/>
            <a:r>
              <a:rPr lang="ru-RU" sz="1800" b="1" dirty="0" smtClean="0">
                <a:latin typeface="Arial" charset="0"/>
              </a:rPr>
              <a:t>ДОХОДЫ-Н.ВЫЧЕТЫ</a:t>
            </a:r>
            <a:endParaRPr lang="ru-RU" sz="1800" b="1" dirty="0">
              <a:latin typeface="Arial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3203575" y="5373688"/>
            <a:ext cx="2665413" cy="12954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57150" cmpd="thinThick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dirty="0">
                <a:latin typeface="Arial" charset="0"/>
              </a:rPr>
              <a:t>Налоговая база по доходам, облагаемым по ставкам </a:t>
            </a:r>
            <a:r>
              <a:rPr lang="ru-RU" sz="1800" b="1" dirty="0">
                <a:latin typeface="Arial" charset="0"/>
              </a:rPr>
              <a:t>35%</a:t>
            </a:r>
            <a:r>
              <a:rPr lang="ru-RU" sz="1800" dirty="0">
                <a:latin typeface="Arial" charset="0"/>
              </a:rPr>
              <a:t> и </a:t>
            </a:r>
            <a:r>
              <a:rPr lang="ru-RU" sz="1800" b="1" dirty="0">
                <a:latin typeface="Arial" charset="0"/>
              </a:rPr>
              <a:t>9%</a:t>
            </a:r>
          </a:p>
          <a:p>
            <a:pPr algn="ctr"/>
            <a:r>
              <a:rPr lang="ru-RU" sz="1800" b="1" dirty="0">
                <a:latin typeface="Arial" charset="0"/>
              </a:rPr>
              <a:t>ДОХОД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6227767" y="5373688"/>
            <a:ext cx="2665412" cy="12954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18900000" scaled="1"/>
          </a:gradFill>
          <a:ln w="57150" cmpd="thinThick">
            <a:solidFill>
              <a:srgbClr val="33CC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>
                <a:latin typeface="Arial" charset="0"/>
              </a:rPr>
              <a:t>Налоговая база по доходам, облагаемым по ставке </a:t>
            </a:r>
            <a:r>
              <a:rPr lang="ru-RU" sz="1800" b="1">
                <a:latin typeface="Arial" charset="0"/>
              </a:rPr>
              <a:t>30 %, 15%</a:t>
            </a:r>
          </a:p>
          <a:p>
            <a:pPr algn="ctr"/>
            <a:r>
              <a:rPr lang="ru-RU" sz="1800" b="1">
                <a:latin typeface="Arial" charset="0"/>
              </a:rPr>
              <a:t>ДОХОД</a:t>
            </a:r>
          </a:p>
        </p:txBody>
      </p:sp>
      <p:sp>
        <p:nvSpPr>
          <p:cNvPr id="190476" name="Rectangle 12"/>
          <p:cNvSpPr>
            <a:spLocks noChangeArrowheads="1"/>
          </p:cNvSpPr>
          <p:nvPr/>
        </p:nvSpPr>
        <p:spPr bwMode="auto">
          <a:xfrm>
            <a:off x="2843217" y="836613"/>
            <a:ext cx="3673475" cy="5762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latin typeface="Arial" charset="0"/>
              </a:rPr>
              <a:t>НАЛОГОВАЯ БАЗА</a:t>
            </a:r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 flipV="1">
            <a:off x="1403350" y="2276483"/>
            <a:ext cx="2736850" cy="360363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V="1">
            <a:off x="4572000" y="2276483"/>
            <a:ext cx="0" cy="360363"/>
          </a:xfrm>
          <a:prstGeom prst="line">
            <a:avLst/>
          </a:prstGeom>
          <a:noFill/>
          <a:ln w="57150" cap="sq" cmpd="thickThin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5003804" y="2276483"/>
            <a:ext cx="2663825" cy="360363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1403350" y="3860806"/>
            <a:ext cx="2736850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4572000" y="3860806"/>
            <a:ext cx="0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 flipH="1">
            <a:off x="5003800" y="3860806"/>
            <a:ext cx="2592388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2" name="Line 21"/>
          <p:cNvSpPr>
            <a:spLocks noChangeShapeType="1"/>
          </p:cNvSpPr>
          <p:nvPr/>
        </p:nvSpPr>
        <p:spPr bwMode="auto">
          <a:xfrm>
            <a:off x="4572000" y="5084771"/>
            <a:ext cx="0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3" name="Line 22"/>
          <p:cNvSpPr>
            <a:spLocks noChangeShapeType="1"/>
          </p:cNvSpPr>
          <p:nvPr/>
        </p:nvSpPr>
        <p:spPr bwMode="auto">
          <a:xfrm flipV="1">
            <a:off x="1547815" y="5084771"/>
            <a:ext cx="2376487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524" name="Line 23"/>
          <p:cNvSpPr>
            <a:spLocks noChangeShapeType="1"/>
          </p:cNvSpPr>
          <p:nvPr/>
        </p:nvSpPr>
        <p:spPr bwMode="auto">
          <a:xfrm flipH="1" flipV="1">
            <a:off x="5219700" y="5084771"/>
            <a:ext cx="2305050" cy="288925"/>
          </a:xfrm>
          <a:prstGeom prst="line">
            <a:avLst/>
          </a:prstGeom>
          <a:noFill/>
          <a:ln w="57150" cap="sq" cmpd="thinThick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dirty="0">
                <a:latin typeface="Times New Roman"/>
                <a:ea typeface="Times New Roman"/>
              </a:rPr>
              <a:t>Порядок определения налоговой базы по НДФЛ по </a:t>
            </a:r>
            <a:r>
              <a:rPr lang="ru-RU" sz="2000" i="1" dirty="0" smtClean="0">
                <a:latin typeface="Times New Roman"/>
                <a:ea typeface="Times New Roman"/>
              </a:rPr>
              <a:t>ставке</a:t>
            </a:r>
            <a:r>
              <a:rPr lang="en-US" sz="2000" i="1" dirty="0" smtClean="0">
                <a:latin typeface="Times New Roman"/>
                <a:ea typeface="Times New Roman"/>
              </a:rPr>
              <a:t> 13%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5" y="1557338"/>
            <a:ext cx="588734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9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9"/>
            <a:ext cx="6985000" cy="792163"/>
          </a:xfrm>
          <a:gradFill rotWithShape="1">
            <a:gsLst>
              <a:gs pos="0">
                <a:srgbClr val="D1C39F"/>
              </a:gs>
              <a:gs pos="17500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1"/>
          </a:gradFill>
          <a:ln w="57150" cmpd="thinThick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smtClean="0"/>
              <a:t>Налог на доходы физических лиц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331640" y="1723296"/>
            <a:ext cx="6912768" cy="576263"/>
          </a:xfrm>
          <a:prstGeom prst="rect">
            <a:avLst/>
          </a:prstGeom>
          <a:gradFill rotWithShape="1">
            <a:gsLst>
              <a:gs pos="0">
                <a:srgbClr val="6C6F70"/>
              </a:gs>
              <a:gs pos="50000">
                <a:srgbClr val="E9EFF3"/>
              </a:gs>
              <a:gs pos="100000">
                <a:srgbClr val="6C6F70"/>
              </a:gs>
            </a:gsLst>
            <a:lin ang="5400000" scaled="1"/>
          </a:gradFill>
          <a:ln w="57150" cap="sq" cmpd="thinThick">
            <a:solidFill>
              <a:srgbClr val="6666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dirty="0"/>
              <a:t>НАЛОГОВЫЕ ВЫЧЕТЫ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827088" y="2996952"/>
            <a:ext cx="7489825" cy="1440160"/>
          </a:xfrm>
          <a:prstGeom prst="rect">
            <a:avLst/>
          </a:prstGeom>
          <a:solidFill>
            <a:srgbClr val="E9EFF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pPr algn="ctr"/>
            <a:r>
              <a:rPr lang="ru-RU" b="1" dirty="0"/>
              <a:t>Налоговые вычеты – это разновидность налоговых льгот, которые предоставляются путем вычета из налоговой базы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42" y="260350"/>
            <a:ext cx="3959225" cy="576263"/>
          </a:xfrm>
          <a:gradFill rotWithShape="1">
            <a:gsLst>
              <a:gs pos="0">
                <a:srgbClr val="6C6F70"/>
              </a:gs>
              <a:gs pos="50000">
                <a:srgbClr val="E9EFF3"/>
              </a:gs>
              <a:gs pos="100000">
                <a:srgbClr val="6C6F70"/>
              </a:gs>
            </a:gsLst>
            <a:lin ang="5400000" scaled="1"/>
          </a:gradFill>
          <a:ln w="57150" cap="sq" cmpd="thinThick">
            <a:solidFill>
              <a:srgbClr val="666699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1" hangingPunct="1"/>
            <a:r>
              <a:rPr kumimoji="0" lang="ru-RU" sz="2400" b="0" smtClean="0"/>
              <a:t>НАЛОГОВЫЕ ВЫЧЕТЫ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700342" y="1052513"/>
            <a:ext cx="3959225" cy="647700"/>
          </a:xfrm>
          <a:prstGeom prst="rect">
            <a:avLst/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D4337"/>
                </a:solidFill>
                <a:latin typeface="Arial"/>
              </a:rPr>
              <a:t>Виды налоговых вычетов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250826" y="2205038"/>
            <a:ext cx="1873250" cy="4318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1D4337"/>
                </a:solidFill>
              </a:rPr>
              <a:t>Стандартные 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2268541" y="2205038"/>
            <a:ext cx="1871662" cy="4318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1D4337"/>
                </a:solidFill>
              </a:rPr>
              <a:t>Социальные 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4284663" y="2205038"/>
            <a:ext cx="2159000" cy="4318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1D4337"/>
                </a:solidFill>
              </a:rPr>
              <a:t>Имущественные 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6588125" y="2205038"/>
            <a:ext cx="2305050" cy="431800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1D4337"/>
                </a:solidFill>
              </a:rPr>
              <a:t>Профессиональные</a:t>
            </a:r>
            <a:r>
              <a:rPr lang="ru-RU">
                <a:solidFill>
                  <a:srgbClr val="1D4337"/>
                </a:solidFill>
              </a:rPr>
              <a:t> 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323850" y="3284538"/>
            <a:ext cx="2016125" cy="216058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37C9F7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</a:rPr>
              <a:t>отдельным категориям </a:t>
            </a:r>
            <a:r>
              <a:rPr lang="ru-RU" sz="2000" dirty="0" err="1" smtClean="0">
                <a:solidFill>
                  <a:srgbClr val="1D4337"/>
                </a:solidFill>
              </a:rPr>
              <a:t>налогоплатель</a:t>
            </a:r>
            <a:r>
              <a:rPr lang="en-US" sz="2000" dirty="0" smtClean="0">
                <a:solidFill>
                  <a:srgbClr val="1D4337"/>
                </a:solidFill>
              </a:rPr>
              <a:t>-</a:t>
            </a:r>
            <a:r>
              <a:rPr lang="ru-RU" sz="2000" dirty="0" err="1" smtClean="0">
                <a:solidFill>
                  <a:srgbClr val="1D4337"/>
                </a:solidFill>
              </a:rPr>
              <a:t>щиков</a:t>
            </a:r>
            <a:r>
              <a:rPr lang="ru-RU" sz="2000" dirty="0" smtClean="0">
                <a:solidFill>
                  <a:srgbClr val="1D4337"/>
                </a:solidFill>
              </a:rPr>
              <a:t> </a:t>
            </a:r>
            <a:r>
              <a:rPr lang="ru-RU" sz="2000" dirty="0">
                <a:solidFill>
                  <a:srgbClr val="1D4337"/>
                </a:solidFill>
              </a:rPr>
              <a:t>путем ежемесячного уменьшения налоговой базы</a:t>
            </a: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2627313" y="3284538"/>
            <a:ext cx="1873250" cy="216058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37C9F7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</a:rPr>
              <a:t>благотвори-</a:t>
            </a:r>
            <a:r>
              <a:rPr lang="ru-RU" sz="2000" dirty="0" err="1">
                <a:solidFill>
                  <a:srgbClr val="1D4337"/>
                </a:solidFill>
              </a:rPr>
              <a:t>тельность</a:t>
            </a:r>
            <a:r>
              <a:rPr lang="ru-RU" sz="2000" dirty="0">
                <a:solidFill>
                  <a:srgbClr val="1D4337"/>
                </a:solidFill>
              </a:rPr>
              <a:t>, обучение, лечение, добровольные пенсионные взносы</a:t>
            </a: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4716464" y="3284538"/>
            <a:ext cx="2016125" cy="216058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37C9F7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</a:rPr>
              <a:t>продажа имущества, </a:t>
            </a:r>
            <a:endParaRPr lang="en-US" sz="2000" dirty="0" smtClean="0">
              <a:solidFill>
                <a:srgbClr val="1D4337"/>
              </a:solidFill>
            </a:endParaRPr>
          </a:p>
          <a:p>
            <a:pPr algn="ctr"/>
            <a:r>
              <a:rPr lang="ru-RU" sz="2000" dirty="0" smtClean="0">
                <a:solidFill>
                  <a:srgbClr val="1D4337"/>
                </a:solidFill>
              </a:rPr>
              <a:t>а </a:t>
            </a:r>
            <a:r>
              <a:rPr lang="ru-RU" sz="2000" dirty="0">
                <a:solidFill>
                  <a:srgbClr val="1D4337"/>
                </a:solidFill>
              </a:rPr>
              <a:t>также  приобретение жилых домов и квартир</a:t>
            </a: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948492" y="3284538"/>
            <a:ext cx="1873250" cy="2160587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37C9F7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2000">
                <a:solidFill>
                  <a:srgbClr val="1D4337"/>
                </a:solidFill>
              </a:rPr>
              <a:t>Предпринима-телям, авторам произведений науки, литературы, искусства</a:t>
            </a:r>
            <a:r>
              <a:rPr lang="ru-RU">
                <a:solidFill>
                  <a:srgbClr val="1D4337"/>
                </a:solidFill>
              </a:rPr>
              <a:t>, </a:t>
            </a:r>
            <a:r>
              <a:rPr lang="ru-RU" sz="2000">
                <a:solidFill>
                  <a:srgbClr val="1D4337"/>
                </a:solidFill>
              </a:rPr>
              <a:t>др. физ.лицам</a:t>
            </a:r>
          </a:p>
        </p:txBody>
      </p:sp>
      <p:sp>
        <p:nvSpPr>
          <p:cNvPr id="27660" name="Rectangle 15"/>
          <p:cNvSpPr>
            <a:spLocks noChangeArrowheads="1"/>
          </p:cNvSpPr>
          <p:nvPr/>
        </p:nvSpPr>
        <p:spPr bwMode="auto">
          <a:xfrm>
            <a:off x="539750" y="5949950"/>
            <a:ext cx="2376488" cy="719138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</a:rPr>
              <a:t>работодателем</a:t>
            </a:r>
          </a:p>
        </p:txBody>
      </p:sp>
      <p:sp>
        <p:nvSpPr>
          <p:cNvPr id="27661" name="Rectangle 16"/>
          <p:cNvSpPr>
            <a:spLocks noChangeArrowheads="1"/>
          </p:cNvSpPr>
          <p:nvPr/>
        </p:nvSpPr>
        <p:spPr bwMode="auto">
          <a:xfrm>
            <a:off x="3059117" y="5949950"/>
            <a:ext cx="3241675" cy="719138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anchor="ctr"/>
          <a:lstStyle/>
          <a:p>
            <a:pPr algn="ctr"/>
            <a:r>
              <a:rPr lang="ru-RU" sz="1200" dirty="0">
                <a:solidFill>
                  <a:srgbClr val="1D4337"/>
                </a:solidFill>
              </a:rPr>
              <a:t>только налоговым органом</a:t>
            </a:r>
            <a:r>
              <a:rPr lang="en-US" sz="1200" dirty="0">
                <a:solidFill>
                  <a:srgbClr val="1D4337"/>
                </a:solidFill>
              </a:rPr>
              <a:t> </a:t>
            </a:r>
            <a:r>
              <a:rPr lang="ru-RU" sz="1200" dirty="0">
                <a:solidFill>
                  <a:srgbClr val="1D4337"/>
                </a:solidFill>
              </a:rPr>
              <a:t>при подаче декларации</a:t>
            </a:r>
            <a:r>
              <a:rPr lang="en-US" sz="1200" dirty="0">
                <a:solidFill>
                  <a:srgbClr val="1D4337"/>
                </a:solidFill>
              </a:rPr>
              <a:t> (</a:t>
            </a:r>
            <a:r>
              <a:rPr lang="ru-RU" sz="1200" dirty="0" err="1">
                <a:solidFill>
                  <a:srgbClr val="1D4337"/>
                </a:solidFill>
              </a:rPr>
              <a:t>искл</a:t>
            </a:r>
            <a:r>
              <a:rPr lang="ru-RU" sz="1200" dirty="0">
                <a:solidFill>
                  <a:srgbClr val="1D4337"/>
                </a:solidFill>
              </a:rPr>
              <a:t>. при покупке </a:t>
            </a:r>
            <a:r>
              <a:rPr lang="ru-RU" sz="1200" dirty="0" smtClean="0">
                <a:solidFill>
                  <a:srgbClr val="1D4337"/>
                </a:solidFill>
              </a:rPr>
              <a:t>жилья </a:t>
            </a:r>
            <a:r>
              <a:rPr lang="ru-RU" sz="1200" dirty="0" smtClean="0">
                <a:solidFill>
                  <a:srgbClr val="FF0000"/>
                </a:solidFill>
              </a:rPr>
              <a:t>у нескольких работодателей </a:t>
            </a:r>
            <a:r>
              <a:rPr lang="ru-RU" sz="1200" dirty="0" smtClean="0">
                <a:solidFill>
                  <a:srgbClr val="1D4337"/>
                </a:solidFill>
              </a:rPr>
              <a:t> </a:t>
            </a:r>
            <a:r>
              <a:rPr lang="ru-RU" sz="1200" dirty="0">
                <a:solidFill>
                  <a:srgbClr val="1D4337"/>
                </a:solidFill>
              </a:rPr>
              <a:t>и по пенсионным </a:t>
            </a:r>
            <a:r>
              <a:rPr lang="ru-RU" sz="1200" dirty="0" smtClean="0">
                <a:solidFill>
                  <a:srgbClr val="1D4337"/>
                </a:solidFill>
              </a:rPr>
              <a:t>взносам </a:t>
            </a:r>
            <a:r>
              <a:rPr lang="ru-RU" sz="1200" dirty="0" smtClean="0">
                <a:solidFill>
                  <a:srgbClr val="FF0000"/>
                </a:solidFill>
              </a:rPr>
              <a:t>у одного работодателя</a:t>
            </a:r>
            <a:r>
              <a:rPr lang="ru-RU" sz="1200" dirty="0" smtClean="0">
                <a:solidFill>
                  <a:srgbClr val="1D4337"/>
                </a:solidFill>
              </a:rPr>
              <a:t>)</a:t>
            </a:r>
            <a:endParaRPr lang="ru-RU" sz="1200" dirty="0">
              <a:solidFill>
                <a:srgbClr val="1D4337"/>
              </a:solidFill>
            </a:endParaRPr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6516692" y="5949950"/>
            <a:ext cx="2232025" cy="719138"/>
          </a:xfrm>
          <a:prstGeom prst="rect">
            <a:avLst/>
          </a:prstGeom>
          <a:solidFill>
            <a:srgbClr val="FFCC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accent1"/>
            </a:outerShdw>
          </a:effectLst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</a:rPr>
              <a:t>при исчислении налоговой базы</a:t>
            </a: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3348042" y="5445125"/>
            <a:ext cx="2592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>
                <a:solidFill>
                  <a:srgbClr val="1D4337"/>
                </a:solidFill>
                <a:latin typeface="Arial" charset="0"/>
              </a:rPr>
              <a:t>предоставляются </a:t>
            </a:r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1258888" y="5445133"/>
            <a:ext cx="0" cy="504825"/>
          </a:xfrm>
          <a:prstGeom prst="line">
            <a:avLst/>
          </a:prstGeom>
          <a:noFill/>
          <a:ln w="76200" cap="sq" cmpd="tri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65" name="Line 20"/>
          <p:cNvSpPr>
            <a:spLocks noChangeShapeType="1"/>
          </p:cNvSpPr>
          <p:nvPr/>
        </p:nvSpPr>
        <p:spPr bwMode="auto">
          <a:xfrm>
            <a:off x="7956550" y="5445133"/>
            <a:ext cx="0" cy="504825"/>
          </a:xfrm>
          <a:prstGeom prst="line">
            <a:avLst/>
          </a:prstGeom>
          <a:noFill/>
          <a:ln w="76200" cap="sq" cmpd="tri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66" name="Line 21"/>
          <p:cNvSpPr>
            <a:spLocks noChangeShapeType="1"/>
          </p:cNvSpPr>
          <p:nvPr/>
        </p:nvSpPr>
        <p:spPr bwMode="auto">
          <a:xfrm>
            <a:off x="1258888" y="2636838"/>
            <a:ext cx="0" cy="647700"/>
          </a:xfrm>
          <a:prstGeom prst="line">
            <a:avLst/>
          </a:prstGeom>
          <a:noFill/>
          <a:ln w="76200" cap="sq" cmpd="tri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>
            <a:off x="7812088" y="2636838"/>
            <a:ext cx="0" cy="647700"/>
          </a:xfrm>
          <a:prstGeom prst="line">
            <a:avLst/>
          </a:prstGeom>
          <a:noFill/>
          <a:ln w="76200" cap="sq" cmpd="tri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68" name="Line 24"/>
          <p:cNvSpPr>
            <a:spLocks noChangeShapeType="1"/>
          </p:cNvSpPr>
          <p:nvPr/>
        </p:nvSpPr>
        <p:spPr bwMode="auto">
          <a:xfrm>
            <a:off x="3203575" y="2636838"/>
            <a:ext cx="0" cy="43180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>
            <a:off x="3203575" y="3068638"/>
            <a:ext cx="2736850" cy="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0" name="Line 26"/>
          <p:cNvSpPr>
            <a:spLocks noChangeShapeType="1"/>
          </p:cNvSpPr>
          <p:nvPr/>
        </p:nvSpPr>
        <p:spPr bwMode="auto">
          <a:xfrm>
            <a:off x="5940425" y="2636838"/>
            <a:ext cx="0" cy="43180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1" name="Line 27"/>
          <p:cNvSpPr>
            <a:spLocks noChangeShapeType="1"/>
          </p:cNvSpPr>
          <p:nvPr/>
        </p:nvSpPr>
        <p:spPr bwMode="auto">
          <a:xfrm>
            <a:off x="3995738" y="3068638"/>
            <a:ext cx="0" cy="215900"/>
          </a:xfrm>
          <a:prstGeom prst="line">
            <a:avLst/>
          </a:prstGeom>
          <a:noFill/>
          <a:ln w="57150" cap="sq" cmpd="thinThick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2" name="Line 28"/>
          <p:cNvSpPr>
            <a:spLocks noChangeShapeType="1"/>
          </p:cNvSpPr>
          <p:nvPr/>
        </p:nvSpPr>
        <p:spPr bwMode="auto">
          <a:xfrm>
            <a:off x="5148263" y="3068638"/>
            <a:ext cx="0" cy="21590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3" name="Line 29"/>
          <p:cNvSpPr>
            <a:spLocks noChangeShapeType="1"/>
          </p:cNvSpPr>
          <p:nvPr/>
        </p:nvSpPr>
        <p:spPr bwMode="auto">
          <a:xfrm>
            <a:off x="3348042" y="5805488"/>
            <a:ext cx="2592387" cy="0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4" name="Line 30"/>
          <p:cNvSpPr>
            <a:spLocks noChangeShapeType="1"/>
          </p:cNvSpPr>
          <p:nvPr/>
        </p:nvSpPr>
        <p:spPr bwMode="auto">
          <a:xfrm>
            <a:off x="3348038" y="5445133"/>
            <a:ext cx="0" cy="360363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5" name="Line 31"/>
          <p:cNvSpPr>
            <a:spLocks noChangeShapeType="1"/>
          </p:cNvSpPr>
          <p:nvPr/>
        </p:nvSpPr>
        <p:spPr bwMode="auto">
          <a:xfrm>
            <a:off x="3779838" y="5805488"/>
            <a:ext cx="0" cy="144462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6" name="Line 32"/>
          <p:cNvSpPr>
            <a:spLocks noChangeShapeType="1"/>
          </p:cNvSpPr>
          <p:nvPr/>
        </p:nvSpPr>
        <p:spPr bwMode="auto">
          <a:xfrm>
            <a:off x="5651500" y="5805488"/>
            <a:ext cx="0" cy="144462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7677" name="Line 33"/>
          <p:cNvSpPr>
            <a:spLocks noChangeShapeType="1"/>
          </p:cNvSpPr>
          <p:nvPr/>
        </p:nvSpPr>
        <p:spPr bwMode="auto">
          <a:xfrm>
            <a:off x="5940425" y="5445133"/>
            <a:ext cx="0" cy="360363"/>
          </a:xfrm>
          <a:prstGeom prst="line">
            <a:avLst/>
          </a:prstGeom>
          <a:noFill/>
          <a:ln w="57150" cap="sq" cmpd="thickThin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60353"/>
            <a:ext cx="6265863" cy="504825"/>
          </a:xfrm>
        </p:spPr>
        <p:txBody>
          <a:bodyPr/>
          <a:lstStyle/>
          <a:p>
            <a:pPr algn="ctr"/>
            <a:r>
              <a:rPr lang="ru-RU" sz="2800" smtClean="0"/>
              <a:t>Налог на доходы физических лиц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1979613" y="908052"/>
            <a:ext cx="5761037" cy="504825"/>
          </a:xfrm>
          <a:prstGeom prst="rect">
            <a:avLst/>
          </a:prstGeom>
          <a:gradFill rotWithShape="1">
            <a:gsLst>
              <a:gs pos="0">
                <a:srgbClr val="008080">
                  <a:alpha val="74001"/>
                </a:srgbClr>
              </a:gs>
              <a:gs pos="50000">
                <a:schemeClr val="bg1"/>
              </a:gs>
              <a:gs pos="100000">
                <a:srgbClr val="008080">
                  <a:alpha val="74001"/>
                </a:srgbClr>
              </a:gs>
            </a:gsLst>
            <a:lin ang="5400000" scaled="1"/>
          </a:gradFill>
          <a:ln w="57150" cap="sq" cmpd="thinThick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1D4337"/>
                </a:solidFill>
              </a:rPr>
              <a:t>СТАНДАРТНЫЕ НАЛОГОВЫЕ ВЫЧЕТЫ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79392" y="1557338"/>
            <a:ext cx="2160587" cy="2303462"/>
          </a:xfrm>
          <a:prstGeom prst="rect">
            <a:avLst/>
          </a:prstGeom>
          <a:solidFill>
            <a:srgbClr val="BCEDFC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D4337"/>
                </a:solidFill>
                <a:latin typeface="Arial"/>
              </a:rPr>
              <a:t>3000 </a:t>
            </a:r>
            <a:r>
              <a:rPr lang="ru-RU" sz="2000" b="1" dirty="0" err="1">
                <a:solidFill>
                  <a:srgbClr val="1D4337"/>
                </a:solidFill>
                <a:latin typeface="Arial"/>
              </a:rPr>
              <a:t>руб</a:t>
            </a:r>
            <a:r>
              <a:rPr lang="en-US" sz="2000" b="1" dirty="0">
                <a:solidFill>
                  <a:srgbClr val="1D4337"/>
                </a:solidFill>
                <a:latin typeface="Arial"/>
              </a:rPr>
              <a:t>.</a:t>
            </a:r>
            <a:r>
              <a:rPr lang="ru-RU" sz="1900" dirty="0">
                <a:solidFill>
                  <a:srgbClr val="1D4337"/>
                </a:solidFill>
                <a:latin typeface="Arial"/>
              </a:rPr>
              <a:t> </a:t>
            </a:r>
            <a:r>
              <a:rPr lang="ru-RU" sz="1800" dirty="0">
                <a:solidFill>
                  <a:srgbClr val="1D4337"/>
                </a:solidFill>
                <a:latin typeface="Arial"/>
              </a:rPr>
              <a:t>для лиц, деятельность которых была связана с радиацией, а также инвалидов войны</a:t>
            </a:r>
          </a:p>
        </p:txBody>
      </p:sp>
      <p:sp>
        <p:nvSpPr>
          <p:cNvPr id="28679" name="Rectangle 6"/>
          <p:cNvSpPr>
            <a:spLocks noChangeArrowheads="1"/>
          </p:cNvSpPr>
          <p:nvPr/>
        </p:nvSpPr>
        <p:spPr bwMode="auto">
          <a:xfrm>
            <a:off x="2699792" y="1557346"/>
            <a:ext cx="2665412" cy="2951162"/>
          </a:xfrm>
          <a:prstGeom prst="rect">
            <a:avLst/>
          </a:prstGeom>
          <a:solidFill>
            <a:srgbClr val="BCEDFC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D4337"/>
                </a:solidFill>
                <a:latin typeface="Arial"/>
              </a:rPr>
              <a:t>500 руб.</a:t>
            </a:r>
            <a:r>
              <a:rPr lang="ru-RU" sz="1900" dirty="0">
                <a:solidFill>
                  <a:srgbClr val="1D4337"/>
                </a:solidFill>
                <a:latin typeface="Arial"/>
              </a:rPr>
              <a:t> </a:t>
            </a:r>
            <a:r>
              <a:rPr lang="ru-RU" sz="1800" dirty="0">
                <a:solidFill>
                  <a:srgbClr val="1D4337"/>
                </a:solidFill>
                <a:latin typeface="Arial"/>
              </a:rPr>
              <a:t>для Героев СССР, РФ, лиц награжденных орденом Славы трех степеней; для блокадников; узников концлагерей; инвалидов с детства, а также инвалидов </a:t>
            </a:r>
            <a:r>
              <a:rPr lang="en-US" sz="1800" dirty="0">
                <a:solidFill>
                  <a:srgbClr val="1D4337"/>
                </a:solidFill>
                <a:latin typeface="Arial"/>
              </a:rPr>
              <a:t>I</a:t>
            </a:r>
            <a:r>
              <a:rPr lang="ru-RU" sz="1800" dirty="0">
                <a:solidFill>
                  <a:srgbClr val="1D4337"/>
                </a:solidFill>
                <a:latin typeface="Arial"/>
              </a:rPr>
              <a:t> и </a:t>
            </a:r>
            <a:r>
              <a:rPr lang="en-US" sz="1800" dirty="0">
                <a:solidFill>
                  <a:srgbClr val="1D4337"/>
                </a:solidFill>
                <a:latin typeface="Arial"/>
              </a:rPr>
              <a:t>II</a:t>
            </a:r>
            <a:r>
              <a:rPr lang="ru-RU" sz="1800" dirty="0">
                <a:solidFill>
                  <a:srgbClr val="1D4337"/>
                </a:solidFill>
                <a:latin typeface="Arial"/>
              </a:rPr>
              <a:t> групп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6372200" y="1557338"/>
            <a:ext cx="1655763" cy="1439862"/>
          </a:xfrm>
          <a:prstGeom prst="rect">
            <a:avLst/>
          </a:prstGeom>
          <a:solidFill>
            <a:srgbClr val="BCEDFC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1D4337"/>
                </a:solidFill>
                <a:latin typeface="Arial"/>
              </a:rPr>
              <a:t>1</a:t>
            </a:r>
            <a:r>
              <a:rPr lang="ru-RU" sz="1600" b="1" dirty="0" smtClean="0">
                <a:solidFill>
                  <a:srgbClr val="1D4337"/>
                </a:solidFill>
                <a:latin typeface="Arial"/>
              </a:rPr>
              <a:t> 40</a:t>
            </a:r>
            <a:r>
              <a:rPr lang="en-US" sz="1600" b="1" dirty="0">
                <a:solidFill>
                  <a:srgbClr val="1D4337"/>
                </a:solidFill>
                <a:latin typeface="Arial"/>
              </a:rPr>
              <a:t>0</a:t>
            </a:r>
            <a:r>
              <a:rPr lang="ru-RU" sz="1600" b="1" dirty="0">
                <a:solidFill>
                  <a:srgbClr val="1D4337"/>
                </a:solidFill>
                <a:latin typeface="Arial"/>
              </a:rPr>
              <a:t>, </a:t>
            </a:r>
            <a:r>
              <a:rPr lang="ru-RU" sz="1600" b="1" dirty="0" smtClean="0">
                <a:solidFill>
                  <a:srgbClr val="1D4337"/>
                </a:solidFill>
                <a:latin typeface="Arial"/>
              </a:rPr>
              <a:t>3000</a:t>
            </a:r>
            <a:r>
              <a:rPr lang="ru-RU" sz="1600" dirty="0" smtClean="0">
                <a:solidFill>
                  <a:srgbClr val="1D4337"/>
                </a:solidFill>
                <a:latin typeface="Arial"/>
              </a:rPr>
              <a:t> </a:t>
            </a:r>
            <a:r>
              <a:rPr lang="ru-RU" sz="1600" dirty="0">
                <a:solidFill>
                  <a:srgbClr val="1D4337"/>
                </a:solidFill>
                <a:latin typeface="Arial"/>
              </a:rPr>
              <a:t>применяется на содержание детей</a:t>
            </a:r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6377236" y="3270911"/>
            <a:ext cx="1655763" cy="143986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1400">
                <a:solidFill>
                  <a:srgbClr val="1D4337"/>
                </a:solidFill>
                <a:latin typeface="Arial"/>
              </a:rPr>
              <a:t>Предоставляется </a:t>
            </a:r>
            <a:r>
              <a:rPr lang="ru-RU" sz="1800">
                <a:solidFill>
                  <a:srgbClr val="1D4337"/>
                </a:solidFill>
                <a:latin typeface="Arial"/>
              </a:rPr>
              <a:t>на каждого ребенка</a:t>
            </a:r>
            <a:endParaRPr lang="ru-RU" sz="1800">
              <a:solidFill>
                <a:srgbClr val="1D4337"/>
              </a:solidFill>
            </a:endParaRP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4859342" y="5013333"/>
            <a:ext cx="4033837" cy="15843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  <a:latin typeface="Arial"/>
              </a:rPr>
              <a:t>Действует до месяца, в котором доход налогоплательщика нарастающим итогом превышает </a:t>
            </a:r>
            <a:r>
              <a:rPr lang="ru-RU" sz="2000" b="1" dirty="0" smtClean="0">
                <a:solidFill>
                  <a:srgbClr val="1D4337"/>
                </a:solidFill>
                <a:latin typeface="Arial"/>
              </a:rPr>
              <a:t>280 000</a:t>
            </a:r>
            <a:r>
              <a:rPr lang="ru-RU" sz="2000" dirty="0" smtClean="0">
                <a:solidFill>
                  <a:srgbClr val="1D4337"/>
                </a:solidFill>
                <a:latin typeface="Arial"/>
              </a:rPr>
              <a:t> рублей </a:t>
            </a:r>
            <a:endParaRPr lang="ru-RU" sz="2000" dirty="0">
              <a:solidFill>
                <a:srgbClr val="1D4337"/>
              </a:solidFill>
              <a:latin typeface="Arial"/>
            </a:endParaRP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179392" y="4868871"/>
            <a:ext cx="4537075" cy="1800225"/>
          </a:xfrm>
          <a:prstGeom prst="rect">
            <a:avLst/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1D4337"/>
                </a:solidFill>
                <a:latin typeface="Arial"/>
              </a:rPr>
              <a:t>Налогоплательщикам, имеющим право более чем на один стандартный вычет из перечисленных выше, предоставляется максимальный </a:t>
            </a:r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7227014" y="4737492"/>
            <a:ext cx="0" cy="288925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>
            <a:off x="7200081" y="2997208"/>
            <a:ext cx="0" cy="288925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1258888" y="3860800"/>
            <a:ext cx="0" cy="1008063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>
            <a:off x="3923928" y="4508508"/>
            <a:ext cx="0" cy="360363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23853" y="1484313"/>
            <a:ext cx="5761038" cy="4392612"/>
          </a:xfrm>
          <a:prstGeom prst="rect">
            <a:avLst/>
          </a:prstGeom>
          <a:solidFill>
            <a:srgbClr val="CCFFFF"/>
          </a:solidFill>
          <a:ln w="38100" cap="sq" cmpd="dbl">
            <a:solidFill>
              <a:srgbClr val="00CCFF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marL="342900" indent="-342900" algn="ctr"/>
            <a:r>
              <a:rPr lang="ru-RU" sz="2000" dirty="0">
                <a:solidFill>
                  <a:srgbClr val="1D4337"/>
                </a:solidFill>
                <a:latin typeface="Arial"/>
              </a:rPr>
              <a:t>Общие условия получения стандартного вычета:</a:t>
            </a:r>
          </a:p>
          <a:p>
            <a:pPr marL="342900" indent="-342900">
              <a:buFontTx/>
              <a:buAutoNum type="arabicPeriod"/>
            </a:pPr>
            <a:r>
              <a:rPr lang="ru-RU" sz="2000" dirty="0">
                <a:solidFill>
                  <a:srgbClr val="1D4337"/>
                </a:solidFill>
                <a:latin typeface="Arial"/>
              </a:rPr>
              <a:t>Стандартные вычеты предоставляются одним из работодателей, который выплачивает доход, по выбору налогоплательщика на основании его письменного заявления и 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документов, подтверждающих право на льготу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1D4337"/>
                </a:solidFill>
                <a:latin typeface="Arial"/>
              </a:rPr>
              <a:t>Если сумма вычетов превышает доходы налоговая база в отчетном году равна нулю. Оставшаяся сумма стандартных вычетов на следующий год не переносится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300792" y="1484313"/>
            <a:ext cx="2663825" cy="3024187"/>
          </a:xfrm>
          <a:prstGeom prst="rect">
            <a:avLst/>
          </a:prstGeom>
          <a:solidFill>
            <a:srgbClr val="CCFFFF"/>
          </a:solidFill>
          <a:ln w="38100" cap="sq" cmpd="dbl">
            <a:solidFill>
              <a:srgbClr val="00CCFF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>
                <a:solidFill>
                  <a:srgbClr val="1D4337"/>
                </a:solidFill>
                <a:latin typeface="Arial"/>
              </a:rPr>
              <a:t>Вычет на ребенка предоставляется с рождения и сохраняется до достижения ребенком 18 лет (24)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1908175" y="620714"/>
            <a:ext cx="5761038" cy="504825"/>
          </a:xfrm>
          <a:prstGeom prst="rect">
            <a:avLst/>
          </a:prstGeom>
          <a:gradFill rotWithShape="1">
            <a:gsLst>
              <a:gs pos="0">
                <a:srgbClr val="008080">
                  <a:alpha val="74001"/>
                </a:srgbClr>
              </a:gs>
              <a:gs pos="50000">
                <a:schemeClr val="bg1"/>
              </a:gs>
              <a:gs pos="100000">
                <a:srgbClr val="008080">
                  <a:alpha val="74001"/>
                </a:srgbClr>
              </a:gs>
            </a:gsLst>
            <a:lin ang="5400000" scaled="1"/>
          </a:gradFill>
          <a:ln w="57150" cap="sq" cmpd="thinThick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</a:rPr>
              <a:t>СТАНДАРТНЫЕ НАЛОГОВЫЕ ВЫЧЕТЫ</a:t>
            </a:r>
          </a:p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</a:rPr>
              <a:t>Ст. 218</a:t>
            </a:r>
          </a:p>
        </p:txBody>
      </p:sp>
      <p:pic>
        <p:nvPicPr>
          <p:cNvPr id="30727" name="Picture 10" descr="MPj039995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71"/>
            <a:ext cx="28082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3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333379"/>
            <a:ext cx="6985000" cy="792163"/>
          </a:xfrm>
          <a:gradFill rotWithShape="1">
            <a:gsLst>
              <a:gs pos="0">
                <a:srgbClr val="D1C39F"/>
              </a:gs>
              <a:gs pos="17500">
                <a:srgbClr val="F0EBD5"/>
              </a:gs>
              <a:gs pos="50000">
                <a:srgbClr val="FFEFD1"/>
              </a:gs>
              <a:gs pos="82500">
                <a:srgbClr val="F0EBD5"/>
              </a:gs>
              <a:gs pos="100000">
                <a:srgbClr val="D1C39F"/>
              </a:gs>
            </a:gsLst>
            <a:lin ang="5400000" scaled="1"/>
          </a:gradFill>
          <a:ln w="57150" cmpd="thinThick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smtClean="0"/>
              <a:t>Налог на доходы физических лиц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835152" y="1773241"/>
            <a:ext cx="5761038" cy="504825"/>
          </a:xfrm>
          <a:prstGeom prst="rect">
            <a:avLst/>
          </a:prstGeom>
          <a:gradFill rotWithShape="1">
            <a:gsLst>
              <a:gs pos="0">
                <a:srgbClr val="008080">
                  <a:alpha val="74001"/>
                </a:srgbClr>
              </a:gs>
              <a:gs pos="50000">
                <a:schemeClr val="bg1"/>
              </a:gs>
              <a:gs pos="100000">
                <a:srgbClr val="008080">
                  <a:alpha val="74001"/>
                </a:srgbClr>
              </a:gs>
            </a:gsLst>
            <a:lin ang="5400000" scaled="1"/>
          </a:gradFill>
          <a:ln w="57150" cap="sq" cmpd="thinThick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СОЦИАЛЬНЫЕ НАЛОГОВЫЕ ВЫЧЕТЫ</a:t>
            </a:r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357192" y="3214688"/>
            <a:ext cx="185737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57150" cap="sq" cmpd="thinThick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latin typeface="Arial" charset="0"/>
              </a:rPr>
              <a:t>Благотворительные</a:t>
            </a:r>
            <a:endParaRPr lang="ru-RU" sz="1200" b="1" dirty="0">
              <a:latin typeface="Arial" charset="0"/>
            </a:endParaRP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2571750" y="3213103"/>
            <a:ext cx="1857378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57150" cap="sq" cmpd="thinThick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latin typeface="Arial" charset="0"/>
              </a:rPr>
              <a:t>Образовательные</a:t>
            </a:r>
            <a:endParaRPr lang="ru-RU" sz="1400" b="1" dirty="0">
              <a:latin typeface="Arial" charset="0"/>
            </a:endParaRPr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7143753" y="3213103"/>
            <a:ext cx="1749425" cy="720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57150" cap="sq" cmpd="thinThick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charset="0"/>
              </a:rPr>
              <a:t>по </a:t>
            </a:r>
            <a:r>
              <a:rPr lang="ru-RU" sz="1600" dirty="0">
                <a:latin typeface="Arial" charset="0"/>
              </a:rPr>
              <a:t>пенсионным взносам</a:t>
            </a:r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>
            <a:off x="1571629" y="2714625"/>
            <a:ext cx="6048375" cy="0"/>
          </a:xfrm>
          <a:prstGeom prst="line">
            <a:avLst/>
          </a:prstGeom>
          <a:noFill/>
          <a:ln w="38100" cap="sq" cmpd="dbl">
            <a:solidFill>
              <a:srgbClr val="089FC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pic>
        <p:nvPicPr>
          <p:cNvPr id="34826" name="Picture 18" descr="j0240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71"/>
            <a:ext cx="1714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0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6" y="4365633"/>
            <a:ext cx="19288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2" descr="j02932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2071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714879" y="3214694"/>
            <a:ext cx="1857375" cy="7143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2700000" scaled="1"/>
          </a:gradFill>
          <a:ln w="57150" cap="sq" cmpd="thinThick">
            <a:solidFill>
              <a:srgbClr val="33CCCC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dirty="0" smtClean="0">
                <a:latin typeface="Arial" charset="0"/>
              </a:rPr>
              <a:t>Медицинские</a:t>
            </a:r>
            <a:endParaRPr lang="ru-RU" sz="1600" dirty="0">
              <a:latin typeface="Arial" charset="0"/>
            </a:endParaRPr>
          </a:p>
        </p:txBody>
      </p:sp>
      <p:sp>
        <p:nvSpPr>
          <p:cNvPr id="34830" name="Стрелка вниз 20"/>
          <p:cNvSpPr>
            <a:spLocks noChangeArrowheads="1"/>
          </p:cNvSpPr>
          <p:nvPr/>
        </p:nvSpPr>
        <p:spPr bwMode="auto">
          <a:xfrm>
            <a:off x="5643567" y="2714633"/>
            <a:ext cx="46037" cy="500063"/>
          </a:xfrm>
          <a:prstGeom prst="downArrow">
            <a:avLst>
              <a:gd name="adj1" fmla="val 50000"/>
              <a:gd name="adj2" fmla="val 4963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31" name="Стрелка вниз 21"/>
          <p:cNvSpPr>
            <a:spLocks noChangeArrowheads="1"/>
          </p:cNvSpPr>
          <p:nvPr/>
        </p:nvSpPr>
        <p:spPr bwMode="auto">
          <a:xfrm>
            <a:off x="3429000" y="2714633"/>
            <a:ext cx="71438" cy="500063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32" name="Стрелка вниз 24"/>
          <p:cNvSpPr>
            <a:spLocks noChangeArrowheads="1"/>
          </p:cNvSpPr>
          <p:nvPr/>
        </p:nvSpPr>
        <p:spPr bwMode="auto">
          <a:xfrm>
            <a:off x="1500189" y="2714633"/>
            <a:ext cx="71437" cy="500063"/>
          </a:xfrm>
          <a:prstGeom prst="down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33" name="Стрелка вниз 25"/>
          <p:cNvSpPr>
            <a:spLocks noChangeArrowheads="1"/>
          </p:cNvSpPr>
          <p:nvPr/>
        </p:nvSpPr>
        <p:spPr bwMode="auto">
          <a:xfrm>
            <a:off x="7643817" y="2714633"/>
            <a:ext cx="46037" cy="500063"/>
          </a:xfrm>
          <a:prstGeom prst="downArrow">
            <a:avLst>
              <a:gd name="adj1" fmla="val 50000"/>
              <a:gd name="adj2" fmla="val 49634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4834" name="Стрелка вниз 26"/>
          <p:cNvSpPr>
            <a:spLocks noChangeArrowheads="1"/>
          </p:cNvSpPr>
          <p:nvPr/>
        </p:nvSpPr>
        <p:spPr bwMode="auto">
          <a:xfrm>
            <a:off x="4500567" y="2286008"/>
            <a:ext cx="46037" cy="428625"/>
          </a:xfrm>
          <a:prstGeom prst="downArrow">
            <a:avLst>
              <a:gd name="adj1" fmla="val 50000"/>
              <a:gd name="adj2" fmla="val 49656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3483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500563"/>
            <a:ext cx="1785938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89141"/>
            <a:ext cx="6119812" cy="1368425"/>
          </a:xfrm>
        </p:spPr>
        <p:txBody>
          <a:bodyPr/>
          <a:lstStyle/>
          <a:p>
            <a:pPr algn="ctr"/>
            <a:r>
              <a:rPr lang="ru-RU" smtClean="0"/>
              <a:t>НАЛОГ НА ДОХОДЫ ФИЗИЧЕСКИХ ЛИЦ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581525"/>
            <a:ext cx="6592888" cy="17272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ru-RU" i="1" smtClean="0"/>
              <a:t>«</a:t>
            </a:r>
            <a:r>
              <a:rPr lang="ru-RU" sz="2400" i="1" smtClean="0"/>
              <a:t>Уровень жизни – то, выше чего хотелось бы жить»</a:t>
            </a:r>
          </a:p>
          <a:p>
            <a:pPr algn="r">
              <a:lnSpc>
                <a:spcPct val="90000"/>
              </a:lnSpc>
            </a:pPr>
            <a:endParaRPr lang="ru-RU" sz="2400" i="1" smtClean="0"/>
          </a:p>
          <a:p>
            <a:pPr algn="r">
              <a:lnSpc>
                <a:spcPct val="90000"/>
              </a:lnSpc>
            </a:pPr>
            <a:r>
              <a:rPr lang="ru-RU" sz="2400" i="1" smtClean="0"/>
              <a:t>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258888" y="275715"/>
            <a:ext cx="6697662" cy="7191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EBFA"/>
              </a:gs>
              <a:gs pos="100000">
                <a:schemeClr val="accent1"/>
              </a:gs>
            </a:gsLst>
            <a:lin ang="5400000" scaled="1"/>
          </a:gradFill>
          <a:ln w="38100" cap="sq" cmpd="dbl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Calibri"/>
              </a:rPr>
              <a:t>Для получения </a:t>
            </a:r>
            <a:r>
              <a:rPr lang="ru-RU" dirty="0" smtClean="0">
                <a:latin typeface="Calibri"/>
              </a:rPr>
              <a:t>вычета необходимо:</a:t>
            </a:r>
            <a:endParaRPr lang="ru-RU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1202492" y="1196752"/>
            <a:ext cx="4895850" cy="17281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BCEDFC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ru-RU" sz="2000" dirty="0">
                <a:latin typeface="Calibri"/>
              </a:rPr>
              <a:t>составить заявление и вместе с налоговой</a:t>
            </a:r>
          </a:p>
          <a:p>
            <a:r>
              <a:rPr lang="ru-RU" sz="2000" dirty="0">
                <a:latin typeface="Calibri"/>
              </a:rPr>
              <a:t>декларацией и копиями документов, под-</a:t>
            </a:r>
          </a:p>
          <a:p>
            <a:r>
              <a:rPr lang="ru-RU" sz="2000" dirty="0" err="1">
                <a:latin typeface="Calibri"/>
              </a:rPr>
              <a:t>тверждающих</a:t>
            </a:r>
            <a:r>
              <a:rPr lang="ru-RU" sz="2000" dirty="0">
                <a:latin typeface="Calibri"/>
              </a:rPr>
              <a:t> расходы на благотворитель-</a:t>
            </a:r>
          </a:p>
          <a:p>
            <a:r>
              <a:rPr lang="ru-RU" sz="2000" dirty="0" err="1">
                <a:latin typeface="Calibri"/>
              </a:rPr>
              <a:t>ность</a:t>
            </a:r>
            <a:r>
              <a:rPr lang="ru-RU" sz="2000" dirty="0">
                <a:latin typeface="Calibri"/>
              </a:rPr>
              <a:t> в предшествующем налоговом </a:t>
            </a:r>
            <a:r>
              <a:rPr lang="ru-RU" sz="2000" dirty="0" smtClean="0">
                <a:latin typeface="Calibri"/>
              </a:rPr>
              <a:t>периоде</a:t>
            </a:r>
            <a:endParaRPr lang="ru-RU" sz="2000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2195517" y="3167856"/>
            <a:ext cx="4392711" cy="1223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ru-RU" sz="1600" dirty="0">
                <a:latin typeface="Calibri"/>
              </a:rPr>
              <a:t>подать его в налоговую инспекцию по</a:t>
            </a:r>
          </a:p>
          <a:p>
            <a:r>
              <a:rPr lang="ru-RU" sz="1600" dirty="0">
                <a:latin typeface="Calibri"/>
              </a:rPr>
              <a:t>месту жительства этого физического лица</a:t>
            </a:r>
          </a:p>
          <a:p>
            <a:r>
              <a:rPr lang="ru-RU" sz="1600" dirty="0">
                <a:latin typeface="Calibri"/>
              </a:rPr>
              <a:t>(пп.2 п.1 ст. 219 и ст. 229 НК РФ)</a:t>
            </a:r>
            <a:endParaRPr lang="ru-RU" sz="1600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3347864" y="4797152"/>
            <a:ext cx="4392488" cy="122413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r>
              <a:rPr lang="ru-RU" sz="1800" dirty="0">
                <a:latin typeface="Calibri"/>
              </a:rPr>
              <a:t>каждый договор по-</a:t>
            </a:r>
          </a:p>
          <a:p>
            <a:r>
              <a:rPr lang="ru-RU" sz="1800" dirty="0">
                <a:latin typeface="Calibri"/>
              </a:rPr>
              <a:t>жертвования должен быть составлен с </a:t>
            </a:r>
            <a:r>
              <a:rPr lang="ru-RU" sz="1800" dirty="0" smtClean="0">
                <a:latin typeface="Calibri"/>
              </a:rPr>
              <a:t>учетом </a:t>
            </a:r>
            <a:r>
              <a:rPr lang="ru-RU" sz="1800" dirty="0">
                <a:latin typeface="Calibri"/>
              </a:rPr>
              <a:t>конкретных условий и особенностей </a:t>
            </a:r>
            <a:r>
              <a:rPr lang="ru-RU" sz="1800" dirty="0" smtClean="0">
                <a:latin typeface="Calibri"/>
              </a:rPr>
              <a:t>пожертвования</a:t>
            </a:r>
            <a:r>
              <a:rPr lang="ru-RU" sz="1800" dirty="0">
                <a:latin typeface="Calibri"/>
              </a:rPr>
              <a:t>.</a:t>
            </a:r>
            <a:endParaRPr lang="ru-RU" sz="1800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 rot="10800000" flipH="1">
            <a:off x="1331917" y="3284538"/>
            <a:ext cx="719137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33 h 21600"/>
              <a:gd name="T14" fmla="*/ 20057 w 21600"/>
              <a:gd name="T15" fmla="*/ 7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5" y="0"/>
                </a:lnTo>
                <a:lnTo>
                  <a:pt x="15115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115" y="7525"/>
                </a:lnTo>
                <a:lnTo>
                  <a:pt x="1511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39946" name="AutoShape 12"/>
          <p:cNvSpPr>
            <a:spLocks noChangeArrowheads="1"/>
          </p:cNvSpPr>
          <p:nvPr/>
        </p:nvSpPr>
        <p:spPr bwMode="auto">
          <a:xfrm rot="10800000" flipH="1">
            <a:off x="2339977" y="4652971"/>
            <a:ext cx="792163" cy="917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33 h 21600"/>
              <a:gd name="T14" fmla="*/ 20057 w 21600"/>
              <a:gd name="T15" fmla="*/ 7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5" y="0"/>
                </a:lnTo>
                <a:lnTo>
                  <a:pt x="15115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115" y="7525"/>
                </a:lnTo>
                <a:lnTo>
                  <a:pt x="1511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Образовательные, медицинские, пенсионные вычеты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 smtClean="0"/>
              <a:t>1.Вычет на дорогостоящее лечение – в полной сумме расходов;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2.Вычет на обучение детей (</a:t>
            </a:r>
            <a:r>
              <a:rPr lang="ru-RU" sz="2000" i="1" dirty="0" smtClean="0"/>
              <a:t>не только получение высшего образования</a:t>
            </a:r>
            <a:r>
              <a:rPr lang="ru-RU" sz="2000" dirty="0" smtClean="0"/>
              <a:t>) – в сумме не более 50 000 руб. в год </a:t>
            </a:r>
            <a:r>
              <a:rPr lang="ru-RU" sz="2000" dirty="0" smtClean="0">
                <a:solidFill>
                  <a:srgbClr val="00B050"/>
                </a:solidFill>
              </a:rPr>
              <a:t>в общей сумме на обоих родителей</a:t>
            </a:r>
            <a:r>
              <a:rPr lang="ru-RU" sz="2000" dirty="0" smtClean="0"/>
              <a:t>;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3.Вычет на обучение свое (любая форма обучения);</a:t>
            </a:r>
          </a:p>
          <a:p>
            <a:pPr>
              <a:buNone/>
            </a:pPr>
            <a:r>
              <a:rPr lang="ru-RU" sz="2000" dirty="0" smtClean="0"/>
              <a:t>4.Вычет на лечение свое, детей, супруга(и), </a:t>
            </a:r>
            <a:r>
              <a:rPr lang="ru-RU" sz="2000" dirty="0"/>
              <a:t>родителей, а </a:t>
            </a:r>
            <a:r>
              <a:rPr lang="ru-RU" sz="2000" dirty="0" smtClean="0"/>
              <a:t>также </a:t>
            </a:r>
            <a:r>
              <a:rPr lang="ru-RU" sz="2000" dirty="0" smtClean="0">
                <a:solidFill>
                  <a:srgbClr val="FF0000"/>
                </a:solidFill>
              </a:rPr>
              <a:t>усыновленных </a:t>
            </a:r>
            <a:r>
              <a:rPr lang="ru-RU" sz="2000" dirty="0">
                <a:solidFill>
                  <a:srgbClr val="FF0000"/>
                </a:solidFill>
              </a:rPr>
              <a:t>детей и подопечных </a:t>
            </a:r>
            <a:r>
              <a:rPr lang="ru-RU" sz="2000" dirty="0"/>
              <a:t>в возрасте до 18 лет.  </a:t>
            </a:r>
            <a:r>
              <a:rPr lang="ru-RU" sz="2000" dirty="0" smtClean="0"/>
              <a:t>(</a:t>
            </a:r>
            <a:r>
              <a:rPr lang="ru-RU" sz="2000" i="1" dirty="0" smtClean="0"/>
              <a:t>каждому налогоплательщику самостоятельно, а не в общей сумме</a:t>
            </a:r>
            <a:r>
              <a:rPr lang="ru-RU" sz="2000" dirty="0" smtClean="0"/>
              <a:t>).</a:t>
            </a:r>
            <a:endParaRPr lang="en-US" sz="2000" dirty="0" smtClean="0"/>
          </a:p>
          <a:p>
            <a:pPr>
              <a:buFont typeface="Wingdings" pitchFamily="2" charset="2"/>
              <a:buNone/>
            </a:pPr>
            <a:r>
              <a:rPr lang="ru-RU" sz="2000" dirty="0" smtClean="0"/>
              <a:t>5.Пенсионные вычеты – в сумме уплаченных пенсионных взносов</a:t>
            </a:r>
          </a:p>
          <a:p>
            <a:pPr algn="just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Последние три вычета предоставляются в размере фактически произведенных расходов, но в совокупности не более 120 000 руб. за налоговый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6194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1258888" y="260350"/>
            <a:ext cx="6697662" cy="7191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EBFA"/>
              </a:gs>
              <a:gs pos="100000">
                <a:schemeClr val="accent1"/>
              </a:gs>
            </a:gsLst>
            <a:lin ang="5400000" scaled="1"/>
          </a:gradFill>
          <a:ln w="38100" cap="sq" cmpd="dbl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1D4337"/>
                </a:solidFill>
                <a:latin typeface="Arial"/>
              </a:rPr>
              <a:t>Образовательные вычеты применяются при выполнении следующих условий: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323850" y="1196983"/>
            <a:ext cx="4895850" cy="1008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BCEDFC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i="1">
                <a:solidFill>
                  <a:srgbClr val="1D4337"/>
                </a:solidFill>
                <a:latin typeface="Arial"/>
              </a:rPr>
              <a:t>Образовательные учреждения –</a:t>
            </a:r>
            <a:r>
              <a:rPr lang="ru-RU" sz="2000">
                <a:solidFill>
                  <a:srgbClr val="1D4337"/>
                </a:solidFill>
                <a:latin typeface="Arial"/>
              </a:rPr>
              <a:t> </a:t>
            </a:r>
          </a:p>
          <a:p>
            <a:pPr algn="ctr">
              <a:defRPr/>
            </a:pPr>
            <a:r>
              <a:rPr lang="ru-RU" sz="2000">
                <a:solidFill>
                  <a:srgbClr val="1D4337"/>
                </a:solidFill>
                <a:latin typeface="Arial"/>
              </a:rPr>
              <a:t>имеющие соответствующие лицензии образовательного учреждения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1187454" y="2276483"/>
            <a:ext cx="5832475" cy="10080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rgbClr val="1D4337"/>
                </a:solidFill>
                <a:latin typeface="Arial"/>
              </a:rPr>
              <a:t>Лица, получающие услуги по образованию,-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rgbClr val="1D4337"/>
                </a:solidFill>
                <a:latin typeface="Arial"/>
              </a:rPr>
              <a:t>непосредственно налогоплательщики;</a:t>
            </a:r>
          </a:p>
          <a:p>
            <a:pPr>
              <a:defRPr/>
            </a:pPr>
            <a:r>
              <a:rPr lang="ru-RU" sz="1400" dirty="0">
                <a:solidFill>
                  <a:srgbClr val="1D4337"/>
                </a:solidFill>
                <a:latin typeface="Arial"/>
              </a:rPr>
              <a:t>-дети до 24 лет (усыновленные дети, под опекой, на попечении и т.п. по НК РФ) налогоплательщика в возрасте до 18 лет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2051054" y="3357563"/>
            <a:ext cx="5834063" cy="1295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rgbClr val="1D4337"/>
                </a:solidFill>
                <a:latin typeface="Arial"/>
              </a:rPr>
              <a:t>Форма обучения-</a:t>
            </a:r>
          </a:p>
          <a:p>
            <a:pPr>
              <a:defRPr/>
            </a:pPr>
            <a:r>
              <a:rPr lang="ru-RU" sz="1600" dirty="0">
                <a:solidFill>
                  <a:srgbClr val="1D4337"/>
                </a:solidFill>
                <a:latin typeface="Arial"/>
              </a:rPr>
              <a:t>непосредственно налогоплательщики – любая; </a:t>
            </a:r>
          </a:p>
          <a:p>
            <a:pPr>
              <a:defRPr/>
            </a:pPr>
            <a:r>
              <a:rPr lang="ru-RU" sz="1600" dirty="0">
                <a:solidFill>
                  <a:srgbClr val="1D4337"/>
                </a:solidFill>
                <a:latin typeface="Arial"/>
              </a:rPr>
              <a:t>Дети (усыновленные дети, под опекой, на попечении и т.п. по НК РФ) налогоплательщика– дневная форма обучения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3132139" y="4724408"/>
            <a:ext cx="5761037" cy="12239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rgbClr val="1D4337"/>
                </a:solidFill>
                <a:latin typeface="Arial"/>
              </a:rPr>
              <a:t>Кто получит льготу –</a:t>
            </a:r>
          </a:p>
          <a:p>
            <a:pPr algn="ctr">
              <a:defRPr/>
            </a:pPr>
            <a:r>
              <a:rPr lang="ru-RU" sz="1600" dirty="0">
                <a:solidFill>
                  <a:srgbClr val="1D4337"/>
                </a:solidFill>
                <a:latin typeface="Arial"/>
              </a:rPr>
              <a:t>при обучении налогоплательщика – он сам;</a:t>
            </a:r>
          </a:p>
          <a:p>
            <a:pPr algn="ctr">
              <a:defRPr/>
            </a:pPr>
            <a:r>
              <a:rPr lang="ru-RU" sz="1600" dirty="0">
                <a:solidFill>
                  <a:srgbClr val="1D4337"/>
                </a:solidFill>
                <a:latin typeface="Arial"/>
              </a:rPr>
              <a:t>при обучении детей – льгота предоставляется одному или обоим родителям, опекунам, попечителям, братьям, сестрам.</a:t>
            </a:r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1619250" y="6021388"/>
            <a:ext cx="6481763" cy="647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A7E7FB"/>
              </a:gs>
              <a:gs pos="100000">
                <a:schemeClr val="bg1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rgbClr val="1D4337"/>
                </a:solidFill>
                <a:latin typeface="Arial"/>
              </a:rPr>
              <a:t>Срок применения вычетов-</a:t>
            </a:r>
          </a:p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  <a:latin typeface="Arial"/>
              </a:rPr>
              <a:t>на период обучения, включая академический отпуск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 rot="10800000" flipH="1">
            <a:off x="468314" y="2205046"/>
            <a:ext cx="719137" cy="917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33 h 21600"/>
              <a:gd name="T14" fmla="*/ 20057 w 21600"/>
              <a:gd name="T15" fmla="*/ 7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5" y="0"/>
                </a:lnTo>
                <a:lnTo>
                  <a:pt x="15115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115" y="7525"/>
                </a:lnTo>
                <a:lnTo>
                  <a:pt x="1511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 rot="10800000" flipH="1">
            <a:off x="1331917" y="3284538"/>
            <a:ext cx="719137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33 h 21600"/>
              <a:gd name="T14" fmla="*/ 20057 w 21600"/>
              <a:gd name="T15" fmla="*/ 7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5" y="0"/>
                </a:lnTo>
                <a:lnTo>
                  <a:pt x="15115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115" y="7525"/>
                </a:lnTo>
                <a:lnTo>
                  <a:pt x="1511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39946" name="AutoShape 12"/>
          <p:cNvSpPr>
            <a:spLocks noChangeArrowheads="1"/>
          </p:cNvSpPr>
          <p:nvPr/>
        </p:nvSpPr>
        <p:spPr bwMode="auto">
          <a:xfrm rot="10800000" flipH="1">
            <a:off x="2339977" y="4652971"/>
            <a:ext cx="792163" cy="9175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33 h 21600"/>
              <a:gd name="T14" fmla="*/ 20057 w 21600"/>
              <a:gd name="T15" fmla="*/ 7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15" y="0"/>
                </a:lnTo>
                <a:lnTo>
                  <a:pt x="15115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115" y="7525"/>
                </a:lnTo>
                <a:lnTo>
                  <a:pt x="15115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39947" name="AutoShape 13"/>
          <p:cNvSpPr>
            <a:spLocks noChangeArrowheads="1"/>
          </p:cNvSpPr>
          <p:nvPr/>
        </p:nvSpPr>
        <p:spPr bwMode="auto">
          <a:xfrm rot="10800000">
            <a:off x="8101013" y="5949950"/>
            <a:ext cx="539750" cy="58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529 h 21600"/>
              <a:gd name="T14" fmla="*/ 17752 w 21600"/>
              <a:gd name="T15" fmla="*/ 8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37C9F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827092" y="333379"/>
            <a:ext cx="7488237" cy="7921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38100" cap="sq" cmpd="dbl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E9EFF3"/>
            </a:outerShdw>
          </a:effectLst>
        </p:spPr>
        <p:txBody>
          <a:bodyPr anchor="ctr"/>
          <a:lstStyle/>
          <a:p>
            <a:pPr algn="ctr"/>
            <a:r>
              <a:rPr lang="ru-RU" b="1">
                <a:solidFill>
                  <a:srgbClr val="1D4337"/>
                </a:solidFill>
                <a:latin typeface="Arial"/>
              </a:rPr>
              <a:t>Имущественный вычет при продаже имущества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755654" y="1714503"/>
            <a:ext cx="8245475" cy="18573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  <a:latin typeface="Arial"/>
              </a:rPr>
              <a:t>При продаже жилых домов, квартир, дач, садовых домиков, </a:t>
            </a:r>
            <a:r>
              <a:rPr lang="ru-RU" sz="2000" i="1" dirty="0">
                <a:solidFill>
                  <a:srgbClr val="1D4337"/>
                </a:solidFill>
                <a:latin typeface="Arial"/>
              </a:rPr>
              <a:t>земельных участков и </a:t>
            </a:r>
            <a:r>
              <a:rPr lang="ru-RU" sz="2000" i="1" dirty="0">
                <a:solidFill>
                  <a:srgbClr val="FF0000"/>
                </a:solidFill>
                <a:latin typeface="Arial"/>
              </a:rPr>
              <a:t>долей в указанном имуществе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находившихся в собственности налогоплательщика 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менее </a:t>
            </a:r>
            <a:r>
              <a:rPr lang="ru-RU" sz="2000" dirty="0" smtClean="0">
                <a:solidFill>
                  <a:srgbClr val="FF0000"/>
                </a:solidFill>
                <a:latin typeface="Arial"/>
              </a:rPr>
              <a:t>5 </a:t>
            </a:r>
            <a:r>
              <a:rPr lang="ru-RU" sz="2000" dirty="0">
                <a:solidFill>
                  <a:srgbClr val="FF0000"/>
                </a:solidFill>
                <a:latin typeface="Arial"/>
              </a:rPr>
              <a:t>лет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, налоговый вычет предоставляется в сумме, полученной от продажи этого имущества, но не более </a:t>
            </a:r>
            <a:endParaRPr lang="en-US" sz="2000" dirty="0">
              <a:solidFill>
                <a:srgbClr val="1D4337"/>
              </a:solidFill>
              <a:latin typeface="Arial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1D4337"/>
                </a:solidFill>
                <a:latin typeface="Arial"/>
              </a:rPr>
              <a:t>1 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млн. руб.</a:t>
            </a:r>
            <a:r>
              <a:rPr lang="en-US" sz="2000" dirty="0">
                <a:solidFill>
                  <a:srgbClr val="1D4337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в целом 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за налоговый период</a:t>
            </a:r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827088" y="4177878"/>
            <a:ext cx="8174037" cy="1631216"/>
          </a:xfrm>
          <a:prstGeom prst="rect">
            <a:avLst/>
          </a:prstGeom>
          <a:gradFill rotWithShape="1">
            <a:gsLst>
              <a:gs pos="0">
                <a:srgbClr val="808000"/>
              </a:gs>
              <a:gs pos="50000">
                <a:schemeClr val="bg1"/>
              </a:gs>
              <a:gs pos="100000">
                <a:srgbClr val="808000"/>
              </a:gs>
            </a:gsLst>
            <a:lin ang="2700000" scaled="1"/>
          </a:gradFill>
          <a:ln w="57150" cap="sq" cmpd="thinThick">
            <a:solidFill>
              <a:srgbClr val="808000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  <a:latin typeface="Arial"/>
              </a:rPr>
              <a:t>При продаже иного имущества, находившегося в собственности налогоплательщика менее </a:t>
            </a:r>
            <a:r>
              <a:rPr lang="ru-RU" sz="2000" dirty="0" smtClean="0">
                <a:solidFill>
                  <a:srgbClr val="1D4337"/>
                </a:solidFill>
                <a:latin typeface="Arial"/>
              </a:rPr>
              <a:t>5 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лет, налоговый вычет предоставляется в сумме, полученной от продажи этого имущества, но не более </a:t>
            </a:r>
          </a:p>
          <a:p>
            <a:pPr algn="ctr">
              <a:defRPr/>
            </a:pPr>
            <a:r>
              <a:rPr lang="ru-RU" sz="2000" dirty="0">
                <a:solidFill>
                  <a:srgbClr val="1D4337"/>
                </a:solidFill>
                <a:latin typeface="Arial"/>
              </a:rPr>
              <a:t>250 тыс. руб. 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в целом </a:t>
            </a:r>
            <a:r>
              <a:rPr lang="ru-RU" sz="2000" dirty="0">
                <a:solidFill>
                  <a:srgbClr val="1D4337"/>
                </a:solidFill>
                <a:latin typeface="Arial"/>
              </a:rPr>
              <a:t>за налоговый период</a:t>
            </a:r>
          </a:p>
        </p:txBody>
      </p:sp>
      <p:sp>
        <p:nvSpPr>
          <p:cNvPr id="47109" name="AutoShape 12"/>
          <p:cNvSpPr>
            <a:spLocks noChangeArrowheads="1"/>
          </p:cNvSpPr>
          <p:nvPr/>
        </p:nvSpPr>
        <p:spPr bwMode="auto">
          <a:xfrm>
            <a:off x="142879" y="2071688"/>
            <a:ext cx="504825" cy="652462"/>
          </a:xfrm>
          <a:prstGeom prst="wedgeEllipseCallout">
            <a:avLst>
              <a:gd name="adj1" fmla="val 68556"/>
              <a:gd name="adj2" fmla="val -93870"/>
            </a:avLst>
          </a:prstGeom>
          <a:solidFill>
            <a:srgbClr val="DEEF0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ru-RU" b="1">
                <a:solidFill>
                  <a:srgbClr val="1D4337"/>
                </a:solidFill>
              </a:rPr>
              <a:t>1</a:t>
            </a:r>
          </a:p>
        </p:txBody>
      </p:sp>
      <p:sp>
        <p:nvSpPr>
          <p:cNvPr id="47110" name="AutoShape 13"/>
          <p:cNvSpPr>
            <a:spLocks noChangeArrowheads="1"/>
          </p:cNvSpPr>
          <p:nvPr/>
        </p:nvSpPr>
        <p:spPr bwMode="auto">
          <a:xfrm>
            <a:off x="142879" y="4572008"/>
            <a:ext cx="504825" cy="625475"/>
          </a:xfrm>
          <a:prstGeom prst="wedgeEllipseCallout">
            <a:avLst>
              <a:gd name="adj1" fmla="val 71384"/>
              <a:gd name="adj2" fmla="val -102940"/>
            </a:avLst>
          </a:prstGeom>
          <a:solidFill>
            <a:srgbClr val="DEEF07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ru-RU" b="1">
                <a:solidFill>
                  <a:srgbClr val="1D4337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274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омб 3"/>
          <p:cNvSpPr/>
          <p:nvPr/>
        </p:nvSpPr>
        <p:spPr>
          <a:xfrm>
            <a:off x="2124079" y="2922588"/>
            <a:ext cx="3311525" cy="1154112"/>
          </a:xfrm>
          <a:prstGeom prst="diamond">
            <a:avLst/>
          </a:prstGeom>
          <a:noFill/>
          <a:ln w="34925" cmpd="dbl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 ли документальное подтверждение расходов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16688" y="2597150"/>
            <a:ext cx="2519362" cy="647700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См. ст. 217 НК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575" y="476250"/>
            <a:ext cx="4248150" cy="649288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Налоговые вычеты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продаже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жилых домов, квартир,  дач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99192" y="4254500"/>
            <a:ext cx="2808287" cy="541338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сумме документально  подтвержденных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929" y="4446596"/>
            <a:ext cx="3697288" cy="363537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1 000 000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9113" y="5589588"/>
            <a:ext cx="3276600" cy="647700"/>
          </a:xfrm>
          <a:prstGeom prst="rect">
            <a:avLst/>
          </a:prstGeom>
          <a:noFill/>
          <a:ln w="349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 выбора</a:t>
            </a:r>
          </a:p>
        </p:txBody>
      </p:sp>
      <p:sp>
        <p:nvSpPr>
          <p:cNvPr id="11" name="Ромб 10"/>
          <p:cNvSpPr/>
          <p:nvPr/>
        </p:nvSpPr>
        <p:spPr>
          <a:xfrm>
            <a:off x="3995738" y="1557338"/>
            <a:ext cx="3097212" cy="1046162"/>
          </a:xfrm>
          <a:prstGeom prst="diamond">
            <a:avLst/>
          </a:prstGeom>
          <a:noFill/>
          <a:ln w="34925" cmpd="dbl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Какое время находится в собственности</a:t>
            </a:r>
          </a:p>
        </p:txBody>
      </p:sp>
      <p:cxnSp>
        <p:nvCxnSpPr>
          <p:cNvPr id="13" name="Прямая со стрелкой 12"/>
          <p:cNvCxnSpPr>
            <a:endCxn id="11" idx="0"/>
          </p:cNvCxnSpPr>
          <p:nvPr/>
        </p:nvCxnSpPr>
        <p:spPr>
          <a:xfrm>
            <a:off x="5543550" y="1125538"/>
            <a:ext cx="0" cy="4318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0"/>
          </p:cNvCxnSpPr>
          <p:nvPr/>
        </p:nvCxnSpPr>
        <p:spPr>
          <a:xfrm>
            <a:off x="3779838" y="2079628"/>
            <a:ext cx="0" cy="8429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85113" y="2068515"/>
            <a:ext cx="0" cy="5540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835150" y="3500438"/>
            <a:ext cx="0" cy="9334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602542" y="3500438"/>
            <a:ext cx="7937" cy="77946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97413" y="5229233"/>
            <a:ext cx="0" cy="3603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1"/>
          </p:cNvCxnSpPr>
          <p:nvPr/>
        </p:nvCxnSpPr>
        <p:spPr>
          <a:xfrm flipH="1" flipV="1">
            <a:off x="1835154" y="3500438"/>
            <a:ext cx="2889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3765554" y="2079625"/>
            <a:ext cx="2873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7092954" y="2068513"/>
            <a:ext cx="79216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" idx="3"/>
          </p:cNvCxnSpPr>
          <p:nvPr/>
        </p:nvCxnSpPr>
        <p:spPr>
          <a:xfrm flipH="1" flipV="1">
            <a:off x="5435600" y="3500438"/>
            <a:ext cx="216693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835154" y="4810125"/>
            <a:ext cx="11113" cy="419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651750" y="4802188"/>
            <a:ext cx="0" cy="4254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35153" y="5227638"/>
            <a:ext cx="5816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3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1187450" y="1714503"/>
            <a:ext cx="7200900" cy="10001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99"/>
              </a:gs>
              <a:gs pos="100000">
                <a:srgbClr val="FFCC99"/>
              </a:gs>
            </a:gsLst>
            <a:lin ang="5400000" scaled="1"/>
          </a:gradFill>
          <a:ln w="76200" cap="sq" cmpd="tri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rgbClr val="1D4337"/>
                </a:solidFill>
                <a:latin typeface="Arial" charset="0"/>
              </a:rPr>
              <a:t>Альтернативные способы применения вычетов</a:t>
            </a:r>
          </a:p>
        </p:txBody>
      </p:sp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3924304" y="3933829"/>
            <a:ext cx="4824413" cy="2232025"/>
          </a:xfrm>
          <a:prstGeom prst="rect">
            <a:avLst/>
          </a:prstGeom>
          <a:gradFill rotWithShape="1">
            <a:gsLst>
              <a:gs pos="0">
                <a:srgbClr val="BCEDFC"/>
              </a:gs>
              <a:gs pos="50000">
                <a:srgbClr val="FFFF99"/>
              </a:gs>
              <a:gs pos="100000">
                <a:srgbClr val="BCEDFC"/>
              </a:gs>
            </a:gsLst>
            <a:lin ang="5400000" scaled="1"/>
          </a:gradFill>
          <a:ln w="12700" cap="sq">
            <a:solidFill>
              <a:srgbClr val="33CCCC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ru-RU" sz="2000" dirty="0">
                <a:solidFill>
                  <a:srgbClr val="1D4337"/>
                </a:solidFill>
                <a:latin typeface="Arial" charset="0"/>
              </a:rPr>
              <a:t>Налогоплательщик вправе уменьшить сумму доходов от реализации имущества на сумму фактически произведенных расходов, связанных с получением доходов (представить документы налоговому агенту)</a:t>
            </a:r>
          </a:p>
        </p:txBody>
      </p:sp>
      <p:pic>
        <p:nvPicPr>
          <p:cNvPr id="54276" name="Picture 8" descr="MCj040441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3933825"/>
            <a:ext cx="24495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СТАВКИ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dirty="0" smtClean="0"/>
              <a:t>13%, 30%, </a:t>
            </a:r>
            <a:r>
              <a:rPr lang="ru-RU" dirty="0" smtClean="0"/>
              <a:t>13%, </a:t>
            </a:r>
            <a:r>
              <a:rPr lang="ru-RU" dirty="0" smtClean="0"/>
              <a:t>35% - ст. 224 НК РФ</a:t>
            </a:r>
          </a:p>
          <a:p>
            <a:pPr algn="just">
              <a:buFontTx/>
              <a:buChar char="-"/>
            </a:pPr>
            <a:r>
              <a:rPr lang="ru-RU" dirty="0" smtClean="0"/>
              <a:t>проценты по банковским вкладам – ст. 214.2</a:t>
            </a:r>
          </a:p>
          <a:p>
            <a:pPr algn="just">
              <a:buFontTx/>
              <a:buChar char="-"/>
            </a:pPr>
            <a:r>
              <a:rPr lang="ru-RU" dirty="0" smtClean="0"/>
              <a:t>Материальная выгода – ст. 212 НК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524752" y="3573463"/>
            <a:ext cx="1368425" cy="2160587"/>
          </a:xfrm>
          <a:prstGeom prst="curvedLeftArrow">
            <a:avLst>
              <a:gd name="adj1" fmla="val 27353"/>
              <a:gd name="adj2" fmla="val 589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3853" y="3573463"/>
            <a:ext cx="1295400" cy="2160587"/>
          </a:xfrm>
          <a:prstGeom prst="curvedRightArrow">
            <a:avLst>
              <a:gd name="adj1" fmla="val 30887"/>
              <a:gd name="adj2" fmla="val 62021"/>
              <a:gd name="adj3" fmla="val 33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1D4337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7" y="116632"/>
            <a:ext cx="6911975" cy="792088"/>
          </a:xfrm>
        </p:spPr>
        <p:txBody>
          <a:bodyPr/>
          <a:lstStyle/>
          <a:p>
            <a:pPr algn="ctr"/>
            <a:r>
              <a:rPr lang="ru-RU" sz="2800" dirty="0" smtClean="0"/>
              <a:t>Социально-экономическое значение НДФЛ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468317" y="2924175"/>
            <a:ext cx="3240087" cy="1079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1D4337"/>
                </a:solidFill>
                <a:latin typeface="Arial" charset="0"/>
              </a:rPr>
              <a:t>Мобилизация максимальных поступлений от налога</a:t>
            </a:r>
            <a:endParaRPr lang="ru-RU" sz="2000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5364163" y="2924175"/>
            <a:ext cx="3384550" cy="1079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1D4337"/>
                </a:solidFill>
                <a:latin typeface="Arial" charset="0"/>
              </a:rPr>
              <a:t>Справедливое соотношение доходов разных слоев населения</a:t>
            </a:r>
            <a:endParaRPr lang="ru-RU" sz="2000" dirty="0">
              <a:solidFill>
                <a:srgbClr val="1D4337"/>
              </a:solidFill>
              <a:latin typeface="Arial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619254" y="4076700"/>
            <a:ext cx="5905500" cy="2592388"/>
          </a:xfrm>
          <a:prstGeom prst="ellipse">
            <a:avLst/>
          </a:prstGeom>
          <a:solidFill>
            <a:srgbClr val="FFFF00">
              <a:alpha val="52156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r>
              <a:rPr lang="ru-RU" dirty="0" smtClean="0">
                <a:solidFill>
                  <a:srgbClr val="1D4337"/>
                </a:solidFill>
              </a:rPr>
              <a:t>Составление </a:t>
            </a:r>
            <a:r>
              <a:rPr lang="ru-RU" b="1" dirty="0" smtClean="0">
                <a:solidFill>
                  <a:srgbClr val="1D4337"/>
                </a:solidFill>
              </a:rPr>
              <a:t>баланса</a:t>
            </a:r>
            <a:r>
              <a:rPr lang="ru-RU" dirty="0" smtClean="0">
                <a:solidFill>
                  <a:srgbClr val="1D4337"/>
                </a:solidFill>
              </a:rPr>
              <a:t> элементов</a:t>
            </a:r>
            <a:endParaRPr lang="ru-RU" dirty="0">
              <a:solidFill>
                <a:srgbClr val="1D4337"/>
              </a:solidFill>
            </a:endParaRPr>
          </a:p>
        </p:txBody>
      </p:sp>
      <p:sp>
        <p:nvSpPr>
          <p:cNvPr id="2" name="Равно 1"/>
          <p:cNvSpPr/>
          <p:nvPr/>
        </p:nvSpPr>
        <p:spPr bwMode="auto">
          <a:xfrm>
            <a:off x="3995936" y="3140968"/>
            <a:ext cx="1224136" cy="648072"/>
          </a:xfrm>
          <a:prstGeom prst="mathEqual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1D43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2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524752" y="3573463"/>
            <a:ext cx="1368425" cy="2160587"/>
          </a:xfrm>
          <a:prstGeom prst="curvedLeftArrow">
            <a:avLst>
              <a:gd name="adj1" fmla="val 27353"/>
              <a:gd name="adj2" fmla="val 589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3853" y="3573463"/>
            <a:ext cx="1295400" cy="2160587"/>
          </a:xfrm>
          <a:prstGeom prst="curvedRightArrow">
            <a:avLst>
              <a:gd name="adj1" fmla="val 30887"/>
              <a:gd name="adj2" fmla="val 62021"/>
              <a:gd name="adj3" fmla="val 33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7" y="260350"/>
            <a:ext cx="6911975" cy="431800"/>
          </a:xfrm>
        </p:spPr>
        <p:txBody>
          <a:bodyPr/>
          <a:lstStyle/>
          <a:p>
            <a:pPr algn="ctr"/>
            <a:r>
              <a:rPr lang="ru-RU" sz="2800" smtClean="0"/>
              <a:t>Налог на доходы физических лиц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76604" y="908052"/>
            <a:ext cx="2663825" cy="1008063"/>
          </a:xfrm>
          <a:prstGeom prst="rect">
            <a:avLst/>
          </a:prstGeom>
          <a:gradFill rotWithShape="1">
            <a:gsLst>
              <a:gs pos="0">
                <a:srgbClr val="FEE7F2"/>
              </a:gs>
              <a:gs pos="9000">
                <a:srgbClr val="FBD49C"/>
              </a:gs>
              <a:gs pos="19501">
                <a:srgbClr val="FBA97D"/>
              </a:gs>
              <a:gs pos="32001">
                <a:srgbClr val="FAC77D"/>
              </a:gs>
              <a:gs pos="41000">
                <a:srgbClr val="FEE7F2"/>
              </a:gs>
              <a:gs pos="50000">
                <a:srgbClr val="FBEAC7"/>
              </a:gs>
              <a:gs pos="59000">
                <a:srgbClr val="FEE7F2"/>
              </a:gs>
              <a:gs pos="67999">
                <a:srgbClr val="FAC77D"/>
              </a:gs>
              <a:gs pos="80499">
                <a:srgbClr val="FBA97D"/>
              </a:gs>
              <a:gs pos="91000">
                <a:srgbClr val="FBD49C"/>
              </a:gs>
              <a:gs pos="100000">
                <a:srgbClr val="FEE7F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>
                <a:latin typeface="Arial" charset="0"/>
              </a:rPr>
              <a:t>Плательщики подоходного налога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24077" y="2133608"/>
            <a:ext cx="5040313" cy="57626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</a:rPr>
              <a:t>Физические лица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468317" y="2924175"/>
            <a:ext cx="3240087" cy="1079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Имеющие постоянное местожительство в РФ</a:t>
            </a:r>
            <a:r>
              <a:rPr lang="en-US" sz="2000" dirty="0">
                <a:latin typeface="Arial" charset="0"/>
              </a:rPr>
              <a:t>*</a:t>
            </a:r>
            <a:endParaRPr lang="ru-RU" sz="2000" dirty="0">
              <a:latin typeface="Arial" charset="0"/>
            </a:endParaRP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5364163" y="2924175"/>
            <a:ext cx="3384550" cy="1079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bg1"/>
              </a:gs>
              <a:gs pos="100000">
                <a:schemeClr val="tx2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tx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Не имеющие постоянное место жительства в РФ**</a:t>
            </a: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619254" y="4076700"/>
            <a:ext cx="5905500" cy="2592388"/>
          </a:xfrm>
          <a:prstGeom prst="ellipse">
            <a:avLst/>
          </a:prstGeom>
          <a:solidFill>
            <a:srgbClr val="FFFF00">
              <a:alpha val="52156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563938" y="4149725"/>
            <a:ext cx="1944687" cy="1079500"/>
          </a:xfrm>
          <a:prstGeom prst="ellipse">
            <a:avLst/>
          </a:prstGeom>
          <a:solidFill>
            <a:srgbClr val="99CC00">
              <a:alpha val="61176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>
                <a:latin typeface="Arial" charset="0"/>
              </a:rPr>
              <a:t>Граждане РФ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1908175" y="5157788"/>
            <a:ext cx="2447925" cy="1079500"/>
          </a:xfrm>
          <a:prstGeom prst="ellipse">
            <a:avLst/>
          </a:prstGeom>
          <a:solidFill>
            <a:srgbClr val="99CC00">
              <a:alpha val="59999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800">
                <a:latin typeface="Arial" charset="0"/>
              </a:rPr>
              <a:t>Иностранные граждане</a:t>
            </a: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4787900" y="5157788"/>
            <a:ext cx="2305050" cy="1079500"/>
          </a:xfrm>
          <a:prstGeom prst="ellipse">
            <a:avLst/>
          </a:prstGeom>
          <a:solidFill>
            <a:srgbClr val="99CC00">
              <a:alpha val="54901"/>
            </a:srgbClr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ru-RU" sz="1800">
                <a:latin typeface="Arial" charset="0"/>
              </a:rPr>
              <a:t>Лица без гражданства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3708404" y="2708283"/>
            <a:ext cx="1655763" cy="11525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531 w 21600"/>
              <a:gd name="T13" fmla="*/ 13697 h 21600"/>
              <a:gd name="T14" fmla="*/ 20069 w 21600"/>
              <a:gd name="T15" fmla="*/ 171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7795"/>
                </a:lnTo>
                <a:lnTo>
                  <a:pt x="9588" y="7795"/>
                </a:lnTo>
                <a:lnTo>
                  <a:pt x="9588" y="13697"/>
                </a:lnTo>
                <a:lnTo>
                  <a:pt x="5457" y="13697"/>
                </a:lnTo>
                <a:lnTo>
                  <a:pt x="5457" y="9257"/>
                </a:lnTo>
                <a:lnTo>
                  <a:pt x="0" y="15429"/>
                </a:lnTo>
                <a:lnTo>
                  <a:pt x="5457" y="21600"/>
                </a:lnTo>
                <a:lnTo>
                  <a:pt x="5457" y="17160"/>
                </a:lnTo>
                <a:lnTo>
                  <a:pt x="16143" y="17160"/>
                </a:lnTo>
                <a:lnTo>
                  <a:pt x="16143" y="21600"/>
                </a:lnTo>
                <a:lnTo>
                  <a:pt x="21600" y="15429"/>
                </a:lnTo>
                <a:lnTo>
                  <a:pt x="16143" y="9257"/>
                </a:lnTo>
                <a:lnTo>
                  <a:pt x="16143" y="13697"/>
                </a:lnTo>
                <a:lnTo>
                  <a:pt x="12012" y="13697"/>
                </a:lnTo>
                <a:lnTo>
                  <a:pt x="12012" y="7795"/>
                </a:lnTo>
                <a:lnTo>
                  <a:pt x="15120" y="7795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Структура поступлений в консолидированный бюджет РФ за 1 полугодие </a:t>
            </a:r>
            <a:r>
              <a:rPr lang="ru-RU" sz="2400" dirty="0" smtClean="0"/>
              <a:t>201</a:t>
            </a:r>
            <a:r>
              <a:rPr lang="en-US" sz="2400" dirty="0" smtClean="0"/>
              <a:t>4</a:t>
            </a:r>
            <a:r>
              <a:rPr lang="ru-RU" sz="2400" dirty="0" smtClean="0"/>
              <a:t> </a:t>
            </a:r>
            <a:r>
              <a:rPr lang="ru-RU" sz="2400" dirty="0"/>
              <a:t>года, %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804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00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Динамика поступления НДФЛ в консолидированный бюджет в 2003 - 2013 гг., млрд.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557338"/>
          <a:ext cx="8280400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4937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12" y="260648"/>
            <a:ext cx="7920880" cy="6336704"/>
          </a:xfrm>
        </p:spPr>
        <p:txBody>
          <a:bodyPr/>
          <a:lstStyle/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65781509"/>
              </p:ext>
            </p:extLst>
          </p:nvPr>
        </p:nvGraphicFramePr>
        <p:xfrm>
          <a:off x="1259633" y="548680"/>
          <a:ext cx="74168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7226768"/>
              </p:ext>
            </p:extLst>
          </p:nvPr>
        </p:nvGraphicFramePr>
        <p:xfrm>
          <a:off x="1403648" y="3356992"/>
          <a:ext cx="72728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51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Нормативы распределения налога на доходы физических </a:t>
            </a:r>
            <a:r>
              <a:rPr lang="ru-RU" sz="2400" dirty="0" smtClean="0"/>
              <a:t>лиц в </a:t>
            </a:r>
            <a:r>
              <a:rPr lang="ru-RU" sz="2400" dirty="0"/>
              <a:t>Российской Федерации с 1 января 2014 г.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9563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40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8" y="188640"/>
            <a:ext cx="7776864" cy="666936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Предлагаемые варианты распределения НДФЛ: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555776" y="548680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187624" y="1340768"/>
            <a:ext cx="2952328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А) уплата (зачисление) налога в бюджет муниципального образования - по месту жительства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налогоплательщика.</a:t>
            </a:r>
            <a:endParaRPr lang="ru-RU" sz="18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68144" y="548680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076056" y="1340768"/>
            <a:ext cx="3312368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Б) расчетное распределение НДФЛ субъектом федерации между муниципальными бюджетами по специальной методике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55776" y="306896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39556" y="4221088"/>
            <a:ext cx="3888432" cy="23042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Главным же недостатком предлагаемого варианта является значительное удорожание администрирования налога</a:t>
            </a:r>
            <a:endParaRPr lang="ru-RU" sz="1800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>
            <a:endCxn id="30" idx="0"/>
          </p:cNvCxnSpPr>
          <p:nvPr/>
        </p:nvCxnSpPr>
        <p:spPr>
          <a:xfrm>
            <a:off x="6876256" y="3140968"/>
            <a:ext cx="3600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4860036" y="4293096"/>
            <a:ext cx="4104456" cy="22322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Главным недостатком данного варианта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является опасность непрозрачного распределения налога и, как</a:t>
            </a:r>
            <a:r>
              <a:rPr lang="ru-RU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следствие, снижение в целом справедливости бюджетной системы.</a:t>
            </a: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Шаблон оформления 'Эскалатор' [1]">
  <a:themeElements>
    <a:clrScheme name="Шаблон оформления 'Эскалатор' [1]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Шаблон оформления 'Эскалатор'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Эскалатор' [1]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Шаблон оформления 'Эскалатор' [1]">
  <a:themeElements>
    <a:clrScheme name="Шаблон оформления 'Эскалатор' [1] 1">
      <a:dk1>
        <a:srgbClr val="1D4337"/>
      </a:dk1>
      <a:lt1>
        <a:srgbClr val="DDFFDD"/>
      </a:lt1>
      <a:dk2>
        <a:srgbClr val="1D4944"/>
      </a:dk2>
      <a:lt2>
        <a:srgbClr val="220011"/>
      </a:lt2>
      <a:accent1>
        <a:srgbClr val="71AD49"/>
      </a:accent1>
      <a:accent2>
        <a:srgbClr val="15692B"/>
      </a:accent2>
      <a:accent3>
        <a:srgbClr val="EBFFEB"/>
      </a:accent3>
      <a:accent4>
        <a:srgbClr val="17382D"/>
      </a:accent4>
      <a:accent5>
        <a:srgbClr val="BBD3B1"/>
      </a:accent5>
      <a:accent6>
        <a:srgbClr val="125E26"/>
      </a:accent6>
      <a:hlink>
        <a:srgbClr val="7A8E32"/>
      </a:hlink>
      <a:folHlink>
        <a:srgbClr val="DFE34F"/>
      </a:folHlink>
    </a:clrScheme>
    <a:fontScheme name="Шаблон оформления 'Эскалатор' [1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Эскалатор' [1] 1">
        <a:dk1>
          <a:srgbClr val="1D4337"/>
        </a:dk1>
        <a:lt1>
          <a:srgbClr val="DDFFDD"/>
        </a:lt1>
        <a:dk2>
          <a:srgbClr val="1D4944"/>
        </a:dk2>
        <a:lt2>
          <a:srgbClr val="220011"/>
        </a:lt2>
        <a:accent1>
          <a:srgbClr val="71AD49"/>
        </a:accent1>
        <a:accent2>
          <a:srgbClr val="15692B"/>
        </a:accent2>
        <a:accent3>
          <a:srgbClr val="EBFFEB"/>
        </a:accent3>
        <a:accent4>
          <a:srgbClr val="17382D"/>
        </a:accent4>
        <a:accent5>
          <a:srgbClr val="BBD3B1"/>
        </a:accent5>
        <a:accent6>
          <a:srgbClr val="125E26"/>
        </a:accent6>
        <a:hlink>
          <a:srgbClr val="7A8E32"/>
        </a:hlink>
        <a:folHlink>
          <a:srgbClr val="DFE3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эскалатор</Template>
  <TotalTime>10004</TotalTime>
  <Words>1172</Words>
  <Application>Microsoft Office PowerPoint</Application>
  <PresentationFormat>Экран (4:3)</PresentationFormat>
  <Paragraphs>166</Paragraphs>
  <Slides>27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Шаблон оформления 'Эскалатор' [1]</vt:lpstr>
      <vt:lpstr>5_Тема Office</vt:lpstr>
      <vt:lpstr>Солнцестояние</vt:lpstr>
      <vt:lpstr>2_Шаблон оформления 'Эскалатор' [1]</vt:lpstr>
      <vt:lpstr>2_Солнцестояние</vt:lpstr>
      <vt:lpstr>Презентация PowerPoint</vt:lpstr>
      <vt:lpstr>НАЛОГ НА ДОХОДЫ ФИЗИЧЕСКИХ ЛИЦ</vt:lpstr>
      <vt:lpstr>Социально-экономическое значение НДФЛ</vt:lpstr>
      <vt:lpstr>Налог на доходы физических лиц</vt:lpstr>
      <vt:lpstr>Структура поступлений в консолидированный бюджет РФ за 1 полугодие 2014 года, %</vt:lpstr>
      <vt:lpstr>Динамика поступления НДФЛ в консолидированный бюджет в 2003 - 2013 гг., млрд. руб.</vt:lpstr>
      <vt:lpstr>Презентация PowerPoint</vt:lpstr>
      <vt:lpstr>Нормативы распределения налога на доходы физических лиц в Российской Федерации с 1 января 2014 г. </vt:lpstr>
      <vt:lpstr>Презентация PowerPoint</vt:lpstr>
      <vt:lpstr>Презентация PowerPoint</vt:lpstr>
      <vt:lpstr>Презентация PowerPoint</vt:lpstr>
      <vt:lpstr>Доходы</vt:lpstr>
      <vt:lpstr>Налог на доходы физических лиц</vt:lpstr>
      <vt:lpstr>Порядок определения налоговой базы по НДФЛ по ставке 13%</vt:lpstr>
      <vt:lpstr>Налог на доходы физических лиц</vt:lpstr>
      <vt:lpstr>НАЛОГОВЫЕ ВЫЧЕТЫ</vt:lpstr>
      <vt:lpstr>Налог на доходы физических лиц</vt:lpstr>
      <vt:lpstr>Презентация PowerPoint</vt:lpstr>
      <vt:lpstr>Налог на доходы физических лиц</vt:lpstr>
      <vt:lpstr>Презентация PowerPoint</vt:lpstr>
      <vt:lpstr>Образовательные, медицинские, пенсионные вычеты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</vt:lpstr>
      <vt:lpstr>Спасибо за внимание!</vt:lpstr>
    </vt:vector>
  </TitlesOfParts>
  <Company>МУК "МИБС"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 НА ДОХОДЫ ФИЗИЧЕСКИХ ЛИЦ</dc:title>
  <dc:creator>biblos_3</dc:creator>
  <cp:lastModifiedBy>Олег Савин</cp:lastModifiedBy>
  <cp:revision>407</cp:revision>
  <cp:lastPrinted>2015-01-21T21:57:20Z</cp:lastPrinted>
  <dcterms:created xsi:type="dcterms:W3CDTF">2007-08-18T11:39:17Z</dcterms:created>
  <dcterms:modified xsi:type="dcterms:W3CDTF">2015-02-02T20:11:22Z</dcterms:modified>
</cp:coreProperties>
</file>