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56" r:id="rId5"/>
    <p:sldId id="274" r:id="rId6"/>
    <p:sldId id="275" r:id="rId7"/>
    <p:sldId id="276" r:id="rId8"/>
    <p:sldId id="263" r:id="rId9"/>
    <p:sldId id="258" r:id="rId10"/>
    <p:sldId id="259" r:id="rId11"/>
    <p:sldId id="260" r:id="rId12"/>
    <p:sldId id="265" r:id="rId13"/>
    <p:sldId id="262" r:id="rId14"/>
    <p:sldId id="266" r:id="rId15"/>
    <p:sldId id="261" r:id="rId16"/>
    <p:sldId id="270" r:id="rId17"/>
    <p:sldId id="267" r:id="rId18"/>
    <p:sldId id="268" r:id="rId19"/>
    <p:sldId id="269" r:id="rId20"/>
    <p:sldId id="27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080"/>
    <a:srgbClr val="000066"/>
    <a:srgbClr val="800000"/>
    <a:srgbClr val="99CCFF"/>
    <a:srgbClr val="CCFFFF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CAC03-0B7F-48A2-8BBF-A369A597EE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962852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6E87E-9D08-4506-9DEB-E52933C61C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683342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030DE-D732-499D-814B-10A04DB578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7208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4F91391-1FBD-44E9-B817-27B6D63677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378698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AB9841-477E-4DE0-8535-B2A8EC305B4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37211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CE848-6D7C-455D-8C5B-AF656F4F8E5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985446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6FC60-047F-4635-AA28-69B7D698EBC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691884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0AB41-4D5D-4640-92E2-7F512B2AE3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527034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5994F-03CB-4BE7-8D2A-BAB98830315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292419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83E3A-41C1-49E4-A7FE-BC0B0E8F542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628841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BE8EF-28F6-4C86-92BD-79B57C08E7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29090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70381-01AD-4FCD-93CF-A319D006670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14416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CA8B7-8589-46B9-885B-A568E19A26B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997966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0F6122-8685-4C5D-82AD-67A1ED18A96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cover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762000"/>
            <a:ext cx="8077200" cy="1219200"/>
          </a:xfrm>
          <a:noFill/>
          <a:ln/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ru-RU" sz="3600" b="1" u="sng" dirty="0" smtClean="0">
                <a:solidFill>
                  <a:srgbClr val="400080"/>
                </a:solidFill>
                <a:latin typeface="Calibri"/>
                <a:cs typeface="Calibri"/>
              </a:rPr>
              <a:t>ТЕМА </a:t>
            </a:r>
            <a:r>
              <a:rPr lang="ru-RU" sz="3600" b="1" u="sng" dirty="0">
                <a:solidFill>
                  <a:srgbClr val="400080"/>
                </a:solidFill>
                <a:latin typeface="Calibri"/>
                <a:cs typeface="Calibri"/>
              </a:rPr>
              <a:t>3</a:t>
            </a:r>
            <a:r>
              <a:rPr lang="ru-RU" sz="3600" b="1" u="sng" dirty="0" smtClean="0">
                <a:solidFill>
                  <a:srgbClr val="400080"/>
                </a:solidFill>
                <a:latin typeface="Calibri"/>
                <a:cs typeface="Calibri"/>
              </a:rPr>
              <a:t>.</a:t>
            </a:r>
            <a:r>
              <a:rPr lang="ru-RU" sz="3600" b="1" u="sng" dirty="0">
                <a:solidFill>
                  <a:srgbClr val="400080"/>
                </a:solidFill>
                <a:latin typeface="Calibri"/>
                <a:cs typeface="Calibri"/>
              </a:rPr>
              <a:t/>
            </a:r>
            <a:br>
              <a:rPr lang="ru-RU" sz="3600" b="1" u="sng" dirty="0">
                <a:solidFill>
                  <a:srgbClr val="400080"/>
                </a:solidFill>
                <a:latin typeface="Calibri"/>
                <a:cs typeface="Calibri"/>
              </a:rPr>
            </a:br>
            <a:r>
              <a:rPr lang="ru-RU" sz="3600" b="1" u="sng" dirty="0">
                <a:solidFill>
                  <a:srgbClr val="400080"/>
                </a:solidFill>
                <a:latin typeface="Calibri"/>
                <a:cs typeface="Calibri"/>
              </a:rPr>
              <a:t>ТРАНСПОРТНЫЙ НАЛОГ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2438400"/>
            <a:ext cx="7850188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ru-RU" sz="3200" b="1" dirty="0">
                <a:latin typeface="Calibri"/>
                <a:cs typeface="Calibri"/>
              </a:rPr>
              <a:t>Плательщики налога. Объект обложения.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ru-RU" sz="3200" b="1" dirty="0">
                <a:latin typeface="Calibri"/>
                <a:cs typeface="Calibri"/>
              </a:rPr>
              <a:t>Порядок определения налоговой базы.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ru-RU" sz="3200" b="1" dirty="0">
                <a:latin typeface="Calibri"/>
                <a:cs typeface="Calibri"/>
              </a:rPr>
              <a:t>Налоговый период. Ставки налога. 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ru-RU" sz="3200" b="1" dirty="0">
                <a:latin typeface="Calibri"/>
                <a:cs typeface="Calibri"/>
              </a:rPr>
              <a:t>Налоговые льготы.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ru-RU" sz="3200" b="1" dirty="0">
                <a:latin typeface="Calibri"/>
                <a:cs typeface="Calibri"/>
              </a:rPr>
              <a:t>Порядок исчисления и сроки уплаты налога.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715963"/>
          </a:xfrm>
          <a:solidFill>
            <a:schemeClr val="accent1">
              <a:lumMod val="25000"/>
            </a:schemeClr>
          </a:solidFill>
        </p:spPr>
        <p:txBody>
          <a:bodyPr/>
          <a:lstStyle/>
          <a:p>
            <a:r>
              <a:rPr lang="ru-RU" sz="3200" u="sng" dirty="0">
                <a:solidFill>
                  <a:schemeClr val="bg1"/>
                </a:solidFill>
              </a:rPr>
              <a:t>Не являются объектами налогообложения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04800" y="1143000"/>
            <a:ext cx="9448800" cy="5715000"/>
          </a:xfrm>
          <a:noFill/>
        </p:spPr>
        <p:txBody>
          <a:bodyPr lIns="18000" rIns="18000"/>
          <a:lstStyle/>
          <a:p>
            <a:pPr marL="990600" lvl="1" indent="-533400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sz="2000"/>
              <a:t>весельные лодки, а также моторные лодки с двигателем мощностью не свыше 5 лошадиных сил;</a:t>
            </a:r>
          </a:p>
          <a:p>
            <a:pPr marL="990600" lvl="1" indent="-533400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sz="2000"/>
              <a:t>автомобили легковые, специально оборудованные для использования инвалидами, а также автомобили легковые с мощностью двигателя до 100 лошадиных сил, приобретенные через органы социальной защиты населения;</a:t>
            </a:r>
          </a:p>
          <a:p>
            <a:pPr marL="990600" lvl="1" indent="-533400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sz="2000"/>
              <a:t>промысловые морские и речные суда;</a:t>
            </a:r>
          </a:p>
          <a:p>
            <a:pPr marL="990600" lvl="1" indent="-533400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sz="2000"/>
              <a:t>пассажирские и грузовые морские, речные и воздушные суда, используемые для осуществления пассажирских или грузовых перевозок;</a:t>
            </a:r>
          </a:p>
          <a:p>
            <a:pPr marL="990600" lvl="1" indent="-533400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sz="2000"/>
              <a:t>тракторы, самоходные комбайны всех марок, специальные автомашины, зарегистрированные на с/х товаропроизводителей и используемые для производства с/х продукции;</a:t>
            </a:r>
          </a:p>
          <a:p>
            <a:pPr marL="990600" lvl="1" indent="-533400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sz="2000"/>
              <a:t>транспортные средства федеральных органов исполнительной власти, где законодательно предусмотрена военная или приравненная к ней служба;</a:t>
            </a:r>
          </a:p>
          <a:p>
            <a:pPr marL="990600" lvl="1" indent="-533400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sz="2000"/>
              <a:t>транспортные средства, находящиеся в розыске, при условии подтверждения факта их угона (кражи) документом, выдаваемым органами МВД;</a:t>
            </a:r>
          </a:p>
          <a:p>
            <a:pPr marL="990600" lvl="1" indent="-533400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sz="2000"/>
              <a:t>самолеты и вертолеты санитарной авиации и медицинской службы;</a:t>
            </a:r>
          </a:p>
          <a:p>
            <a:pPr marL="990600" lvl="1" indent="-533400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sz="2000"/>
              <a:t>суда, зарегистрированные в Российском международном реестре судов.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ru-RU" sz="3000" u="sng"/>
              <a:t>Определение налоговой базы (ст. 359)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61925" y="838200"/>
            <a:ext cx="1981200" cy="2514600"/>
          </a:xfrm>
          <a:prstGeom prst="downArrowCallout">
            <a:avLst>
              <a:gd name="adj1" fmla="val 25000"/>
              <a:gd name="adj2" fmla="val 25000"/>
              <a:gd name="adj3" fmla="val 21154"/>
              <a:gd name="adj4" fmla="val 76042"/>
            </a:avLst>
          </a:prstGeom>
          <a:solidFill>
            <a:srgbClr val="400080"/>
          </a:solidFill>
          <a:ln>
            <a:noFill/>
          </a:ln>
          <a:effectLst/>
          <a:extLst/>
        </p:spPr>
        <p:txBody>
          <a:bodyPr anchor="ctr" anchorCtr="1"/>
          <a:lstStyle/>
          <a:p>
            <a:pPr algn="ctr"/>
            <a:r>
              <a:rPr lang="ru-RU" sz="2200" dirty="0">
                <a:solidFill>
                  <a:schemeClr val="bg1"/>
                </a:solidFill>
              </a:rPr>
              <a:t>Для ТС, имеющих двигатели</a:t>
            </a:r>
          </a:p>
          <a:p>
            <a:pPr algn="ctr"/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943725" y="838200"/>
            <a:ext cx="1981200" cy="2514600"/>
          </a:xfrm>
          <a:prstGeom prst="downArrowCallout">
            <a:avLst>
              <a:gd name="adj1" fmla="val 25806"/>
              <a:gd name="adj2" fmla="val 25000"/>
              <a:gd name="adj3" fmla="val 22476"/>
              <a:gd name="adj4" fmla="val 75440"/>
            </a:avLst>
          </a:prstGeom>
          <a:solidFill>
            <a:srgbClr val="4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/>
            <a:r>
              <a:rPr lang="ru-RU" sz="2200">
                <a:solidFill>
                  <a:schemeClr val="bg1"/>
                </a:solidFill>
              </a:rPr>
              <a:t>Для других водных и воздушных ТС</a:t>
            </a:r>
            <a:endParaRPr lang="ru-RU" sz="22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28600" y="3429000"/>
            <a:ext cx="1905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2000"/>
              <a:t>как мощность двигателя ТС в лошадиных силах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438400" y="3429000"/>
            <a:ext cx="2057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2000"/>
              <a:t>как паспортная статическая тяга реактивного двигателя на взлетном режиме в земных условиях в килограммах силы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2328863" y="838200"/>
            <a:ext cx="2133600" cy="2514600"/>
          </a:xfrm>
          <a:prstGeom prst="downArrowCallout">
            <a:avLst>
              <a:gd name="adj1" fmla="val 25000"/>
              <a:gd name="adj2" fmla="val 25000"/>
              <a:gd name="adj3" fmla="val 19643"/>
              <a:gd name="adj4" fmla="val 76042"/>
            </a:avLst>
          </a:prstGeom>
          <a:solidFill>
            <a:srgbClr val="400080"/>
          </a:solidFill>
          <a:ln>
            <a:noFill/>
          </a:ln>
          <a:effectLst/>
          <a:extLst/>
        </p:spPr>
        <p:txBody>
          <a:bodyPr anchor="ctr" anchorCtr="1"/>
          <a:lstStyle/>
          <a:p>
            <a:pPr algn="ctr"/>
            <a:endParaRPr lang="ru-RU" sz="2200">
              <a:solidFill>
                <a:schemeClr val="bg1"/>
              </a:solidFill>
            </a:endParaRPr>
          </a:p>
          <a:p>
            <a:pPr algn="ctr"/>
            <a:r>
              <a:rPr lang="ru-RU" sz="2200">
                <a:solidFill>
                  <a:schemeClr val="bg1"/>
                </a:solidFill>
              </a:rPr>
              <a:t>Для воздушных ТС, имеющих реактивные двигатели</a:t>
            </a:r>
          </a:p>
          <a:p>
            <a:pPr algn="ctr"/>
            <a:endParaRPr lang="ru-RU" sz="2200">
              <a:solidFill>
                <a:schemeClr val="bg1"/>
              </a:solidFill>
            </a:endParaRP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4648200" y="838200"/>
            <a:ext cx="2108200" cy="2514600"/>
          </a:xfrm>
          <a:prstGeom prst="downArrowCallout">
            <a:avLst>
              <a:gd name="adj1" fmla="val 25806"/>
              <a:gd name="adj2" fmla="val 25000"/>
              <a:gd name="adj3" fmla="val 21122"/>
              <a:gd name="adj4" fmla="val 75440"/>
            </a:avLst>
          </a:prstGeom>
          <a:solidFill>
            <a:srgbClr val="4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/>
            <a:r>
              <a:rPr lang="ru-RU" sz="2200">
                <a:solidFill>
                  <a:schemeClr val="bg1"/>
                </a:solidFill>
              </a:rPr>
              <a:t>Для водных несамоходных (буксируемых) ТС</a:t>
            </a:r>
            <a:endParaRPr lang="ru-RU" sz="2200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4724400" y="3429000"/>
            <a:ext cx="1981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2000"/>
              <a:t>как валовая вместимость в регистровых тоннах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7010400" y="3429000"/>
            <a:ext cx="1981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2000"/>
              <a:t>как единица транспортного средства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ru-RU" u="sng"/>
              <a:t>Налоговым периодом является календарный год (ст.360)</a:t>
            </a:r>
          </a:p>
          <a:p>
            <a:pPr algn="ctr">
              <a:buFontTx/>
              <a:buNone/>
            </a:pPr>
            <a:r>
              <a:rPr lang="ru-RU" sz="2800"/>
              <a:t>Отчетными периодами для организаций признаются: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09600" y="2590800"/>
            <a:ext cx="2362200" cy="1752600"/>
          </a:xfrm>
          <a:prstGeom prst="rect">
            <a:avLst/>
          </a:prstGeom>
          <a:solidFill>
            <a:srgbClr val="400080"/>
          </a:soli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Первый</a:t>
            </a:r>
          </a:p>
          <a:p>
            <a:pPr algn="ctr"/>
            <a:r>
              <a:rPr lang="ru-RU" sz="2400">
                <a:solidFill>
                  <a:schemeClr val="bg1"/>
                </a:solidFill>
              </a:rPr>
              <a:t>квартал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019800" y="2590800"/>
            <a:ext cx="2362200" cy="1752600"/>
          </a:xfrm>
          <a:prstGeom prst="rect">
            <a:avLst/>
          </a:prstGeom>
          <a:solidFill>
            <a:srgbClr val="400080"/>
          </a:soli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/>
        </p:spPr>
        <p:txBody>
          <a:bodyPr anchor="ctr"/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Третий </a:t>
            </a:r>
          </a:p>
          <a:p>
            <a:pPr algn="ctr"/>
            <a:r>
              <a:rPr lang="ru-RU" sz="2400">
                <a:solidFill>
                  <a:schemeClr val="bg1"/>
                </a:solidFill>
              </a:rPr>
              <a:t>квартал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276600" y="2590800"/>
            <a:ext cx="2438400" cy="1752600"/>
          </a:xfrm>
          <a:prstGeom prst="rect">
            <a:avLst/>
          </a:prstGeom>
          <a:solidFill>
            <a:srgbClr val="400080"/>
          </a:soli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Второй</a:t>
            </a:r>
          </a:p>
          <a:p>
            <a:pPr algn="ctr"/>
            <a:r>
              <a:rPr lang="ru-RU" sz="2400">
                <a:solidFill>
                  <a:schemeClr val="bg1"/>
                </a:solidFill>
              </a:rPr>
              <a:t>квартал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62000" y="4800600"/>
            <a:ext cx="7772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2800" u="sng"/>
              <a:t>При установлении налога законодательные органы субъектов РФ могут не устанавливать отчетные периоды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</a:extLst>
        </p:spPr>
        <p:txBody>
          <a:bodyPr/>
          <a:lstStyle/>
          <a:p>
            <a:r>
              <a:rPr lang="ru-RU" sz="3200" u="sng"/>
              <a:t>Налоговые ставки (ст. 361)</a:t>
            </a:r>
          </a:p>
        </p:txBody>
      </p:sp>
      <p:graphicFrame>
        <p:nvGraphicFramePr>
          <p:cNvPr id="10584" name="Group 3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648381"/>
              </p:ext>
            </p:extLst>
          </p:nvPr>
        </p:nvGraphicFramePr>
        <p:xfrm>
          <a:off x="304800" y="838200"/>
          <a:ext cx="8534400" cy="3672523"/>
        </p:xfrm>
        <a:graphic>
          <a:graphicData uri="http://schemas.openxmlformats.org/drawingml/2006/table">
            <a:tbl>
              <a:tblPr/>
              <a:tblGrid>
                <a:gridCol w="7032625"/>
                <a:gridCol w="1501775"/>
              </a:tblGrid>
              <a:tr h="1020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объекта обложения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00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ставка в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рублях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0080"/>
                    </a:solidFill>
                  </a:tcPr>
                </a:tc>
              </a:tr>
              <a:tr h="2484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Автомобили легковые с мощностью двигателя (с каждой лошадиной силы):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100 л.с. включительно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100 л.с. до 150 л.с. включительно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150 л.с. до 200 л.с. включительно                        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200 л.с. до 250 л.с. включительно                                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  свыше 250 л.с. (свыше 183,9 кВт)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83" name="Rectangle 343"/>
          <p:cNvSpPr>
            <a:spLocks noChangeArrowheads="1"/>
          </p:cNvSpPr>
          <p:nvPr/>
        </p:nvSpPr>
        <p:spPr bwMode="auto">
          <a:xfrm>
            <a:off x="762000" y="4572000"/>
            <a:ext cx="7772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200" u="sng"/>
              <a:t>Указанные ставки могут быть увеличены или уменьшены законами субъектов РФ, но не более чем в 10 раз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81" name="Group 9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537517045"/>
              </p:ext>
            </p:extLst>
          </p:nvPr>
        </p:nvGraphicFramePr>
        <p:xfrm>
          <a:off x="152400" y="152400"/>
          <a:ext cx="8839200" cy="6433441"/>
        </p:xfrm>
        <a:graphic>
          <a:graphicData uri="http://schemas.openxmlformats.org/drawingml/2006/table">
            <a:tbl>
              <a:tblPr/>
              <a:tblGrid>
                <a:gridCol w="3505200"/>
                <a:gridCol w="1676400"/>
                <a:gridCol w="1752600"/>
                <a:gridCol w="1905000"/>
              </a:tblGrid>
              <a:tr h="97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Легковые автомобили с мощностью двигателя: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Ставка по НК РФ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Ставка по Закону       г. Москвы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Ставка по Закону Московской области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5000"/>
                      </a:schemeClr>
                    </a:solidFill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100 л.с. включительно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100 до 150 л.с. включительно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20-30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150 до 200 л.с. включительно                      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38-45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200 до 250 л.с. включительно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60-75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250 л.с.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  <a:solidFill>
            <a:srgbClr val="400080"/>
          </a:solidFill>
        </p:spPr>
        <p:txBody>
          <a:bodyPr/>
          <a:lstStyle/>
          <a:p>
            <a:r>
              <a:rPr lang="ru-RU" sz="2800" u="sng" dirty="0">
                <a:solidFill>
                  <a:schemeClr val="bg1"/>
                </a:solidFill>
              </a:rPr>
              <a:t>Законом г. Москвы от уплаты транспортного налога освобождаются: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5059363"/>
          </a:xfrm>
          <a:noFill/>
        </p:spPr>
        <p:txBody>
          <a:bodyPr anchor="ctr"/>
          <a:lstStyle/>
          <a:p>
            <a:pPr marL="609600" indent="-609600">
              <a:lnSpc>
                <a:spcPct val="80000"/>
              </a:lnSpc>
            </a:pPr>
            <a:r>
              <a:rPr lang="ru-RU" sz="2600" dirty="0" smtClean="0"/>
              <a:t>лица</a:t>
            </a:r>
            <a:r>
              <a:rPr lang="ru-RU" sz="2600" dirty="0"/>
              <a:t>, имеющие автомобили легковые с мощностью двигателя до 70 лошадиных сил (до 51,49 кВт) включительно, - за одно транспортное средство указанной категории;</a:t>
            </a:r>
          </a:p>
          <a:p>
            <a:pPr marL="609600" indent="-609600">
              <a:lnSpc>
                <a:spcPct val="80000"/>
              </a:lnSpc>
            </a:pPr>
            <a:r>
              <a:rPr lang="ru-RU" sz="2600" dirty="0"/>
              <a:t>организации, оказывающие услуги по перевозке пассажиров городским пассажирским транспортом общего пользования, - по транспортным средствам, осуществляющим перевозки пассажиров (кроме такси</a:t>
            </a:r>
            <a:r>
              <a:rPr lang="ru-RU" sz="2600" dirty="0" smtClean="0"/>
              <a:t>);</a:t>
            </a:r>
            <a:endParaRPr lang="ru-RU" sz="26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</a:extLst>
        </p:spPr>
        <p:txBody>
          <a:bodyPr/>
          <a:lstStyle/>
          <a:p>
            <a:r>
              <a:rPr lang="ru-RU" sz="2800" u="sng">
                <a:solidFill>
                  <a:schemeClr val="tx1"/>
                </a:solidFill>
              </a:rPr>
              <a:t>При возникновении или утрате права на льготу в течение налогового периода, исчисление суммы налога производится с учетом коэффициента: 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52400" y="3276600"/>
            <a:ext cx="2362200" cy="1219200"/>
          </a:xfrm>
          <a:prstGeom prst="rect">
            <a:avLst/>
          </a:prstGeom>
          <a:solidFill>
            <a:srgbClr val="400080"/>
          </a:solidFill>
          <a:ln>
            <a:noFill/>
          </a:ln>
          <a:extLst/>
        </p:spPr>
        <p:txBody>
          <a:bodyPr anchor="b" anchorCtr="1"/>
          <a:lstStyle/>
          <a:p>
            <a:pPr algn="ctr"/>
            <a:endParaRPr lang="ru-RU" sz="2400" dirty="0">
              <a:solidFill>
                <a:schemeClr val="bg1"/>
              </a:solidFill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Коэффициент 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352800" y="2590800"/>
            <a:ext cx="2863850" cy="2819400"/>
          </a:xfrm>
          <a:prstGeom prst="rect">
            <a:avLst/>
          </a:prstGeom>
          <a:solidFill>
            <a:srgbClr val="400080"/>
          </a:solidFill>
          <a:ln>
            <a:noFill/>
          </a:ln>
          <a:extLst/>
        </p:spPr>
        <p:txBody>
          <a:bodyPr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Число полных месяцев до месяца возникновения (после месяца утраты) права на льготы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781800" y="2895600"/>
            <a:ext cx="2178050" cy="2133600"/>
          </a:xfrm>
          <a:prstGeom prst="rect">
            <a:avLst/>
          </a:prstGeom>
          <a:solidFill>
            <a:srgbClr val="400080"/>
          </a:solidFill>
          <a:ln>
            <a:noFill/>
          </a:ln>
          <a:extLst/>
        </p:spPr>
        <p:txBody>
          <a:bodyPr/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Число календарных месяцев в налоговом периоде 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514600" y="3200400"/>
            <a:ext cx="609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8000" dirty="0">
                <a:solidFill>
                  <a:srgbClr val="400080"/>
                </a:solidFill>
              </a:rPr>
              <a:t>=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248400" y="3270518"/>
            <a:ext cx="49244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8000">
                <a:solidFill>
                  <a:srgbClr val="400080"/>
                </a:solidFill>
                <a:sym typeface="Symbol" pitchFamily="18" charset="2"/>
              </a:rPr>
              <a:t>/</a:t>
            </a:r>
            <a:endParaRPr lang="ru-RU" sz="8000">
              <a:solidFill>
                <a:srgbClr val="40008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04800" y="1219200"/>
            <a:ext cx="2514600" cy="2057400"/>
          </a:xfrm>
          <a:prstGeom prst="rect">
            <a:avLst/>
          </a:prstGeom>
          <a:solidFill>
            <a:srgbClr val="400080"/>
          </a:solidFill>
          <a:ln>
            <a:noFill/>
          </a:ln>
          <a:effectLst/>
          <a:extLst/>
        </p:spPr>
        <p:txBody>
          <a:bodyPr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Сумма налога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по итогам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налогового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периода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505200" y="1524000"/>
            <a:ext cx="2133600" cy="1463675"/>
          </a:xfrm>
          <a:prstGeom prst="rect">
            <a:avLst/>
          </a:prstGeom>
          <a:solidFill>
            <a:srgbClr val="400080"/>
          </a:solidFill>
          <a:ln>
            <a:noFill/>
          </a:ln>
          <a:effectLst/>
          <a:extLst/>
        </p:spPr>
        <p:txBody>
          <a:bodyPr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chemeClr val="bg1"/>
                </a:solidFill>
              </a:rPr>
              <a:t>Налоговая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chemeClr val="bg1"/>
                </a:solidFill>
              </a:rPr>
              <a:t>ставка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172200" y="1524000"/>
            <a:ext cx="2667000" cy="1463675"/>
          </a:xfrm>
          <a:prstGeom prst="rect">
            <a:avLst/>
          </a:prstGeom>
          <a:solidFill>
            <a:srgbClr val="400080"/>
          </a:solidFill>
          <a:ln>
            <a:noFill/>
          </a:ln>
          <a:effectLst/>
          <a:extLst/>
        </p:spPr>
        <p:txBody>
          <a:bodyPr anchor="ctr" anchorCtr="1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chemeClr val="bg1"/>
                </a:solidFill>
              </a:rPr>
              <a:t>Налоговая база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chemeClr val="bg1"/>
                </a:solidFill>
              </a:rPr>
              <a:t>за налоговый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chemeClr val="bg1"/>
                </a:solidFill>
              </a:rPr>
              <a:t>период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971800" y="2133600"/>
            <a:ext cx="381000" cy="0"/>
          </a:xfrm>
          <a:prstGeom prst="line">
            <a:avLst/>
          </a:prstGeom>
          <a:noFill/>
          <a:ln w="57150">
            <a:solidFill>
              <a:srgbClr val="4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971800" y="2286000"/>
            <a:ext cx="381000" cy="0"/>
          </a:xfrm>
          <a:prstGeom prst="line">
            <a:avLst/>
          </a:prstGeom>
          <a:noFill/>
          <a:ln w="57150">
            <a:solidFill>
              <a:srgbClr val="4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5791200" y="2133600"/>
            <a:ext cx="152400" cy="152400"/>
          </a:xfrm>
          <a:prstGeom prst="line">
            <a:avLst/>
          </a:prstGeom>
          <a:noFill/>
          <a:ln w="57150">
            <a:solidFill>
              <a:srgbClr val="4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5791200" y="2133600"/>
            <a:ext cx="152400" cy="152400"/>
          </a:xfrm>
          <a:prstGeom prst="line">
            <a:avLst/>
          </a:prstGeom>
          <a:noFill/>
          <a:ln w="57150">
            <a:solidFill>
              <a:srgbClr val="4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381000" y="3810000"/>
            <a:ext cx="2209800" cy="28956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Сумма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 авансового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 платежа по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итогам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отчетного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bg1"/>
                </a:solidFill>
              </a:rPr>
              <a:t>периода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505200" y="3657600"/>
            <a:ext cx="2133600" cy="17526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pPr marL="342900" indent="-342900" algn="ctr"/>
            <a:r>
              <a:rPr lang="ru-RU" sz="2000" dirty="0">
                <a:solidFill>
                  <a:schemeClr val="bg1"/>
                </a:solidFill>
              </a:rPr>
              <a:t>Налоговая база</a:t>
            </a:r>
          </a:p>
          <a:p>
            <a:pPr marL="342900" indent="-342900" algn="ctr"/>
            <a:r>
              <a:rPr lang="ru-RU" sz="2000" dirty="0">
                <a:solidFill>
                  <a:schemeClr val="bg1"/>
                </a:solidFill>
              </a:rPr>
              <a:t>за </a:t>
            </a:r>
          </a:p>
          <a:p>
            <a:pPr marL="342900" indent="-342900" algn="ctr"/>
            <a:r>
              <a:rPr lang="ru-RU" sz="2000" dirty="0">
                <a:solidFill>
                  <a:schemeClr val="bg1"/>
                </a:solidFill>
              </a:rPr>
              <a:t>отчетный </a:t>
            </a:r>
            <a:r>
              <a:rPr lang="ru-RU" sz="2000" dirty="0" smtClean="0">
                <a:solidFill>
                  <a:schemeClr val="bg1"/>
                </a:solidFill>
              </a:rPr>
              <a:t>период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6096000" y="3886200"/>
            <a:ext cx="2743200" cy="13716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pPr marL="342900" indent="-342900" algn="ctr"/>
            <a:r>
              <a:rPr lang="ru-RU" sz="2400" dirty="0">
                <a:solidFill>
                  <a:schemeClr val="bg1"/>
                </a:solidFill>
              </a:rPr>
              <a:t>Налоговая </a:t>
            </a:r>
            <a:r>
              <a:rPr lang="ru-RU" sz="2400" dirty="0" smtClean="0">
                <a:solidFill>
                  <a:schemeClr val="bg1"/>
                </a:solidFill>
              </a:rPr>
              <a:t>ставка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2819400" y="5410200"/>
            <a:ext cx="381000" cy="0"/>
          </a:xfrm>
          <a:prstGeom prst="line">
            <a:avLst/>
          </a:prstGeom>
          <a:noFill/>
          <a:ln w="6032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819400" y="5562600"/>
            <a:ext cx="381000" cy="0"/>
          </a:xfrm>
          <a:prstGeom prst="line">
            <a:avLst/>
          </a:prstGeom>
          <a:noFill/>
          <a:ln w="6032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5791200" y="4572000"/>
            <a:ext cx="152400" cy="152400"/>
          </a:xfrm>
          <a:prstGeom prst="line">
            <a:avLst/>
          </a:prstGeom>
          <a:noFill/>
          <a:ln w="6032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5791200" y="4572000"/>
            <a:ext cx="152400" cy="152400"/>
          </a:xfrm>
          <a:prstGeom prst="line">
            <a:avLst/>
          </a:prstGeom>
          <a:noFill/>
          <a:ln w="6032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429000" y="5486400"/>
            <a:ext cx="5410200" cy="0"/>
          </a:xfrm>
          <a:prstGeom prst="line">
            <a:avLst/>
          </a:prstGeom>
          <a:noFill/>
          <a:ln w="6032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5638800" y="5791200"/>
            <a:ext cx="76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8000" dirty="0">
                <a:solidFill>
                  <a:srgbClr val="1E4649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152400" y="152400"/>
            <a:ext cx="883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u="sng" dirty="0" smtClean="0"/>
              <a:t>1. Организации </a:t>
            </a:r>
            <a:r>
              <a:rPr lang="ru-RU" sz="3200" u="sng" dirty="0"/>
              <a:t>исчисляют сумму налога </a:t>
            </a:r>
          </a:p>
          <a:p>
            <a:pPr algn="ctr"/>
            <a:r>
              <a:rPr lang="ru-RU" sz="3200" u="sng" dirty="0"/>
              <a:t>самостоятельно (ст.362)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1295400"/>
          </a:xfrm>
          <a:solidFill>
            <a:srgbClr val="400080"/>
          </a:solidFill>
        </p:spPr>
        <p:txBody>
          <a:bodyPr anchor="ctr"/>
          <a:lstStyle/>
          <a:p>
            <a:pPr algn="ctr">
              <a:buFontTx/>
              <a:buNone/>
            </a:pPr>
            <a:r>
              <a:rPr lang="ru-RU" sz="2800" dirty="0">
                <a:solidFill>
                  <a:schemeClr val="bg1"/>
                </a:solidFill>
              </a:rPr>
              <a:t>Уплата налога производится на основании налогового уведомления, которое: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noFill/>
          <a:ln/>
        </p:spPr>
        <p:txBody>
          <a:bodyPr/>
          <a:lstStyle/>
          <a:p>
            <a:r>
              <a:rPr lang="ru-RU" sz="3200" u="sng" dirty="0" smtClean="0"/>
              <a:t>2. Для </a:t>
            </a:r>
            <a:r>
              <a:rPr lang="ru-RU" sz="3200" u="sng" dirty="0"/>
              <a:t>физических лиц сумму налога </a:t>
            </a:r>
            <a:br>
              <a:rPr lang="ru-RU" sz="3200" u="sng" dirty="0"/>
            </a:br>
            <a:r>
              <a:rPr lang="ru-RU" sz="3200" u="sng" dirty="0"/>
              <a:t>исчисляют налоговые органы (ст.362)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85800" y="2971800"/>
            <a:ext cx="78486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/>
              <a:t>а) вручается налогоплательщику лично под расписку или иным способом, подтверждающим факт или дату его получения;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/>
              <a:t>б) направляется по почте заказным письмом.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</a:extLst>
        </p:spPr>
        <p:txBody>
          <a:bodyPr/>
          <a:lstStyle/>
          <a:p>
            <a:r>
              <a:rPr lang="ru-RU" sz="2800" u="sng" dirty="0">
                <a:solidFill>
                  <a:schemeClr val="tx1"/>
                </a:solidFill>
              </a:rPr>
              <a:t>Если регистрация или снятие транспортного средства с регистрации произошло в течение налогового периода, то исчисление суммы налога производится с учетом коэффициента: 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3657600"/>
            <a:ext cx="2362200" cy="1219200"/>
          </a:xfrm>
          <a:prstGeom prst="rect">
            <a:avLst/>
          </a:prstGeom>
          <a:solidFill>
            <a:srgbClr val="400080"/>
          </a:solidFill>
          <a:ln>
            <a:noFill/>
          </a:ln>
          <a:extLst/>
        </p:spPr>
        <p:txBody>
          <a:bodyPr anchor="b" anchorCtr="1"/>
          <a:lstStyle/>
          <a:p>
            <a:pPr algn="ctr"/>
            <a:endParaRPr lang="ru-RU" sz="2400" dirty="0">
              <a:solidFill>
                <a:schemeClr val="bg1"/>
              </a:solidFill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Коэффициент 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429000" y="2971800"/>
            <a:ext cx="2711450" cy="2819400"/>
          </a:xfrm>
          <a:prstGeom prst="rect">
            <a:avLst/>
          </a:prstGeom>
          <a:solidFill>
            <a:srgbClr val="400080"/>
          </a:solidFill>
          <a:ln>
            <a:noFill/>
          </a:ln>
          <a:extLst/>
        </p:spPr>
        <p:txBody>
          <a:bodyPr/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Число полных месяцев, в течение которых транспортное средство  находилось в собственности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705600" y="3276600"/>
            <a:ext cx="2178050" cy="2133600"/>
          </a:xfrm>
          <a:prstGeom prst="rect">
            <a:avLst/>
          </a:prstGeom>
          <a:solidFill>
            <a:srgbClr val="400080"/>
          </a:solidFill>
          <a:ln>
            <a:noFill/>
          </a:ln>
          <a:extLst/>
        </p:spPr>
        <p:txBody>
          <a:bodyPr/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Число календарных месяцев в налоговом периоде 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667000" y="3581400"/>
            <a:ext cx="60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8000" dirty="0">
                <a:solidFill>
                  <a:srgbClr val="400080"/>
                </a:solidFill>
              </a:rPr>
              <a:t>=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172200" y="3651518"/>
            <a:ext cx="49244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8000">
                <a:solidFill>
                  <a:srgbClr val="400080"/>
                </a:solidFill>
                <a:sym typeface="Symbol" pitchFamily="18" charset="2"/>
              </a:rPr>
              <a:t>/</a:t>
            </a:r>
            <a:endParaRPr lang="ru-RU" sz="8000">
              <a:solidFill>
                <a:srgbClr val="40008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04800" y="152400"/>
            <a:ext cx="8534400" cy="2514600"/>
          </a:xfrm>
          <a:prstGeom prst="downArrowCallout">
            <a:avLst>
              <a:gd name="adj1" fmla="val 35337"/>
              <a:gd name="adj2" fmla="val 37794"/>
              <a:gd name="adj3" fmla="val 16850"/>
              <a:gd name="adj4" fmla="val 74228"/>
            </a:avLst>
          </a:prstGeom>
          <a:solidFill>
            <a:srgbClr val="1E4649"/>
          </a:solidFill>
          <a:ln>
            <a:noFill/>
          </a:ln>
          <a:extLst/>
        </p:spPr>
        <p:txBody>
          <a:bodyPr lIns="74066" tIns="37033" rIns="74066" bIns="37033" anchor="ctr"/>
          <a:lstStyle/>
          <a:p>
            <a:pPr algn="ctr"/>
            <a:r>
              <a:rPr lang="ru-RU" sz="3200" u="sng" dirty="0" smtClean="0">
                <a:solidFill>
                  <a:schemeClr val="bg1"/>
                </a:solidFill>
                <a:latin typeface="Calibri"/>
                <a:cs typeface="Calibri"/>
              </a:rPr>
              <a:t>По мере совершенствования налоговой системы РФ транспортные средства облагались различными налогами:</a:t>
            </a:r>
            <a:endParaRPr lang="ru-RU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2667000"/>
            <a:ext cx="8534400" cy="2667000"/>
          </a:xfrm>
        </p:spPr>
        <p:txBody>
          <a:bodyPr/>
          <a:lstStyle/>
          <a:p>
            <a:pPr indent="-306000">
              <a:spcBef>
                <a:spcPts val="0"/>
              </a:spcBef>
            </a:pPr>
            <a:r>
              <a:rPr lang="ru-RU" sz="2800" dirty="0" smtClean="0">
                <a:latin typeface="Calibri"/>
                <a:cs typeface="Calibri"/>
              </a:rPr>
              <a:t>Налог с владельцев транспортных средств 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ru-RU" sz="2800" dirty="0" smtClean="0">
                <a:latin typeface="Calibri"/>
                <a:cs typeface="Calibri"/>
              </a:rPr>
              <a:t>(с 1992 по 2003 гг.);</a:t>
            </a:r>
            <a:endParaRPr lang="ru-RU" sz="2800" dirty="0">
              <a:latin typeface="Calibri"/>
              <a:cs typeface="Calibri"/>
            </a:endParaRPr>
          </a:p>
          <a:p>
            <a:pPr indent="-306000">
              <a:spcBef>
                <a:spcPts val="0"/>
              </a:spcBef>
            </a:pPr>
            <a:r>
              <a:rPr lang="ru-RU" sz="2800" dirty="0" smtClean="0">
                <a:latin typeface="Calibri"/>
                <a:cs typeface="Calibri"/>
              </a:rPr>
              <a:t>Налог на приобретение автотранспортных средств (до 2000 г.);</a:t>
            </a:r>
            <a:endParaRPr lang="ru-RU" sz="2800" dirty="0">
              <a:latin typeface="Calibri"/>
              <a:cs typeface="Calibri"/>
            </a:endParaRPr>
          </a:p>
          <a:p>
            <a:pPr indent="-306000">
              <a:spcBef>
                <a:spcPts val="0"/>
              </a:spcBef>
            </a:pPr>
            <a:r>
              <a:rPr lang="ru-RU" sz="2800" dirty="0" smtClean="0">
                <a:latin typeface="Calibri"/>
                <a:cs typeface="Calibri"/>
              </a:rPr>
              <a:t>Налог на имущество физических лиц 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ru-RU" sz="2800" dirty="0" smtClean="0">
                <a:latin typeface="Calibri"/>
                <a:cs typeface="Calibri"/>
              </a:rPr>
              <a:t>(с 1992 по 2003 гг.);</a:t>
            </a:r>
          </a:p>
          <a:p>
            <a:pPr indent="-306000">
              <a:spcBef>
                <a:spcPts val="0"/>
              </a:spcBef>
            </a:pPr>
            <a:r>
              <a:rPr lang="ru-RU" sz="2800" dirty="0" smtClean="0">
                <a:latin typeface="Calibri"/>
                <a:cs typeface="Calibri"/>
              </a:rPr>
              <a:t>Налог на отдельные виды транспортных средств 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ru-RU" sz="2800" dirty="0" smtClean="0">
                <a:latin typeface="Calibri"/>
                <a:cs typeface="Calibri"/>
              </a:rPr>
              <a:t>(до 2000 г.);</a:t>
            </a:r>
          </a:p>
          <a:p>
            <a:pPr indent="-306000">
              <a:spcBef>
                <a:spcPts val="0"/>
              </a:spcBef>
            </a:pPr>
            <a:r>
              <a:rPr lang="ru-RU" sz="2800" dirty="0" smtClean="0">
                <a:latin typeface="Calibri"/>
                <a:cs typeface="Calibri"/>
              </a:rPr>
              <a:t>Налог на пользователей автодорог (до 2003 г.).</a:t>
            </a:r>
          </a:p>
          <a:p>
            <a:pPr indent="-306000">
              <a:spcBef>
                <a:spcPts val="0"/>
              </a:spcBef>
            </a:pPr>
            <a:endParaRPr lang="ru-RU" sz="2800" dirty="0">
              <a:latin typeface="Calibri"/>
              <a:cs typeface="Calibri"/>
            </a:endParaRPr>
          </a:p>
          <a:p>
            <a:pPr indent="-306000" eaLnBrk="1" hangingPunct="1">
              <a:spcBef>
                <a:spcPts val="0"/>
              </a:spcBef>
            </a:pPr>
            <a:endParaRPr lang="ru-RU" sz="28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92101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200" b="1" u="sng" dirty="0">
                <a:solidFill>
                  <a:srgbClr val="400080"/>
                </a:solidFill>
              </a:rPr>
              <a:t>Уплата налога производится в сроки, установленные законами субъектов РФ, но не ранее </a:t>
            </a:r>
            <a:r>
              <a:rPr lang="ru-RU" sz="3200" b="1" u="sng" dirty="0" smtClean="0">
                <a:solidFill>
                  <a:srgbClr val="400080"/>
                </a:solidFill>
              </a:rPr>
              <a:t/>
            </a:r>
            <a:br>
              <a:rPr lang="ru-RU" sz="3200" b="1" u="sng" dirty="0" smtClean="0">
                <a:solidFill>
                  <a:srgbClr val="400080"/>
                </a:solidFill>
              </a:rPr>
            </a:br>
            <a:r>
              <a:rPr lang="ru-RU" sz="3200" b="1" u="sng" dirty="0" smtClean="0">
                <a:solidFill>
                  <a:srgbClr val="400080"/>
                </a:solidFill>
              </a:rPr>
              <a:t>1 </a:t>
            </a:r>
            <a:r>
              <a:rPr lang="ru-RU" sz="3200" b="1" u="sng" dirty="0">
                <a:solidFill>
                  <a:srgbClr val="400080"/>
                </a:solidFill>
              </a:rPr>
              <a:t>ноября следующего года</a:t>
            </a:r>
          </a:p>
        </p:txBody>
      </p:sp>
      <p:sp>
        <p:nvSpPr>
          <p:cNvPr id="5" name="Rectangle 9"/>
          <p:cNvSpPr txBox="1">
            <a:spLocks noChangeArrowheads="1"/>
          </p:cNvSpPr>
          <p:nvPr/>
        </p:nvSpPr>
        <p:spPr bwMode="auto">
          <a:xfrm>
            <a:off x="609600" y="33528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3200" b="1" u="sng" dirty="0" smtClean="0">
                <a:solidFill>
                  <a:schemeClr val="accent1">
                    <a:lumMod val="25000"/>
                  </a:schemeClr>
                </a:solidFill>
              </a:rPr>
              <a:t>Налог за каждое транспортное средство уплачивается в полных рублях</a:t>
            </a:r>
            <a:endParaRPr lang="ru-RU" sz="3200" b="1" u="sng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6451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524000"/>
          </a:xfrm>
          <a:prstGeom prst="rect">
            <a:avLst/>
          </a:prstGeom>
          <a:solidFill>
            <a:srgbClr val="400080"/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r>
              <a:rPr lang="ru-RU" sz="3200" u="sng" dirty="0" smtClean="0">
                <a:solidFill>
                  <a:schemeClr val="bg1"/>
                </a:solidFill>
              </a:rPr>
              <a:t>Основные результаты введения транспортного налога (Главы 28 НК РФ):</a:t>
            </a:r>
            <a:endParaRPr lang="ru-RU" sz="3200" u="sng" dirty="0">
              <a:solidFill>
                <a:schemeClr val="bg1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9600" y="2286000"/>
            <a:ext cx="8077200" cy="3886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000" dirty="0" smtClean="0"/>
              <a:t>Единый платеж с владельцев всех транспортных средств.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/>
              <a:t>Упрощение процедуры взимания и контроля.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/>
              <a:t>Ликвидация целевого внебюджетного дорожного фонда.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/>
              <a:t>Обязанность расчета и контроля возложена на налоговые органы.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1649508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3962400" y="1143000"/>
            <a:ext cx="1371600" cy="609600"/>
          </a:xfrm>
          <a:prstGeom prst="downArrow">
            <a:avLst>
              <a:gd name="adj1" fmla="val 50000"/>
              <a:gd name="adj2" fmla="val 53571"/>
            </a:avLst>
          </a:prstGeom>
          <a:solidFill>
            <a:srgbClr val="40008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838200" y="1828800"/>
            <a:ext cx="7696200" cy="2514600"/>
          </a:xfrm>
          <a:prstGeom prst="downArrowCallout">
            <a:avLst>
              <a:gd name="adj1" fmla="val 56313"/>
              <a:gd name="adj2" fmla="val 52946"/>
              <a:gd name="adj3" fmla="val 21381"/>
              <a:gd name="adj4" fmla="val 70708"/>
            </a:avLst>
          </a:prstGeom>
          <a:solidFill>
            <a:srgbClr val="40008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458200" cy="990600"/>
          </a:xfrm>
          <a:solidFill>
            <a:srgbClr val="400080"/>
          </a:solidFill>
          <a:ln/>
          <a:extLst/>
        </p:spPr>
        <p:txBody>
          <a:bodyPr/>
          <a:lstStyle/>
          <a:p>
            <a:r>
              <a:rPr lang="ru-RU" sz="3200" dirty="0">
                <a:solidFill>
                  <a:schemeClr val="bg1"/>
                </a:solidFill>
              </a:rPr>
              <a:t>Плательщиками налога являются (ст.357)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133600"/>
            <a:ext cx="2895600" cy="990600"/>
          </a:xfrm>
          <a:solidFill>
            <a:schemeClr val="bg1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юридические лица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105400" y="2133600"/>
            <a:ext cx="29718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3200"/>
              <a:t>физические лица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219200" y="4572000"/>
            <a:ext cx="7010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200" dirty="0"/>
              <a:t>на которых в соответствии с законодательством РФ зарегистрированы транспортные средства 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3429000" y="3429000"/>
            <a:ext cx="1600200" cy="6858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400080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/>
        </p:spPr>
        <p:txBody>
          <a:bodyPr wrap="none" anchor="ctr"/>
          <a:lstStyle/>
          <a:p>
            <a:endParaRPr lang="ru-RU" sz="36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/>
          <a:lstStyle/>
          <a:p>
            <a:r>
              <a:rPr lang="ru-RU" sz="3200" u="sng" dirty="0" smtClean="0"/>
              <a:t>Регистрация транспортных средств предусмотрена:</a:t>
            </a:r>
            <a:endParaRPr lang="ru-RU" sz="3200" u="sng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29200" y="2133600"/>
            <a:ext cx="37338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latin typeface="Calibri"/>
                <a:cs typeface="Calibri"/>
              </a:rPr>
              <a:t>за собственниками транспортных средств</a:t>
            </a:r>
            <a:endParaRPr lang="ru-RU" sz="3600" dirty="0">
              <a:latin typeface="Calibri"/>
              <a:cs typeface="Calibri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04800" y="2133600"/>
            <a:ext cx="3886200" cy="3124200"/>
          </a:xfrm>
          <a:prstGeom prst="rect">
            <a:avLst/>
          </a:prstGeom>
          <a:solidFill>
            <a:srgbClr val="400080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/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3600" dirty="0">
                <a:solidFill>
                  <a:schemeClr val="bg1"/>
                </a:solidFill>
                <a:latin typeface="Calibri"/>
                <a:cs typeface="Calibri"/>
              </a:rPr>
              <a:t>Для </a:t>
            </a:r>
            <a:r>
              <a:rPr lang="ru-RU" sz="3600" dirty="0" smtClean="0">
                <a:solidFill>
                  <a:schemeClr val="bg1"/>
                </a:solidFill>
                <a:latin typeface="Calibri"/>
                <a:cs typeface="Calibri"/>
              </a:rPr>
              <a:t>наземных транспортных средств</a:t>
            </a:r>
            <a:endParaRPr lang="ru-RU" sz="36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3837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2819400" y="3048000"/>
            <a:ext cx="1600200" cy="6858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400080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/>
        </p:spPr>
        <p:txBody>
          <a:bodyPr wrap="none" anchor="ctr"/>
          <a:lstStyle/>
          <a:p>
            <a:endParaRPr lang="ru-RU" sz="36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/>
          <a:lstStyle/>
          <a:p>
            <a:r>
              <a:rPr lang="ru-RU" sz="3200" u="sng" dirty="0" smtClean="0"/>
              <a:t>Регистрация транспортных средств предусмотрена:</a:t>
            </a:r>
            <a:endParaRPr lang="ru-RU" sz="3200" u="sng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4267200" cy="502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ru-RU" sz="2800" dirty="0" smtClean="0">
                <a:latin typeface="Calibri"/>
                <a:cs typeface="Calibri"/>
              </a:rPr>
              <a:t>за собственником судна;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ru-RU" sz="2800" dirty="0">
                <a:latin typeface="Calibri"/>
                <a:cs typeface="Calibri"/>
              </a:rPr>
              <a:t>з</a:t>
            </a:r>
            <a:r>
              <a:rPr lang="ru-RU" sz="2800" dirty="0" smtClean="0">
                <a:latin typeface="Calibri"/>
                <a:cs typeface="Calibri"/>
              </a:rPr>
              <a:t>а лицом, владеющим судном на праве хозяйственного ведения или оперативного управления;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ru-RU" sz="2800" dirty="0" smtClean="0">
                <a:latin typeface="Calibri"/>
                <a:cs typeface="Calibri"/>
              </a:rPr>
              <a:t>за фрахтователем судна.</a:t>
            </a:r>
            <a:endParaRPr lang="ru-RU" sz="2800" dirty="0">
              <a:latin typeface="Calibri"/>
              <a:cs typeface="Calibri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04800" y="1828800"/>
            <a:ext cx="3200400" cy="3124200"/>
          </a:xfrm>
          <a:prstGeom prst="rect">
            <a:avLst/>
          </a:prstGeom>
          <a:solidFill>
            <a:srgbClr val="400080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/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3600" dirty="0">
                <a:solidFill>
                  <a:schemeClr val="bg1"/>
                </a:solidFill>
                <a:latin typeface="Calibri"/>
                <a:cs typeface="Calibri"/>
              </a:rPr>
              <a:t>Для </a:t>
            </a:r>
            <a:r>
              <a:rPr lang="ru-RU" sz="3600" dirty="0" smtClean="0">
                <a:solidFill>
                  <a:schemeClr val="bg1"/>
                </a:solidFill>
                <a:latin typeface="Calibri"/>
                <a:cs typeface="Calibri"/>
              </a:rPr>
              <a:t>водных транспортных средств</a:t>
            </a:r>
            <a:endParaRPr lang="ru-RU" sz="36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7179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3429000" y="3429000"/>
            <a:ext cx="1600200" cy="6858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400080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/>
        </p:spPr>
        <p:txBody>
          <a:bodyPr wrap="none" anchor="ctr"/>
          <a:lstStyle/>
          <a:p>
            <a:endParaRPr lang="ru-RU" sz="36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/>
          <a:lstStyle/>
          <a:p>
            <a:r>
              <a:rPr lang="ru-RU" sz="3200" u="sng" dirty="0" smtClean="0"/>
              <a:t>Регистрация транспортных средств предусмотрена:</a:t>
            </a:r>
            <a:endParaRPr lang="ru-RU" sz="3200" u="sng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29200" y="2133600"/>
            <a:ext cx="37338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latin typeface="Calibri"/>
                <a:cs typeface="Calibri"/>
              </a:rPr>
              <a:t>за </a:t>
            </a:r>
          </a:p>
          <a:p>
            <a:pPr algn="ctr">
              <a:spcBef>
                <a:spcPct val="50000"/>
              </a:spcBef>
            </a:pPr>
            <a:r>
              <a:rPr lang="ru-RU" sz="3600" dirty="0" err="1" smtClean="0">
                <a:latin typeface="Calibri"/>
                <a:cs typeface="Calibri"/>
              </a:rPr>
              <a:t>эксплуатантом</a:t>
            </a:r>
            <a:endParaRPr lang="ru-RU" sz="3600" dirty="0">
              <a:latin typeface="Calibri"/>
              <a:cs typeface="Calibri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04800" y="2133600"/>
            <a:ext cx="3886200" cy="3124200"/>
          </a:xfrm>
          <a:prstGeom prst="rect">
            <a:avLst/>
          </a:prstGeom>
          <a:solidFill>
            <a:srgbClr val="400080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/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3600" dirty="0">
                <a:solidFill>
                  <a:schemeClr val="bg1"/>
                </a:solidFill>
                <a:latin typeface="Calibri"/>
                <a:cs typeface="Calibri"/>
              </a:rPr>
              <a:t>Для </a:t>
            </a:r>
            <a:r>
              <a:rPr lang="ru-RU" sz="3600" dirty="0" smtClean="0">
                <a:solidFill>
                  <a:schemeClr val="bg1"/>
                </a:solidFill>
                <a:latin typeface="Calibri"/>
                <a:cs typeface="Calibri"/>
              </a:rPr>
              <a:t>воздушных транспортных средств</a:t>
            </a:r>
            <a:endParaRPr lang="ru-RU" sz="36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41778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  <a:solidFill>
            <a:schemeClr val="accent1">
              <a:lumMod val="25000"/>
            </a:schemeClr>
          </a:solidFill>
        </p:spPr>
        <p:txBody>
          <a:bodyPr/>
          <a:lstStyle/>
          <a:p>
            <a:r>
              <a:rPr lang="ru-RU" sz="3200" u="sng" dirty="0">
                <a:solidFill>
                  <a:schemeClr val="bg1"/>
                </a:solidFill>
              </a:rPr>
              <a:t>Налогоплательщиками не являются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01000" cy="3352800"/>
          </a:xfrm>
        </p:spPr>
        <p:txBody>
          <a:bodyPr/>
          <a:lstStyle/>
          <a:p>
            <a:pPr algn="ctr"/>
            <a:r>
              <a:rPr lang="ru-RU"/>
              <a:t>лица, являющиеся организаторами </a:t>
            </a:r>
            <a:r>
              <a:rPr lang="en-US"/>
              <a:t>XXII </a:t>
            </a:r>
            <a:r>
              <a:rPr lang="ru-RU"/>
              <a:t>Олимпийских игр в городе Сочи*;</a:t>
            </a:r>
          </a:p>
          <a:p>
            <a:pPr algn="ctr">
              <a:buFontTx/>
              <a:buNone/>
            </a:pPr>
            <a:endParaRPr lang="ru-RU"/>
          </a:p>
          <a:p>
            <a:pPr algn="ctr"/>
            <a:r>
              <a:rPr lang="ru-RU"/>
              <a:t>лица, являющиеся маркетинговыми партнерами Международного олимпийского комитета*.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81000" y="60198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/>
              <a:t>*В соответствии с Федеральным законом от 1.12.2007 № 310-ФЗ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57200" y="20574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buFontTx/>
              <a:buChar char="•"/>
            </a:pPr>
            <a:endParaRPr lang="ru-RU"/>
          </a:p>
          <a:p>
            <a:pPr marL="342900" indent="-342900">
              <a:buFontTx/>
              <a:buChar char="•"/>
            </a:pPr>
            <a:endParaRPr lang="ru-RU" sz="2000" b="1"/>
          </a:p>
          <a:p>
            <a:pPr marL="342900" indent="-342900">
              <a:buFontTx/>
              <a:buChar char="•"/>
            </a:pPr>
            <a:endParaRPr lang="ru-RU" sz="20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295400" y="1143000"/>
            <a:ext cx="7315200" cy="2209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</a:pPr>
            <a:r>
              <a:rPr lang="ru-RU" sz="2800" dirty="0"/>
              <a:t>автомобили, мотоциклы, мотороллеры,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800" dirty="0"/>
              <a:t>автобусы, снегоходы, мотосани, и другие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800" dirty="0"/>
              <a:t>самоходные машины и механизмы на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800" dirty="0"/>
              <a:t>пневматическом и гусеничном ходу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295400" y="3581400"/>
            <a:ext cx="7315200" cy="914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</a:pPr>
            <a:r>
              <a:rPr lang="ru-RU" sz="2800"/>
              <a:t>самолеты, вертолеты и другие воздушные транспортные средства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295400" y="4724400"/>
            <a:ext cx="7315200" cy="1828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</a:pPr>
            <a:r>
              <a:rPr lang="ru-RU" sz="2800"/>
              <a:t>теплоходы, яхты, катера, моторные лодки, гидроциклы, парусные суда, несамоходные (буксируемые) суда, и другие водные транспортные средства 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28600" y="228600"/>
            <a:ext cx="8686800" cy="762000"/>
          </a:xfrm>
          <a:prstGeom prst="rect">
            <a:avLst/>
          </a:prstGeom>
          <a:solidFill>
            <a:srgbClr val="400080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ru-RU" sz="2800" u="sng" dirty="0">
                <a:solidFill>
                  <a:schemeClr val="bg1"/>
                </a:solidFill>
              </a:rPr>
              <a:t>Объектами налогообложения являются (ст. 358)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28600" y="990600"/>
            <a:ext cx="165100" cy="4876800"/>
          </a:xfrm>
          <a:prstGeom prst="rect">
            <a:avLst/>
          </a:prstGeom>
          <a:solidFill>
            <a:srgbClr val="40008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81000" y="2133600"/>
            <a:ext cx="901700" cy="304800"/>
          </a:xfrm>
          <a:prstGeom prst="rightArrow">
            <a:avLst>
              <a:gd name="adj1" fmla="val 50000"/>
              <a:gd name="adj2" fmla="val 73958"/>
            </a:avLst>
          </a:prstGeom>
          <a:solidFill>
            <a:srgbClr val="40008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381000" y="3886200"/>
            <a:ext cx="901700" cy="304800"/>
          </a:xfrm>
          <a:prstGeom prst="rightArrow">
            <a:avLst>
              <a:gd name="adj1" fmla="val 50000"/>
              <a:gd name="adj2" fmla="val 73958"/>
            </a:avLst>
          </a:prstGeom>
          <a:solidFill>
            <a:srgbClr val="40008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349250" y="5638800"/>
            <a:ext cx="901700" cy="304800"/>
          </a:xfrm>
          <a:prstGeom prst="rightArrow">
            <a:avLst>
              <a:gd name="adj1" fmla="val 50000"/>
              <a:gd name="adj2" fmla="val 73958"/>
            </a:avLst>
          </a:prstGeom>
          <a:solidFill>
            <a:srgbClr val="40008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964</Words>
  <Application>Microsoft Office PowerPoint</Application>
  <PresentationFormat>Экран (4:3)</PresentationFormat>
  <Paragraphs>165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Оформление по умолчанию</vt:lpstr>
      <vt:lpstr>Презентация PowerPoint</vt:lpstr>
      <vt:lpstr>Презентация PowerPoint</vt:lpstr>
      <vt:lpstr>Основные результаты введения транспортного налога (Главы 28 НК РФ):</vt:lpstr>
      <vt:lpstr>Плательщиками налога являются (ст.357)</vt:lpstr>
      <vt:lpstr>Регистрация транспортных средств предусмотрена:</vt:lpstr>
      <vt:lpstr>Регистрация транспортных средств предусмотрена:</vt:lpstr>
      <vt:lpstr>Регистрация транспортных средств предусмотрена:</vt:lpstr>
      <vt:lpstr>Налогоплательщиками не являются</vt:lpstr>
      <vt:lpstr>Презентация PowerPoint</vt:lpstr>
      <vt:lpstr>Не являются объектами налогообложения</vt:lpstr>
      <vt:lpstr>Определение налоговой базы (ст. 359)</vt:lpstr>
      <vt:lpstr>Презентация PowerPoint</vt:lpstr>
      <vt:lpstr>Налоговые ставки (ст. 361)</vt:lpstr>
      <vt:lpstr>Презентация PowerPoint</vt:lpstr>
      <vt:lpstr>Законом г. Москвы от уплаты транспортного налога освобождаются: </vt:lpstr>
      <vt:lpstr>При возникновении или утрате права на льготу в течение налогового периода, исчисление суммы налога производится с учетом коэффициента: </vt:lpstr>
      <vt:lpstr>Презентация PowerPoint</vt:lpstr>
      <vt:lpstr>2. Для физических лиц сумму налога  исчисляют налоговые органы (ст.362)</vt:lpstr>
      <vt:lpstr>Если регистрация или снятие транспортного средства с регистрации произошло в течение налогового периода, то исчисление суммы налога производится с учетом коэффициента: </vt:lpstr>
      <vt:lpstr>Уплата налога производится в сроки, установленные законами субъектов РФ, но не ранее  1 ноября следующего года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57</cp:revision>
  <cp:lastPrinted>1601-01-01T00:00:00Z</cp:lastPrinted>
  <dcterms:created xsi:type="dcterms:W3CDTF">1601-01-01T00:00:00Z</dcterms:created>
  <dcterms:modified xsi:type="dcterms:W3CDTF">2013-10-15T16:17:04Z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