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notesSlides/notesSlide29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theme/themeOverride1.xml" ContentType="application/vnd.openxmlformats-officedocument.themeOverride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2.xml" ContentType="application/vnd.openxmlformats-officedocument.themeOverride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5"/>
  </p:notesMasterIdLst>
  <p:sldIdLst>
    <p:sldId id="257" r:id="rId2"/>
    <p:sldId id="256" r:id="rId3"/>
    <p:sldId id="262" r:id="rId4"/>
    <p:sldId id="265" r:id="rId5"/>
    <p:sldId id="261" r:id="rId6"/>
    <p:sldId id="263" r:id="rId7"/>
    <p:sldId id="264" r:id="rId8"/>
    <p:sldId id="266" r:id="rId9"/>
    <p:sldId id="267" r:id="rId10"/>
    <p:sldId id="268" r:id="rId11"/>
    <p:sldId id="272" r:id="rId12"/>
    <p:sldId id="269" r:id="rId13"/>
    <p:sldId id="271" r:id="rId14"/>
    <p:sldId id="276" r:id="rId15"/>
    <p:sldId id="275" r:id="rId16"/>
    <p:sldId id="274" r:id="rId17"/>
    <p:sldId id="273" r:id="rId18"/>
    <p:sldId id="279" r:id="rId19"/>
    <p:sldId id="278" r:id="rId20"/>
    <p:sldId id="277" r:id="rId21"/>
    <p:sldId id="282" r:id="rId22"/>
    <p:sldId id="280" r:id="rId23"/>
    <p:sldId id="281" r:id="rId24"/>
    <p:sldId id="283" r:id="rId25"/>
    <p:sldId id="286" r:id="rId26"/>
    <p:sldId id="284" r:id="rId27"/>
    <p:sldId id="290" r:id="rId28"/>
    <p:sldId id="285" r:id="rId29"/>
    <p:sldId id="289" r:id="rId30"/>
    <p:sldId id="288" r:id="rId31"/>
    <p:sldId id="293" r:id="rId32"/>
    <p:sldId id="287" r:id="rId33"/>
    <p:sldId id="291" r:id="rId34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C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960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3A46EA-36B1-4E7C-92A3-B7969FAED9F7}" type="datetimeFigureOut">
              <a:rPr lang="ru-RU" smtClean="0"/>
              <a:pPr/>
              <a:t>09.04.2013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38304C-D2FF-4900-BD73-E45BA7A7A8F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4202823-F31A-4543-A3E5-5C136EDCEA0E}" type="slidenum">
              <a:rPr lang="ru-RU" smtClean="0"/>
              <a:pPr/>
              <a:t>1</a:t>
            </a:fld>
            <a:endParaRPr lang="ru-RU" dirty="0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87388"/>
            <a:ext cx="4573587" cy="3429000"/>
          </a:xfrm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6109" y="4346304"/>
            <a:ext cx="5025783" cy="4112521"/>
          </a:xfrm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11</a:t>
            </a:fld>
            <a:endParaRPr lang="ru-RU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13</a:t>
            </a:fld>
            <a:endParaRPr lang="ru-RU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14</a:t>
            </a:fld>
            <a:endParaRPr lang="ru-RU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16</a:t>
            </a:fld>
            <a:endParaRPr lang="ru-RU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17</a:t>
            </a:fld>
            <a:endParaRPr lang="ru-RU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18</a:t>
            </a:fld>
            <a:endParaRPr lang="ru-RU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19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20</a:t>
            </a:fld>
            <a:endParaRPr lang="ru-RU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21</a:t>
            </a:fld>
            <a:endParaRPr lang="ru-RU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22</a:t>
            </a:fld>
            <a:endParaRPr lang="ru-RU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23</a:t>
            </a:fld>
            <a:endParaRPr lang="ru-RU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24</a:t>
            </a:fld>
            <a:endParaRPr lang="ru-RU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25</a:t>
            </a:fld>
            <a:endParaRPr lang="ru-RU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26</a:t>
            </a:fld>
            <a:endParaRPr lang="ru-RU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27</a:t>
            </a:fld>
            <a:endParaRPr lang="ru-RU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28</a:t>
            </a:fld>
            <a:endParaRPr lang="ru-RU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29</a:t>
            </a:fld>
            <a:endParaRPr lang="ru-R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30</a:t>
            </a:fld>
            <a:endParaRPr lang="ru-RU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31</a:t>
            </a:fld>
            <a:endParaRPr lang="ru-RU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32</a:t>
            </a:fld>
            <a:endParaRPr lang="ru-RU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33</a:t>
            </a:fld>
            <a:endParaRPr lang="ru-R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4/9/2013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.xml"/><Relationship Id="rId4" Type="http://schemas.openxmlformats.org/officeDocument/2006/relationships/slide" Target="slide6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Relationship Id="rId4" Type="http://schemas.openxmlformats.org/officeDocument/2006/relationships/slide" Target="slide8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2232025" y="413067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l">
              <a:spcBef>
                <a:spcPct val="0"/>
              </a:spcBef>
              <a:buClrTx/>
              <a:buSzTx/>
              <a:buFontTx/>
              <a:buNone/>
            </a:pPr>
            <a:endParaRPr lang="ru-RU" b="1" dirty="0">
              <a:solidFill>
                <a:srgbClr val="FF0000"/>
              </a:solidFill>
            </a:endParaRP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81000" y="1066801"/>
          <a:ext cx="8382001" cy="5562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382001"/>
              </a:tblGrid>
              <a:tr h="1182610">
                <a:tc>
                  <a:txBody>
                    <a:bodyPr/>
                    <a:lstStyle/>
                    <a:p>
                      <a:pPr algn="r" rtl="0" fontAlgn="t"/>
                      <a: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/>
                      </a:r>
                      <a:b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</a:br>
                      <a:r>
                        <a:rPr lang="ru-RU" sz="2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</a:t>
                      </a:r>
                      <a:r>
                        <a:rPr lang="en-US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3   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    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916918">
                <a:tc>
                  <a:txBody>
                    <a:bodyPr/>
                    <a:lstStyle/>
                    <a:p>
                      <a:pPr algn="ctr" rtl="0" fontAlgn="t"/>
                      <a:r>
                        <a:rPr lang="ru-RU" sz="2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2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2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28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  <a:tr h="855475">
                <a:tc>
                  <a:txBody>
                    <a:bodyPr/>
                    <a:lstStyle/>
                    <a:p>
                      <a:pPr algn="ctr" rtl="0" fontAlgn="t"/>
                      <a:endParaRPr lang="ru-RU" sz="1800" b="1" i="0" u="none" strike="noStrike" dirty="0" smtClean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172874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69730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Попадюк Никита Кириллович, </a:t>
                      </a:r>
                    </a:p>
                    <a:p>
                      <a:pPr algn="l" rtl="0" fontAlgn="ctr"/>
                      <a:endParaRPr lang="ru-RU" sz="1800" b="1" i="0" u="none" strike="noStrike" dirty="0" smtClean="0">
                        <a:solidFill>
                          <a:srgbClr val="C00000"/>
                        </a:solidFill>
                        <a:latin typeface="Arial"/>
                      </a:endParaRPr>
                    </a:p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профессор кафедры Государственного и муниципального управления </a:t>
                      </a:r>
                    </a:p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Финансового Университета при Правительстве Российской Федерации, </a:t>
                      </a:r>
                      <a:r>
                        <a:rPr lang="ru-RU" sz="1800" b="1" i="0" u="none" strike="noStrike" dirty="0" err="1" smtClean="0">
                          <a:solidFill>
                            <a:srgbClr val="C00000"/>
                          </a:solidFill>
                          <a:latin typeface="Arial"/>
                        </a:rPr>
                        <a:t>д.э.н</a:t>
                      </a:r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.</a:t>
                      </a:r>
                      <a:endParaRPr lang="ru-RU" sz="1800" b="1" i="0" u="none" strike="noStrike" dirty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737420">
                <a:tc>
                  <a:txBody>
                    <a:bodyPr/>
                    <a:lstStyle/>
                    <a:p>
                      <a:pPr algn="ctr" rtl="0" fontAlgn="t"/>
                      <a: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/>
                      </a:r>
                      <a:b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</a:br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  <a:p>
                      <a:pPr algn="ctr" rtl="0" fontAlgn="t"/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5"/>
          <p:cNvSpPr txBox="1">
            <a:spLocks noChangeArrowheads="1"/>
          </p:cNvSpPr>
          <p:nvPr/>
        </p:nvSpPr>
        <p:spPr bwMode="auto">
          <a:xfrm rot="16200000">
            <a:off x="-670719" y="3109119"/>
            <a:ext cx="2232025" cy="433387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2000" b="1" dirty="0">
                <a:latin typeface="Verdana" pitchFamily="34" charset="0"/>
              </a:rPr>
              <a:t>Выводы</a:t>
            </a:r>
          </a:p>
        </p:txBody>
      </p:sp>
      <p:sp>
        <p:nvSpPr>
          <p:cNvPr id="6" name="Line 6"/>
          <p:cNvSpPr>
            <a:spLocks noChangeShapeType="1"/>
          </p:cNvSpPr>
          <p:nvPr/>
        </p:nvSpPr>
        <p:spPr bwMode="auto">
          <a:xfrm flipH="1">
            <a:off x="684211" y="1676400"/>
            <a:ext cx="1588" cy="3913188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7" name="Text Box 7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1131888" y="908050"/>
            <a:ext cx="7473950" cy="165735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/>
            <a:endParaRPr lang="ru-RU" sz="1400" b="1">
              <a:latin typeface="Verdana" pitchFamily="34" charset="0"/>
            </a:endParaRPr>
          </a:p>
        </p:txBody>
      </p:sp>
      <p:sp>
        <p:nvSpPr>
          <p:cNvPr id="8" name="Line 8"/>
          <p:cNvSpPr>
            <a:spLocks noChangeShapeType="1"/>
          </p:cNvSpPr>
          <p:nvPr/>
        </p:nvSpPr>
        <p:spPr bwMode="auto">
          <a:xfrm>
            <a:off x="684213" y="1700213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9" name="Text Box 9"/>
          <p:cNvSpPr txBox="1">
            <a:spLocks noChangeArrowheads="1"/>
          </p:cNvSpPr>
          <p:nvPr/>
        </p:nvSpPr>
        <p:spPr bwMode="auto">
          <a:xfrm>
            <a:off x="1131888" y="2836863"/>
            <a:ext cx="7473950" cy="13843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85000"/>
              </a:lnSpc>
            </a:pP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2.</a:t>
            </a:r>
            <a:r>
              <a:rPr lang="ru-RU" sz="1600" b="1" dirty="0">
                <a:latin typeface="Verdana" pitchFamily="34" charset="0"/>
              </a:rPr>
              <a:t> В 70-х гг. </a:t>
            </a:r>
            <a:r>
              <a:rPr lang="en-US" sz="1600" b="1" dirty="0">
                <a:latin typeface="Verdana" pitchFamily="34" charset="0"/>
              </a:rPr>
              <a:t>XI</a:t>
            </a:r>
            <a:r>
              <a:rPr lang="ru-RU" sz="1600" b="1" dirty="0">
                <a:latin typeface="Verdana" pitchFamily="34" charset="0"/>
              </a:rPr>
              <a:t> в. появляется </a:t>
            </a: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новая форма государственного управления  - съезды князей («</a:t>
            </a:r>
            <a:r>
              <a:rPr lang="ru-RU" sz="1600" b="1" dirty="0" err="1">
                <a:solidFill>
                  <a:srgbClr val="FF0000"/>
                </a:solidFill>
                <a:latin typeface="Verdana" pitchFamily="34" charset="0"/>
              </a:rPr>
              <a:t>снема</a:t>
            </a: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»).</a:t>
            </a:r>
            <a:r>
              <a:rPr lang="ru-RU" sz="1600" b="1" dirty="0">
                <a:latin typeface="Verdana" pitchFamily="34" charset="0"/>
              </a:rPr>
              <a:t> На этих феодальных форумах, собиравшихся по инициативе киевских князей, решались вопросы войны и мира, разделения земель, вассалитета, улаживались </a:t>
            </a:r>
            <a:r>
              <a:rPr lang="ru-RU" sz="1600" b="1" dirty="0" err="1">
                <a:latin typeface="Verdana" pitchFamily="34" charset="0"/>
              </a:rPr>
              <a:t>межкняжеские</a:t>
            </a:r>
            <a:r>
              <a:rPr lang="ru-RU" sz="1600" b="1" dirty="0">
                <a:latin typeface="Verdana" pitchFamily="34" charset="0"/>
              </a:rPr>
              <a:t> противоречия и конфликты.</a:t>
            </a:r>
          </a:p>
        </p:txBody>
      </p:sp>
      <p:sp>
        <p:nvSpPr>
          <p:cNvPr id="10" name="Line 10"/>
          <p:cNvSpPr>
            <a:spLocks noChangeShapeType="1"/>
          </p:cNvSpPr>
          <p:nvPr/>
        </p:nvSpPr>
        <p:spPr bwMode="auto">
          <a:xfrm>
            <a:off x="684213" y="3429000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684213" y="5589588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2" name="Text Box 12"/>
          <p:cNvSpPr txBox="1">
            <a:spLocks noChangeArrowheads="1"/>
          </p:cNvSpPr>
          <p:nvPr/>
        </p:nvSpPr>
        <p:spPr bwMode="auto">
          <a:xfrm>
            <a:off x="1131888" y="4508500"/>
            <a:ext cx="7473950" cy="2016125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85000"/>
              </a:lnSpc>
            </a:pP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3.</a:t>
            </a:r>
            <a:r>
              <a:rPr lang="ru-RU" sz="1600" b="1" dirty="0">
                <a:latin typeface="Verdana" pitchFamily="34" charset="0"/>
              </a:rPr>
              <a:t> Развитие феодальных отношений способствовало усилению позиций местных феодалов – князей и бояр. В их статусе (крупных вотчинников) соединились право на землю и право на власть. Будучи вассалами великого князя, они обязаны были ему служить. В то же время они являлись полными господами в своих вотчинах, обладали правом иммунитета, т. е. осуществляли в своих владениях некоторые государственные функции, могли иметь собственных вассалов.</a:t>
            </a:r>
          </a:p>
        </p:txBody>
      </p:sp>
      <p:sp>
        <p:nvSpPr>
          <p:cNvPr id="13" name="Text Box 13"/>
          <p:cNvSpPr txBox="1">
            <a:spLocks noChangeArrowheads="1"/>
          </p:cNvSpPr>
          <p:nvPr/>
        </p:nvSpPr>
        <p:spPr bwMode="auto">
          <a:xfrm>
            <a:off x="1114425" y="908050"/>
            <a:ext cx="7561263" cy="163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lnSpc>
                <a:spcPct val="90000"/>
              </a:lnSpc>
              <a:spcBef>
                <a:spcPct val="50000"/>
              </a:spcBef>
            </a:pP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1.</a:t>
            </a:r>
            <a:r>
              <a:rPr lang="ru-RU" sz="1600" b="1" dirty="0">
                <a:latin typeface="Verdana" pitchFamily="34" charset="0"/>
              </a:rPr>
              <a:t> Фактически Древнерусское государство представляло собой федерацию земель под сюзеренитетом  киевского князя. По мере разрастания великокняжеской семьи киевские князья практиковали выделение отдельных земель – уделов – в княжение своим сыновьям. Они постепенно заменяли князей из местных династий. На некоторое время это упрочило великокняжескую власть.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7"/>
          <p:cNvSpPr txBox="1">
            <a:spLocks noChangeArrowheads="1"/>
          </p:cNvSpPr>
          <p:nvPr/>
        </p:nvSpPr>
        <p:spPr bwMode="auto">
          <a:xfrm>
            <a:off x="1066800" y="1143000"/>
            <a:ext cx="7848600" cy="21336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80000"/>
              </a:lnSpc>
            </a:pPr>
            <a:r>
              <a:rPr lang="ru-RU" sz="1500" b="1" dirty="0">
                <a:solidFill>
                  <a:srgbClr val="FF0000"/>
                </a:solidFill>
                <a:latin typeface="Verdana" pitchFamily="34" charset="0"/>
              </a:rPr>
              <a:t>4.</a:t>
            </a:r>
            <a:r>
              <a:rPr lang="ru-RU" sz="1500" b="1" dirty="0">
                <a:latin typeface="Verdana" pitchFamily="34" charset="0"/>
              </a:rPr>
              <a:t> </a:t>
            </a:r>
            <a:r>
              <a:rPr lang="ru-RU" b="1" dirty="0">
                <a:solidFill>
                  <a:srgbClr val="FF0000"/>
                </a:solidFill>
                <a:latin typeface="Verdana" pitchFamily="34" charset="0"/>
              </a:rPr>
              <a:t>Окончательно складывается</a:t>
            </a:r>
            <a:r>
              <a:rPr lang="ru-RU" b="1" dirty="0">
                <a:latin typeface="Verdana" pitchFamily="34" charset="0"/>
              </a:rPr>
              <a:t> 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так называемая дворцово-вотчинная система управления, при которой выделяются два центра управления  - княжеский дворец и боярская вотчина, власть разделяется между крупными земельными собственниками – князем и боярами, а выполнение важнейших государственных функций поручается их представителям, являвшимся одновременно и должностными лицами, и управляющими вотчинным хозяйством.</a:t>
            </a:r>
          </a:p>
        </p:txBody>
      </p:sp>
      <p:sp>
        <p:nvSpPr>
          <p:cNvPr id="6" name="Text Box 10"/>
          <p:cNvSpPr txBox="1">
            <a:spLocks noChangeArrowheads="1"/>
          </p:cNvSpPr>
          <p:nvPr/>
        </p:nvSpPr>
        <p:spPr bwMode="auto">
          <a:xfrm>
            <a:off x="1066800" y="3429000"/>
            <a:ext cx="7848600" cy="34290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80000"/>
              </a:lnSpc>
            </a:pPr>
            <a:r>
              <a:rPr lang="ru-RU" sz="1500" b="1" dirty="0">
                <a:solidFill>
                  <a:srgbClr val="FF0000"/>
                </a:solidFill>
                <a:latin typeface="Verdana" pitchFamily="34" charset="0"/>
              </a:rPr>
              <a:t>5.</a:t>
            </a:r>
            <a:r>
              <a:rPr lang="ru-RU" sz="1500" b="1" dirty="0">
                <a:latin typeface="Verdana" pitchFamily="34" charset="0"/>
              </a:rPr>
              <a:t> 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Важную роль в Древнерусском государстве продолжало играть вече.  Из  племенной сходки древних славян оно превратилось в собрание горожан. Решающее слово на вечевых собраниях принадлежало городской знати. На вече выносились важнейшие вопросы жизни городской общины. Иногда вече избирало князей, заключало с ними договор </a:t>
            </a:r>
            <a:r>
              <a:rPr lang="ru-RU" b="1" dirty="0" smtClean="0">
                <a:solidFill>
                  <a:srgbClr val="C00000"/>
                </a:solidFill>
                <a:latin typeface="Verdana" pitchFamily="34" charset="0"/>
              </a:rPr>
              <a:t>(«ряд»). 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Из 50 князей, занимавших киевский стол в </a:t>
            </a:r>
            <a:r>
              <a:rPr lang="en-US" b="1" dirty="0">
                <a:solidFill>
                  <a:srgbClr val="C00000"/>
                </a:solidFill>
                <a:latin typeface="Verdana" pitchFamily="34" charset="0"/>
              </a:rPr>
              <a:t>X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 – начале </a:t>
            </a:r>
            <a:r>
              <a:rPr lang="en-US" b="1" dirty="0">
                <a:solidFill>
                  <a:srgbClr val="C00000"/>
                </a:solidFill>
                <a:latin typeface="Verdana" pitchFamily="34" charset="0"/>
              </a:rPr>
              <a:t>XIII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 в., 14 были приглашены вечем. Атрибутами вече являлись вечевой колокол и специальная трибуна, возвышавшаяся над площадью. Существовал определенный порядок ведения вече и, возможно, иногда практиковалась запись выступлений. В большом городе могло быть несколько вечевых собраний</a:t>
            </a: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 rot="16200000">
            <a:off x="-746919" y="3109119"/>
            <a:ext cx="2232025" cy="433387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2000" b="1" dirty="0">
                <a:latin typeface="Verdana" pitchFamily="34" charset="0"/>
              </a:rPr>
              <a:t>Выводы</a:t>
            </a:r>
          </a:p>
        </p:txBody>
      </p:sp>
      <p:sp>
        <p:nvSpPr>
          <p:cNvPr id="8" name="Line 10"/>
          <p:cNvSpPr>
            <a:spLocks noChangeShapeType="1"/>
          </p:cNvSpPr>
          <p:nvPr/>
        </p:nvSpPr>
        <p:spPr bwMode="auto">
          <a:xfrm>
            <a:off x="609600" y="2438400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9" name="Line 10"/>
          <p:cNvSpPr>
            <a:spLocks noChangeShapeType="1"/>
          </p:cNvSpPr>
          <p:nvPr/>
        </p:nvSpPr>
        <p:spPr bwMode="auto">
          <a:xfrm>
            <a:off x="609600" y="4114800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7">
            <a:hlinkClick r:id="rId4" action="ppaction://hlinksldjump"/>
          </p:cNvPr>
          <p:cNvSpPr txBox="1">
            <a:spLocks noChangeArrowheads="1"/>
          </p:cNvSpPr>
          <p:nvPr/>
        </p:nvSpPr>
        <p:spPr bwMode="auto">
          <a:xfrm>
            <a:off x="990600" y="990600"/>
            <a:ext cx="8001000" cy="36576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90000"/>
              </a:lnSpc>
            </a:pP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6.</a:t>
            </a:r>
            <a:r>
              <a:rPr lang="ru-RU" sz="1600" b="1" dirty="0">
                <a:latin typeface="Verdana" pitchFamily="34" charset="0"/>
              </a:rPr>
              <a:t> </a:t>
            </a: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Общинное самоуправление.</a:t>
            </a:r>
            <a:r>
              <a:rPr lang="ru-RU" sz="1600" b="1" dirty="0">
                <a:latin typeface="Verdana" pitchFamily="34" charset="0"/>
              </a:rPr>
              <a:t> 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Основную массу населения в Древнерусском государстве составляли крестьяне-общинники. Крестьянская община представляла собой конгломерат мелких поселений; на севере она именовалась миром, на юге – вервью. Государство было заинтересовано в сохранении общинных порядков, так как с их помощью было легче осуществлять сбор податей и обеспечивать лояльность населения княжеской власти. Община занималась перераспределением земельных наделов, раскладывала подати между дворами, разрешала споры между общинниками, разыскивала преступников. В рамках общины действовал институт круговой поруки. Общинной самоуправление возглавлялось выборным старостой</a:t>
            </a:r>
          </a:p>
        </p:txBody>
      </p:sp>
      <p:sp>
        <p:nvSpPr>
          <p:cNvPr id="6" name="Text Box 13">
            <a:hlinkClick r:id="rId4" action="ppaction://hlinksldjump"/>
          </p:cNvPr>
          <p:cNvSpPr txBox="1">
            <a:spLocks noChangeArrowheads="1"/>
          </p:cNvSpPr>
          <p:nvPr/>
        </p:nvSpPr>
        <p:spPr bwMode="auto">
          <a:xfrm>
            <a:off x="1066800" y="4800600"/>
            <a:ext cx="7772400" cy="18288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just">
              <a:lnSpc>
                <a:spcPct val="90000"/>
              </a:lnSpc>
            </a:pPr>
            <a:r>
              <a:rPr lang="ru-RU" sz="1600" b="1" dirty="0">
                <a:solidFill>
                  <a:srgbClr val="FF0000"/>
                </a:solidFill>
                <a:latin typeface="Verdana" pitchFamily="34" charset="0"/>
              </a:rPr>
              <a:t>7.</a:t>
            </a:r>
            <a:r>
              <a:rPr lang="ru-RU" sz="1600" b="1" dirty="0">
                <a:latin typeface="Verdana" pitchFamily="34" charset="0"/>
              </a:rPr>
              <a:t> </a:t>
            </a:r>
            <a:r>
              <a:rPr lang="ru-RU" b="1" dirty="0">
                <a:solidFill>
                  <a:srgbClr val="C00000"/>
                </a:solidFill>
                <a:latin typeface="Verdana" pitchFamily="34" charset="0"/>
              </a:rPr>
              <a:t>Развитие феодальных отношений и рост крупного землевладения имели своим результатом постепенное подчинение общин государству и отдельным феодалам-вотчинникам. Наряду с выборными старостами появляются назначаемые князьями и боярами волостели, приказчики и иные должностные лица.</a:t>
            </a: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 rot="16200000">
            <a:off x="-1166018" y="3375819"/>
            <a:ext cx="3070224" cy="433387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2000" b="1" dirty="0">
                <a:latin typeface="Verdana" pitchFamily="34" charset="0"/>
              </a:rPr>
              <a:t>Выводы</a:t>
            </a:r>
          </a:p>
        </p:txBody>
      </p:sp>
      <p:sp>
        <p:nvSpPr>
          <p:cNvPr id="8" name="Line 10"/>
          <p:cNvSpPr>
            <a:spLocks noChangeShapeType="1"/>
          </p:cNvSpPr>
          <p:nvPr/>
        </p:nvSpPr>
        <p:spPr bwMode="auto">
          <a:xfrm>
            <a:off x="609600" y="2743200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9" name="Line 10"/>
          <p:cNvSpPr>
            <a:spLocks noChangeShapeType="1"/>
          </p:cNvSpPr>
          <p:nvPr/>
        </p:nvSpPr>
        <p:spPr bwMode="auto">
          <a:xfrm>
            <a:off x="609600" y="4876800"/>
            <a:ext cx="4318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304801"/>
            <a:ext cx="8915400" cy="1447800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04800" y="990600"/>
            <a:ext cx="8305800" cy="914400"/>
          </a:xfrm>
        </p:spPr>
        <p:txBody>
          <a:bodyPr>
            <a:normAutofit fontScale="77500" lnSpcReduction="20000"/>
          </a:bodyPr>
          <a:lstStyle/>
          <a:p>
            <a:r>
              <a:rPr lang="ru-RU" sz="2900" b="1" dirty="0" smtClean="0">
                <a:latin typeface="Verdana" pitchFamily="34" charset="0"/>
              </a:rPr>
              <a:t>Государственное управление в древнерусских княжествах XII– начало XIII веков: Основные причины распада Киевской Руси</a:t>
            </a:r>
          </a:p>
          <a:p>
            <a:endParaRPr lang="ru-RU" b="1" dirty="0" smtClean="0">
              <a:latin typeface="Verdana" pitchFamily="34" charset="0"/>
            </a:endParaRPr>
          </a:p>
          <a:p>
            <a:endParaRPr lang="ru-RU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"/>
          <p:cNvSpPr txBox="1">
            <a:spLocks noChangeArrowheads="1"/>
          </p:cNvSpPr>
          <p:nvPr/>
        </p:nvSpPr>
        <p:spPr bwMode="auto">
          <a:xfrm>
            <a:off x="3635375" y="6165850"/>
            <a:ext cx="23050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ru-RU"/>
          </a:p>
        </p:txBody>
      </p:sp>
      <p:grpSp>
        <p:nvGrpSpPr>
          <p:cNvPr id="6" name="Group 8"/>
          <p:cNvGrpSpPr>
            <a:grpSpLocks/>
          </p:cNvGrpSpPr>
          <p:nvPr/>
        </p:nvGrpSpPr>
        <p:grpSpPr bwMode="auto">
          <a:xfrm>
            <a:off x="468313" y="1928813"/>
            <a:ext cx="8280400" cy="4595813"/>
            <a:chOff x="295" y="1215"/>
            <a:chExt cx="5216" cy="2895"/>
          </a:xfrm>
        </p:grpSpPr>
        <p:sp>
          <p:nvSpPr>
            <p:cNvPr id="8" name="Text Box 10"/>
            <p:cNvSpPr txBox="1">
              <a:spLocks noChangeArrowheads="1"/>
            </p:cNvSpPr>
            <p:nvPr/>
          </p:nvSpPr>
          <p:spPr bwMode="auto">
            <a:xfrm>
              <a:off x="295" y="1215"/>
              <a:ext cx="1705" cy="814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/>
              <a:r>
                <a:rPr lang="ru-RU" sz="1600" b="1" dirty="0">
                  <a:latin typeface="Verdana" pitchFamily="34" charset="0"/>
                </a:rPr>
                <a:t>Предпосылки раздробленности единого государства - Киевская Русь</a:t>
              </a:r>
            </a:p>
          </p:txBody>
        </p:sp>
        <p:sp>
          <p:nvSpPr>
            <p:cNvPr id="9" name="Text Box 11"/>
            <p:cNvSpPr txBox="1">
              <a:spLocks noChangeArrowheads="1"/>
            </p:cNvSpPr>
            <p:nvPr/>
          </p:nvSpPr>
          <p:spPr bwMode="auto">
            <a:xfrm>
              <a:off x="3104" y="1217"/>
              <a:ext cx="1273" cy="212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 tIns="10800" bIns="10800"/>
            <a:lstStyle/>
            <a:p>
              <a:r>
                <a:rPr lang="ru-RU" sz="1400" b="1">
                  <a:latin typeface="Verdana" pitchFamily="34" charset="0"/>
                </a:rPr>
                <a:t>Экономические</a:t>
              </a:r>
            </a:p>
          </p:txBody>
        </p:sp>
        <p:sp>
          <p:nvSpPr>
            <p:cNvPr id="10" name="Text Box 12"/>
            <p:cNvSpPr txBox="1">
              <a:spLocks noChangeArrowheads="1"/>
            </p:cNvSpPr>
            <p:nvPr/>
          </p:nvSpPr>
          <p:spPr bwMode="auto">
            <a:xfrm>
              <a:off x="3104" y="1544"/>
              <a:ext cx="2407" cy="298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>
                <a:lnSpc>
                  <a:spcPct val="85000"/>
                </a:lnSpc>
              </a:pPr>
              <a:r>
                <a:rPr lang="ru-RU" sz="1400" b="1">
                  <a:latin typeface="Verdana" pitchFamily="34" charset="0"/>
                </a:rPr>
                <a:t>Сложившаяся система натурального хозяйства</a:t>
              </a:r>
            </a:p>
          </p:txBody>
        </p:sp>
        <p:sp>
          <p:nvSpPr>
            <p:cNvPr id="11" name="Text Box 13"/>
            <p:cNvSpPr txBox="1">
              <a:spLocks noChangeArrowheads="1"/>
            </p:cNvSpPr>
            <p:nvPr/>
          </p:nvSpPr>
          <p:spPr bwMode="auto">
            <a:xfrm>
              <a:off x="3104" y="1982"/>
              <a:ext cx="1404" cy="269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Социально-политические</a:t>
              </a:r>
            </a:p>
          </p:txBody>
        </p:sp>
        <p:sp>
          <p:nvSpPr>
            <p:cNvPr id="12" name="Text Box 14"/>
            <p:cNvSpPr txBox="1">
              <a:spLocks noChangeArrowheads="1"/>
            </p:cNvSpPr>
            <p:nvPr/>
          </p:nvSpPr>
          <p:spPr bwMode="auto">
            <a:xfrm>
              <a:off x="1398" y="2202"/>
              <a:ext cx="1304" cy="767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>
                <a:lnSpc>
                  <a:spcPct val="95000"/>
                </a:lnSpc>
              </a:pPr>
              <a:r>
                <a:rPr lang="ru-RU" sz="1400" b="1">
                  <a:latin typeface="Verdana" pitchFamily="34" charset="0"/>
                </a:rPr>
                <a:t>Перемещение политического центра Руси на северо-восток в верховья Волги</a:t>
              </a:r>
            </a:p>
          </p:txBody>
        </p:sp>
        <p:sp>
          <p:nvSpPr>
            <p:cNvPr id="13" name="Text Box 15"/>
            <p:cNvSpPr txBox="1">
              <a:spLocks noChangeArrowheads="1"/>
            </p:cNvSpPr>
            <p:nvPr/>
          </p:nvSpPr>
          <p:spPr bwMode="auto">
            <a:xfrm>
              <a:off x="3104" y="2421"/>
              <a:ext cx="1500" cy="767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«Оседание дружины на землю», замена десятичной на дворцово-вотчинную систему управления</a:t>
              </a:r>
            </a:p>
          </p:txBody>
        </p:sp>
        <p:sp>
          <p:nvSpPr>
            <p:cNvPr id="14" name="Text Box 16"/>
            <p:cNvSpPr txBox="1">
              <a:spLocks noChangeArrowheads="1"/>
            </p:cNvSpPr>
            <p:nvPr/>
          </p:nvSpPr>
          <p:spPr bwMode="auto">
            <a:xfrm>
              <a:off x="696" y="3188"/>
              <a:ext cx="1304" cy="439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/>
              <a:r>
                <a:rPr lang="ru-RU" sz="1400" b="1">
                  <a:latin typeface="Verdana" pitchFamily="34" charset="0"/>
                </a:rPr>
                <a:t>Внешнеполитические факторы</a:t>
              </a:r>
            </a:p>
          </p:txBody>
        </p:sp>
        <p:sp>
          <p:nvSpPr>
            <p:cNvPr id="15" name="Text Box 17"/>
            <p:cNvSpPr txBox="1">
              <a:spLocks noChangeArrowheads="1"/>
            </p:cNvSpPr>
            <p:nvPr/>
          </p:nvSpPr>
          <p:spPr bwMode="auto">
            <a:xfrm>
              <a:off x="2803" y="3298"/>
              <a:ext cx="1605" cy="268"/>
            </a:xfrm>
            <a:prstGeom prst="rect">
              <a:avLst/>
            </a:prstGeom>
            <a:solidFill>
              <a:srgbClr val="FFFFCC"/>
            </a:solidFill>
            <a:ln w="2857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tIns="10800" bIns="10800"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Вторжение татаро-монголов</a:t>
              </a:r>
            </a:p>
          </p:txBody>
        </p:sp>
        <p:sp>
          <p:nvSpPr>
            <p:cNvPr id="16" name="Text Box 18"/>
            <p:cNvSpPr txBox="1">
              <a:spLocks noChangeArrowheads="1"/>
            </p:cNvSpPr>
            <p:nvPr/>
          </p:nvSpPr>
          <p:spPr bwMode="auto">
            <a:xfrm>
              <a:off x="2602" y="3627"/>
              <a:ext cx="1806" cy="483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Исчезновение древнего торгового пути «из варяг в греки»</a:t>
              </a:r>
            </a:p>
          </p:txBody>
        </p:sp>
        <p:sp>
          <p:nvSpPr>
            <p:cNvPr id="17" name="Line 19"/>
            <p:cNvSpPr>
              <a:spLocks noChangeShapeType="1"/>
            </p:cNvSpPr>
            <p:nvPr/>
          </p:nvSpPr>
          <p:spPr bwMode="auto">
            <a:xfrm>
              <a:off x="2000" y="1325"/>
              <a:ext cx="1104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8" name="Line 20"/>
            <p:cNvSpPr>
              <a:spLocks noChangeShapeType="1"/>
            </p:cNvSpPr>
            <p:nvPr/>
          </p:nvSpPr>
          <p:spPr bwMode="auto">
            <a:xfrm>
              <a:off x="3505" y="1434"/>
              <a:ext cx="0" cy="11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9" name="Line 21"/>
            <p:cNvSpPr>
              <a:spLocks noChangeShapeType="1"/>
            </p:cNvSpPr>
            <p:nvPr/>
          </p:nvSpPr>
          <p:spPr bwMode="auto">
            <a:xfrm>
              <a:off x="2000" y="1653"/>
              <a:ext cx="1104" cy="439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0" name="Line 22"/>
            <p:cNvSpPr>
              <a:spLocks noChangeShapeType="1"/>
            </p:cNvSpPr>
            <p:nvPr/>
          </p:nvSpPr>
          <p:spPr bwMode="auto">
            <a:xfrm flipH="1">
              <a:off x="2702" y="2202"/>
              <a:ext cx="402" cy="219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1" name="Line 23"/>
            <p:cNvSpPr>
              <a:spLocks noChangeShapeType="1"/>
            </p:cNvSpPr>
            <p:nvPr/>
          </p:nvSpPr>
          <p:spPr bwMode="auto">
            <a:xfrm>
              <a:off x="997" y="2029"/>
              <a:ext cx="0" cy="1159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2" name="Line 24"/>
            <p:cNvSpPr>
              <a:spLocks noChangeShapeType="1"/>
            </p:cNvSpPr>
            <p:nvPr/>
          </p:nvSpPr>
          <p:spPr bwMode="auto">
            <a:xfrm>
              <a:off x="2000" y="3407"/>
              <a:ext cx="803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3" name="Line 25"/>
            <p:cNvSpPr>
              <a:spLocks noChangeShapeType="1"/>
            </p:cNvSpPr>
            <p:nvPr/>
          </p:nvSpPr>
          <p:spPr bwMode="auto">
            <a:xfrm>
              <a:off x="2000" y="3517"/>
              <a:ext cx="602" cy="329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4" name="Line 26"/>
            <p:cNvSpPr>
              <a:spLocks noChangeShapeType="1"/>
            </p:cNvSpPr>
            <p:nvPr/>
          </p:nvSpPr>
          <p:spPr bwMode="auto">
            <a:xfrm>
              <a:off x="3742" y="2251"/>
              <a:ext cx="0" cy="181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25" name="Text Box 9"/>
          <p:cNvSpPr txBox="1">
            <a:spLocks noChangeArrowheads="1"/>
          </p:cNvSpPr>
          <p:nvPr/>
        </p:nvSpPr>
        <p:spPr bwMode="auto">
          <a:xfrm>
            <a:off x="1189038" y="981075"/>
            <a:ext cx="6696075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endParaRPr lang="ru-RU" b="1" dirty="0">
              <a:latin typeface="Verdan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3400" y="1295400"/>
            <a:ext cx="8077200" cy="457200"/>
          </a:xfrm>
        </p:spPr>
        <p:txBody>
          <a:bodyPr>
            <a:normAutofit fontScale="92500" lnSpcReduction="20000"/>
          </a:bodyPr>
          <a:lstStyle/>
          <a:p>
            <a:endParaRPr lang="ru-RU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Rectangle 6"/>
          <p:cNvSpPr>
            <a:spLocks noChangeArrowheads="1"/>
          </p:cNvSpPr>
          <p:nvPr/>
        </p:nvSpPr>
        <p:spPr bwMode="auto">
          <a:xfrm>
            <a:off x="468313" y="1125538"/>
            <a:ext cx="8207375" cy="719137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539750" y="1090613"/>
            <a:ext cx="8064500" cy="754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lnSpc>
                <a:spcPct val="90000"/>
              </a:lnSpc>
              <a:spcBef>
                <a:spcPct val="50000"/>
              </a:spcBef>
            </a:pPr>
            <a:r>
              <a:rPr lang="ru-RU" sz="1600" b="1" dirty="0">
                <a:latin typeface="Verdana" pitchFamily="34" charset="0"/>
              </a:rPr>
              <a:t>Княжества и земли Руси удельного периода были вполне сложившимися государствами, сопоставимыми по территории с европейскими</a:t>
            </a:r>
          </a:p>
        </p:txBody>
      </p:sp>
      <p:sp>
        <p:nvSpPr>
          <p:cNvPr id="7" name="Rectangle 8"/>
          <p:cNvSpPr>
            <a:spLocks noChangeArrowheads="1"/>
          </p:cNvSpPr>
          <p:nvPr/>
        </p:nvSpPr>
        <p:spPr bwMode="auto">
          <a:xfrm>
            <a:off x="468313" y="1989138"/>
            <a:ext cx="8207375" cy="1295400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8" name="Text Box 9"/>
          <p:cNvSpPr txBox="1">
            <a:spLocks noChangeArrowheads="1"/>
          </p:cNvSpPr>
          <p:nvPr/>
        </p:nvSpPr>
        <p:spPr bwMode="auto">
          <a:xfrm>
            <a:off x="611188" y="1989138"/>
            <a:ext cx="8064500" cy="1195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lnSpc>
                <a:spcPct val="90000"/>
              </a:lnSpc>
              <a:spcBef>
                <a:spcPct val="50000"/>
              </a:spcBef>
            </a:pPr>
            <a:r>
              <a:rPr lang="ru-RU" sz="1600" b="1" dirty="0">
                <a:latin typeface="Verdana" pitchFamily="34" charset="0"/>
              </a:rPr>
              <a:t>Киев, страдавший от набегов кочевников и княжеских усобиц, постепенно утратил свое значение. На протяжении почти всего XII в. на него по традиции продолжали смотреть как на главный город Руси, но фактически он превратился в столицу небольшого Киевского княжества, расположенного в среднем </a:t>
            </a:r>
            <a:r>
              <a:rPr lang="ru-RU" sz="1600" b="1" dirty="0" err="1">
                <a:latin typeface="Verdana" pitchFamily="34" charset="0"/>
              </a:rPr>
              <a:t>Поднепровье</a:t>
            </a:r>
            <a:endParaRPr lang="ru-RU" sz="1600" b="1" dirty="0">
              <a:latin typeface="Verdana" pitchFamily="34" charset="0"/>
            </a:endParaRPr>
          </a:p>
        </p:txBody>
      </p:sp>
      <p:sp>
        <p:nvSpPr>
          <p:cNvPr id="9" name="Text Box 10"/>
          <p:cNvSpPr txBox="1">
            <a:spLocks noChangeArrowheads="1"/>
          </p:cNvSpPr>
          <p:nvPr/>
        </p:nvSpPr>
        <p:spPr bwMode="auto">
          <a:xfrm>
            <a:off x="971550" y="3375025"/>
            <a:ext cx="7343775" cy="558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b="1" dirty="0">
                <a:latin typeface="Verdana" pitchFamily="34" charset="0"/>
              </a:rPr>
              <a:t>Наиболее важное значение на рубеже XII – </a:t>
            </a:r>
            <a:r>
              <a:rPr lang="ru-RU" b="1" dirty="0" err="1">
                <a:latin typeface="Verdana" pitchFamily="34" charset="0"/>
              </a:rPr>
              <a:t>XIIIвв</a:t>
            </a:r>
            <a:r>
              <a:rPr lang="ru-RU" b="1" dirty="0">
                <a:latin typeface="Verdana" pitchFamily="34" charset="0"/>
              </a:rPr>
              <a:t>. приобретают:</a:t>
            </a:r>
          </a:p>
        </p:txBody>
      </p:sp>
      <p:grpSp>
        <p:nvGrpSpPr>
          <p:cNvPr id="10" name="Group 11"/>
          <p:cNvGrpSpPr>
            <a:grpSpLocks/>
          </p:cNvGrpSpPr>
          <p:nvPr/>
        </p:nvGrpSpPr>
        <p:grpSpPr bwMode="auto">
          <a:xfrm>
            <a:off x="2916238" y="4076700"/>
            <a:ext cx="2376487" cy="720725"/>
            <a:chOff x="1973" y="2523"/>
            <a:chExt cx="1497" cy="454"/>
          </a:xfrm>
        </p:grpSpPr>
        <p:sp>
          <p:nvSpPr>
            <p:cNvPr id="11" name="Rectangle 12"/>
            <p:cNvSpPr>
              <a:spLocks noChangeArrowheads="1"/>
            </p:cNvSpPr>
            <p:nvPr/>
          </p:nvSpPr>
          <p:spPr bwMode="auto">
            <a:xfrm>
              <a:off x="1973" y="2523"/>
              <a:ext cx="1451" cy="454"/>
            </a:xfrm>
            <a:prstGeom prst="rect">
              <a:avLst/>
            </a:prstGeom>
            <a:solidFill>
              <a:srgbClr val="C00000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" name="Text Box 13"/>
            <p:cNvSpPr txBox="1">
              <a:spLocks noChangeArrowheads="1"/>
            </p:cNvSpPr>
            <p:nvPr/>
          </p:nvSpPr>
          <p:spPr bwMode="auto">
            <a:xfrm>
              <a:off x="1973" y="2523"/>
              <a:ext cx="1497" cy="451"/>
            </a:xfrm>
            <a:prstGeom prst="rect">
              <a:avLst/>
            </a:prstGeom>
            <a:noFill/>
            <a:ln w="9525">
              <a:solidFill>
                <a:srgbClr val="C0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lnSpc>
                  <a:spcPct val="85000"/>
                </a:lnSpc>
                <a:spcBef>
                  <a:spcPct val="50000"/>
                </a:spcBef>
              </a:pPr>
              <a:r>
                <a:rPr lang="ru-RU" sz="1600" b="1" dirty="0">
                  <a:solidFill>
                    <a:schemeClr val="bg1"/>
                  </a:solidFill>
                  <a:latin typeface="Verdana" pitchFamily="34" charset="0"/>
                </a:rPr>
                <a:t>Галицко-Волынское княжество</a:t>
              </a:r>
            </a:p>
          </p:txBody>
        </p:sp>
      </p:grpSp>
      <p:grpSp>
        <p:nvGrpSpPr>
          <p:cNvPr id="13" name="Group 17"/>
          <p:cNvGrpSpPr>
            <a:grpSpLocks/>
          </p:cNvGrpSpPr>
          <p:nvPr/>
        </p:nvGrpSpPr>
        <p:grpSpPr bwMode="auto">
          <a:xfrm>
            <a:off x="5435600" y="4067175"/>
            <a:ext cx="3313113" cy="730250"/>
            <a:chOff x="3424" y="2517"/>
            <a:chExt cx="2087" cy="460"/>
          </a:xfrm>
        </p:grpSpPr>
        <p:sp>
          <p:nvSpPr>
            <p:cNvPr id="14" name="Rectangle 18"/>
            <p:cNvSpPr>
              <a:spLocks noChangeArrowheads="1"/>
            </p:cNvSpPr>
            <p:nvPr/>
          </p:nvSpPr>
          <p:spPr bwMode="auto">
            <a:xfrm>
              <a:off x="3470" y="2523"/>
              <a:ext cx="1995" cy="454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5" name="Text Box 19"/>
            <p:cNvSpPr txBox="1">
              <a:spLocks noChangeArrowheads="1"/>
            </p:cNvSpPr>
            <p:nvPr/>
          </p:nvSpPr>
          <p:spPr bwMode="auto">
            <a:xfrm>
              <a:off x="3424" y="2517"/>
              <a:ext cx="2087" cy="427"/>
            </a:xfrm>
            <a:prstGeom prst="rect">
              <a:avLst/>
            </a:prstGeom>
            <a:solidFill>
              <a:srgbClr val="C00000"/>
            </a:solidFill>
            <a:ln w="9525">
              <a:solidFill>
                <a:srgbClr val="C0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lnSpc>
                  <a:spcPct val="80000"/>
                </a:lnSpc>
                <a:spcBef>
                  <a:spcPct val="50000"/>
                </a:spcBef>
              </a:pPr>
              <a:r>
                <a:rPr lang="ru-RU" sz="1600" b="1" dirty="0">
                  <a:solidFill>
                    <a:schemeClr val="bg1"/>
                  </a:solidFill>
                  <a:latin typeface="Verdana" pitchFamily="34" charset="0"/>
                </a:rPr>
                <a:t>Новгородская земля (1136 г.  -окончательное отделение от Киева)</a:t>
              </a:r>
            </a:p>
          </p:txBody>
        </p:sp>
      </p:grpSp>
      <p:sp>
        <p:nvSpPr>
          <p:cNvPr id="16" name="Text Box 20"/>
          <p:cNvSpPr txBox="1">
            <a:spLocks noChangeArrowheads="1"/>
          </p:cNvSpPr>
          <p:nvPr/>
        </p:nvSpPr>
        <p:spPr bwMode="auto">
          <a:xfrm>
            <a:off x="1044575" y="5037138"/>
            <a:ext cx="727233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Они становятся политическими центрами соответственно:</a:t>
            </a:r>
          </a:p>
        </p:txBody>
      </p:sp>
      <p:sp>
        <p:nvSpPr>
          <p:cNvPr id="17" name="Rectangle 21"/>
          <p:cNvSpPr>
            <a:spLocks noChangeArrowheads="1"/>
          </p:cNvSpPr>
          <p:nvPr/>
        </p:nvSpPr>
        <p:spPr bwMode="auto">
          <a:xfrm>
            <a:off x="395288" y="5516563"/>
            <a:ext cx="2232025" cy="720725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8" name="Rectangle 22"/>
          <p:cNvSpPr>
            <a:spLocks noChangeArrowheads="1"/>
          </p:cNvSpPr>
          <p:nvPr/>
        </p:nvSpPr>
        <p:spPr bwMode="auto">
          <a:xfrm>
            <a:off x="3419475" y="5516563"/>
            <a:ext cx="2232025" cy="720725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9" name="Rectangle 23"/>
          <p:cNvSpPr>
            <a:spLocks noChangeArrowheads="1"/>
          </p:cNvSpPr>
          <p:nvPr/>
        </p:nvSpPr>
        <p:spPr bwMode="auto">
          <a:xfrm>
            <a:off x="6443663" y="5516563"/>
            <a:ext cx="2232025" cy="720725"/>
          </a:xfrm>
          <a:prstGeom prst="rect">
            <a:avLst/>
          </a:prstGeom>
          <a:solidFill>
            <a:srgbClr val="FFFFCC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0" name="Text Box 24"/>
          <p:cNvSpPr txBox="1">
            <a:spLocks noChangeArrowheads="1"/>
          </p:cNvSpPr>
          <p:nvPr/>
        </p:nvSpPr>
        <p:spPr bwMode="auto">
          <a:xfrm>
            <a:off x="468313" y="5516563"/>
            <a:ext cx="2087562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Северо-восточная Русь</a:t>
            </a:r>
          </a:p>
        </p:txBody>
      </p:sp>
      <p:sp>
        <p:nvSpPr>
          <p:cNvPr id="21" name="Text Box 25"/>
          <p:cNvSpPr txBox="1">
            <a:spLocks noChangeArrowheads="1"/>
          </p:cNvSpPr>
          <p:nvPr/>
        </p:nvSpPr>
        <p:spPr bwMode="auto">
          <a:xfrm>
            <a:off x="3492500" y="5589588"/>
            <a:ext cx="2159000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Юго-западная Русь</a:t>
            </a:r>
          </a:p>
        </p:txBody>
      </p:sp>
      <p:sp>
        <p:nvSpPr>
          <p:cNvPr id="22" name="Text Box 26"/>
          <p:cNvSpPr txBox="1">
            <a:spLocks noChangeArrowheads="1"/>
          </p:cNvSpPr>
          <p:nvPr/>
        </p:nvSpPr>
        <p:spPr bwMode="auto">
          <a:xfrm>
            <a:off x="6516688" y="5584825"/>
            <a:ext cx="2159000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Северо-западная Русь</a:t>
            </a:r>
          </a:p>
        </p:txBody>
      </p:sp>
      <p:sp>
        <p:nvSpPr>
          <p:cNvPr id="23" name="Text Box 16"/>
          <p:cNvSpPr txBox="1">
            <a:spLocks noChangeArrowheads="1"/>
          </p:cNvSpPr>
          <p:nvPr/>
        </p:nvSpPr>
        <p:spPr bwMode="auto">
          <a:xfrm>
            <a:off x="323850" y="4076700"/>
            <a:ext cx="2447925" cy="715963"/>
          </a:xfrm>
          <a:prstGeom prst="rect">
            <a:avLst/>
          </a:prstGeom>
          <a:solidFill>
            <a:srgbClr val="C00000"/>
          </a:solidFill>
          <a:ln w="9525">
            <a:solidFill>
              <a:srgbClr val="C000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600" b="1" dirty="0">
                <a:solidFill>
                  <a:schemeClr val="bg1"/>
                </a:solidFill>
                <a:latin typeface="Verdana" pitchFamily="34" charset="0"/>
              </a:rPr>
              <a:t>Владимиро-Суздальское княжество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61" name="Group 6"/>
          <p:cNvGrpSpPr>
            <a:grpSpLocks/>
          </p:cNvGrpSpPr>
          <p:nvPr/>
        </p:nvGrpSpPr>
        <p:grpSpPr bwMode="auto">
          <a:xfrm>
            <a:off x="395288" y="908050"/>
            <a:ext cx="8353425" cy="5545138"/>
            <a:chOff x="249" y="572"/>
            <a:chExt cx="5262" cy="3493"/>
          </a:xfrm>
        </p:grpSpPr>
        <p:sp>
          <p:nvSpPr>
            <p:cNvPr id="62" name="Line 7"/>
            <p:cNvSpPr>
              <a:spLocks noChangeShapeType="1"/>
            </p:cNvSpPr>
            <p:nvPr/>
          </p:nvSpPr>
          <p:spPr bwMode="auto">
            <a:xfrm>
              <a:off x="2562" y="1979"/>
              <a:ext cx="0" cy="9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grpSp>
          <p:nvGrpSpPr>
            <p:cNvPr id="63" name="Group 8"/>
            <p:cNvGrpSpPr>
              <a:grpSpLocks/>
            </p:cNvGrpSpPr>
            <p:nvPr/>
          </p:nvGrpSpPr>
          <p:grpSpPr bwMode="auto">
            <a:xfrm>
              <a:off x="249" y="572"/>
              <a:ext cx="5262" cy="3493"/>
              <a:chOff x="249" y="572"/>
              <a:chExt cx="5262" cy="3493"/>
            </a:xfrm>
          </p:grpSpPr>
          <p:sp>
            <p:nvSpPr>
              <p:cNvPr id="64" name="Rectangle 9"/>
              <p:cNvSpPr>
                <a:spLocks noChangeArrowheads="1"/>
              </p:cNvSpPr>
              <p:nvPr/>
            </p:nvSpPr>
            <p:spPr bwMode="auto">
              <a:xfrm>
                <a:off x="1111" y="572"/>
                <a:ext cx="3447" cy="272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5" name="Text Box 10"/>
              <p:cNvSpPr txBox="1">
                <a:spLocks noChangeArrowheads="1"/>
              </p:cNvSpPr>
              <p:nvPr/>
            </p:nvSpPr>
            <p:spPr bwMode="auto">
              <a:xfrm>
                <a:off x="1202" y="572"/>
                <a:ext cx="3402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b="1">
                    <a:latin typeface="Verdana" pitchFamily="34" charset="0"/>
                  </a:rPr>
                  <a:t>Формы государственного правления:</a:t>
                </a:r>
              </a:p>
            </p:txBody>
          </p:sp>
          <p:sp>
            <p:nvSpPr>
              <p:cNvPr id="66" name="Rectangle 11"/>
              <p:cNvSpPr>
                <a:spLocks noChangeArrowheads="1"/>
              </p:cNvSpPr>
              <p:nvPr/>
            </p:nvSpPr>
            <p:spPr bwMode="auto">
              <a:xfrm>
                <a:off x="249" y="981"/>
                <a:ext cx="1633" cy="272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7" name="Rectangle 12"/>
              <p:cNvSpPr>
                <a:spLocks noChangeArrowheads="1"/>
              </p:cNvSpPr>
              <p:nvPr/>
            </p:nvSpPr>
            <p:spPr bwMode="auto">
              <a:xfrm>
                <a:off x="2018" y="981"/>
                <a:ext cx="1678" cy="272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8" name="Rectangle 13"/>
              <p:cNvSpPr>
                <a:spLocks noChangeArrowheads="1"/>
              </p:cNvSpPr>
              <p:nvPr/>
            </p:nvSpPr>
            <p:spPr bwMode="auto">
              <a:xfrm>
                <a:off x="3833" y="981"/>
                <a:ext cx="1678" cy="272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9" name="Line 14"/>
              <p:cNvSpPr>
                <a:spLocks noChangeShapeType="1"/>
              </p:cNvSpPr>
              <p:nvPr/>
            </p:nvSpPr>
            <p:spPr bwMode="auto">
              <a:xfrm>
                <a:off x="1474" y="890"/>
                <a:ext cx="0" cy="45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70" name="Line 15"/>
              <p:cNvSpPr>
                <a:spLocks noChangeShapeType="1"/>
              </p:cNvSpPr>
              <p:nvPr/>
            </p:nvSpPr>
            <p:spPr bwMode="auto">
              <a:xfrm>
                <a:off x="2789" y="890"/>
                <a:ext cx="0" cy="45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71" name="Line 16"/>
              <p:cNvSpPr>
                <a:spLocks noChangeShapeType="1"/>
              </p:cNvSpPr>
              <p:nvPr/>
            </p:nvSpPr>
            <p:spPr bwMode="auto">
              <a:xfrm>
                <a:off x="4195" y="890"/>
                <a:ext cx="0" cy="45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72" name="Text Box 17"/>
              <p:cNvSpPr txBox="1">
                <a:spLocks noChangeArrowheads="1"/>
              </p:cNvSpPr>
              <p:nvPr/>
            </p:nvSpPr>
            <p:spPr bwMode="auto">
              <a:xfrm>
                <a:off x="295" y="1026"/>
                <a:ext cx="1542" cy="19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Княжеская монархия</a:t>
                </a:r>
              </a:p>
            </p:txBody>
          </p:sp>
          <p:sp>
            <p:nvSpPr>
              <p:cNvPr id="73" name="Text Box 18"/>
              <p:cNvSpPr txBox="1">
                <a:spLocks noChangeArrowheads="1"/>
              </p:cNvSpPr>
              <p:nvPr/>
            </p:nvSpPr>
            <p:spPr bwMode="auto">
              <a:xfrm>
                <a:off x="2064" y="981"/>
                <a:ext cx="1632" cy="28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ctr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Княжеско-боярская монархия</a:t>
                </a:r>
              </a:p>
            </p:txBody>
          </p:sp>
          <p:sp>
            <p:nvSpPr>
              <p:cNvPr id="74" name="Text Box 19"/>
              <p:cNvSpPr txBox="1">
                <a:spLocks noChangeArrowheads="1"/>
              </p:cNvSpPr>
              <p:nvPr/>
            </p:nvSpPr>
            <p:spPr bwMode="auto">
              <a:xfrm>
                <a:off x="3878" y="1026"/>
                <a:ext cx="1633" cy="19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Боярская республика</a:t>
                </a:r>
              </a:p>
            </p:txBody>
          </p:sp>
          <p:sp>
            <p:nvSpPr>
              <p:cNvPr id="75" name="Rectangle 20"/>
              <p:cNvSpPr>
                <a:spLocks noChangeArrowheads="1"/>
              </p:cNvSpPr>
              <p:nvPr/>
            </p:nvSpPr>
            <p:spPr bwMode="auto">
              <a:xfrm>
                <a:off x="249" y="1298"/>
                <a:ext cx="1633" cy="63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6" name="Rectangle 21"/>
              <p:cNvSpPr>
                <a:spLocks noChangeArrowheads="1"/>
              </p:cNvSpPr>
              <p:nvPr/>
            </p:nvSpPr>
            <p:spPr bwMode="auto">
              <a:xfrm>
                <a:off x="2018" y="1298"/>
                <a:ext cx="1678" cy="63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7" name="Text Box 22"/>
              <p:cNvSpPr txBox="1">
                <a:spLocks noChangeArrowheads="1"/>
              </p:cNvSpPr>
              <p:nvPr/>
            </p:nvSpPr>
            <p:spPr bwMode="auto">
              <a:xfrm>
                <a:off x="295" y="1298"/>
                <a:ext cx="1542" cy="62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ctr">
                  <a:lnSpc>
                    <a:spcPct val="105000"/>
                  </a:lnSpc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Почти полное воспроизведение системы управления Киевской Руси</a:t>
                </a:r>
              </a:p>
            </p:txBody>
          </p:sp>
          <p:sp>
            <p:nvSpPr>
              <p:cNvPr id="78" name="Text Box 23"/>
              <p:cNvSpPr txBox="1">
                <a:spLocks noChangeArrowheads="1"/>
              </p:cNvSpPr>
              <p:nvPr/>
            </p:nvSpPr>
            <p:spPr bwMode="auto">
              <a:xfrm>
                <a:off x="2155" y="1298"/>
                <a:ext cx="1587" cy="62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ctr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Княжеская власть то усиливалась, то ослабевала при наличии сильной боярской оппозиции</a:t>
                </a:r>
              </a:p>
            </p:txBody>
          </p:sp>
          <p:sp>
            <p:nvSpPr>
              <p:cNvPr id="79" name="Line 24"/>
              <p:cNvSpPr>
                <a:spLocks noChangeShapeType="1"/>
              </p:cNvSpPr>
              <p:nvPr/>
            </p:nvSpPr>
            <p:spPr bwMode="auto">
              <a:xfrm>
                <a:off x="4604" y="1253"/>
                <a:ext cx="0" cy="726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80" name="Line 25"/>
              <p:cNvSpPr>
                <a:spLocks noChangeShapeType="1"/>
              </p:cNvSpPr>
              <p:nvPr/>
            </p:nvSpPr>
            <p:spPr bwMode="auto">
              <a:xfrm flipH="1">
                <a:off x="2562" y="1979"/>
                <a:ext cx="2042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81" name="Rectangle 26"/>
              <p:cNvSpPr>
                <a:spLocks noChangeArrowheads="1"/>
              </p:cNvSpPr>
              <p:nvPr/>
            </p:nvSpPr>
            <p:spPr bwMode="auto">
              <a:xfrm>
                <a:off x="839" y="2069"/>
                <a:ext cx="4083" cy="227"/>
              </a:xfrm>
              <a:prstGeom prst="rect">
                <a:avLst/>
              </a:prstGeom>
              <a:solidFill>
                <a:srgbClr val="FFFF79"/>
              </a:solidFill>
              <a:ln w="12700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" name="Text Box 27"/>
              <p:cNvSpPr txBox="1">
                <a:spLocks noChangeArrowheads="1"/>
              </p:cNvSpPr>
              <p:nvPr/>
            </p:nvSpPr>
            <p:spPr bwMode="auto">
              <a:xfrm>
                <a:off x="839" y="2069"/>
                <a:ext cx="4173" cy="19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sz="1400" b="1">
                    <a:latin typeface="Verdana" pitchFamily="34" charset="0"/>
                  </a:rPr>
                  <a:t>Государственный строй Новгородской боярской республики</a:t>
                </a:r>
              </a:p>
            </p:txBody>
          </p:sp>
          <p:grpSp>
            <p:nvGrpSpPr>
              <p:cNvPr id="83" name="Group 28"/>
              <p:cNvGrpSpPr>
                <a:grpSpLocks/>
              </p:cNvGrpSpPr>
              <p:nvPr/>
            </p:nvGrpSpPr>
            <p:grpSpPr bwMode="auto">
              <a:xfrm>
                <a:off x="249" y="2341"/>
                <a:ext cx="5216" cy="1724"/>
                <a:chOff x="1134" y="10758"/>
                <a:chExt cx="9360" cy="3600"/>
              </a:xfrm>
            </p:grpSpPr>
            <p:sp>
              <p:nvSpPr>
                <p:cNvPr id="84" name="Text Box 29"/>
                <p:cNvSpPr txBox="1">
                  <a:spLocks noChangeArrowheads="1"/>
                </p:cNvSpPr>
                <p:nvPr/>
              </p:nvSpPr>
              <p:spPr bwMode="auto">
                <a:xfrm>
                  <a:off x="1134" y="10758"/>
                  <a:ext cx="1080" cy="720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ru-RU" sz="1400" b="1">
                      <a:latin typeface="Verdana" pitchFamily="34" charset="0"/>
                    </a:rPr>
                    <a:t> Князь</a:t>
                  </a:r>
                </a:p>
              </p:txBody>
            </p:sp>
            <p:sp>
              <p:nvSpPr>
                <p:cNvPr id="85" name="Text Box 30"/>
                <p:cNvSpPr txBox="1">
                  <a:spLocks noChangeArrowheads="1"/>
                </p:cNvSpPr>
                <p:nvPr/>
              </p:nvSpPr>
              <p:spPr bwMode="auto">
                <a:xfrm>
                  <a:off x="2934" y="10758"/>
                  <a:ext cx="5580" cy="900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ru-RU" sz="1400" b="1">
                      <a:latin typeface="Verdana" pitchFamily="34" charset="0"/>
                    </a:rPr>
                    <a:t>                  </a:t>
                  </a:r>
                  <a:r>
                    <a:rPr lang="ru-RU" sz="1400" b="1">
                      <a:solidFill>
                        <a:srgbClr val="FF0000"/>
                      </a:solidFill>
                      <a:latin typeface="Verdana" pitchFamily="34" charset="0"/>
                    </a:rPr>
                    <a:t>Общегородское вече</a:t>
                  </a:r>
                </a:p>
                <a:p>
                  <a:r>
                    <a:rPr lang="ru-RU" sz="1400" b="1">
                      <a:latin typeface="Verdana" pitchFamily="34" charset="0"/>
                    </a:rPr>
                    <a:t>             </a:t>
                  </a:r>
                </a:p>
                <a:p>
                  <a:r>
                    <a:rPr lang="ru-RU" sz="1400" b="1">
                      <a:latin typeface="Verdana" pitchFamily="34" charset="0"/>
                    </a:rPr>
                    <a:t>              </a:t>
                  </a:r>
                  <a:r>
                    <a:rPr lang="ru-RU" sz="1400" b="1">
                      <a:solidFill>
                        <a:srgbClr val="FF0000"/>
                      </a:solidFill>
                      <a:latin typeface="Verdana" pitchFamily="34" charset="0"/>
                    </a:rPr>
                    <a:t>Кончанские вечевые сходы</a:t>
                  </a:r>
                </a:p>
              </p:txBody>
            </p:sp>
            <p:sp>
              <p:nvSpPr>
                <p:cNvPr id="86" name="Line 31"/>
                <p:cNvSpPr>
                  <a:spLocks noChangeShapeType="1"/>
                </p:cNvSpPr>
                <p:nvPr/>
              </p:nvSpPr>
              <p:spPr bwMode="auto">
                <a:xfrm>
                  <a:off x="2214" y="11118"/>
                  <a:ext cx="720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7" name="Line 32"/>
                <p:cNvSpPr>
                  <a:spLocks noChangeShapeType="1"/>
                </p:cNvSpPr>
                <p:nvPr/>
              </p:nvSpPr>
              <p:spPr bwMode="auto">
                <a:xfrm>
                  <a:off x="2934" y="11118"/>
                  <a:ext cx="5580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prstDash val="dash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8" name="Line 33"/>
                <p:cNvSpPr>
                  <a:spLocks noChangeShapeType="1"/>
                </p:cNvSpPr>
                <p:nvPr/>
              </p:nvSpPr>
              <p:spPr bwMode="auto">
                <a:xfrm>
                  <a:off x="8514" y="11118"/>
                  <a:ext cx="720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9" name="Text Box 34"/>
                <p:cNvSpPr txBox="1">
                  <a:spLocks noChangeArrowheads="1"/>
                </p:cNvSpPr>
                <p:nvPr/>
              </p:nvSpPr>
              <p:spPr bwMode="auto">
                <a:xfrm>
                  <a:off x="9234" y="10758"/>
                  <a:ext cx="1260" cy="900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Совет господ</a:t>
                  </a:r>
                </a:p>
              </p:txBody>
            </p:sp>
            <p:sp>
              <p:nvSpPr>
                <p:cNvPr id="90" name="Text Box 35"/>
                <p:cNvSpPr txBox="1">
                  <a:spLocks noChangeArrowheads="1"/>
                </p:cNvSpPr>
                <p:nvPr/>
              </p:nvSpPr>
              <p:spPr bwMode="auto">
                <a:xfrm>
                  <a:off x="2214" y="12018"/>
                  <a:ext cx="1620" cy="456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ru-RU" sz="1400" b="1">
                      <a:latin typeface="Verdana" pitchFamily="34" charset="0"/>
                    </a:rPr>
                    <a:t>Тысяцкий</a:t>
                  </a:r>
                </a:p>
              </p:txBody>
            </p:sp>
            <p:sp>
              <p:nvSpPr>
                <p:cNvPr id="91" name="Text Box 36"/>
                <p:cNvSpPr txBox="1">
                  <a:spLocks noChangeArrowheads="1"/>
                </p:cNvSpPr>
                <p:nvPr/>
              </p:nvSpPr>
              <p:spPr bwMode="auto">
                <a:xfrm>
                  <a:off x="4914" y="12018"/>
                  <a:ext cx="1620" cy="456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ru-RU" sz="1400" b="1">
                      <a:latin typeface="Verdana" pitchFamily="34" charset="0"/>
                    </a:rPr>
                    <a:t>  Посадник</a:t>
                  </a:r>
                </a:p>
              </p:txBody>
            </p:sp>
            <p:sp>
              <p:nvSpPr>
                <p:cNvPr id="92" name="Text Box 37"/>
                <p:cNvSpPr txBox="1">
                  <a:spLocks noChangeArrowheads="1"/>
                </p:cNvSpPr>
                <p:nvPr/>
              </p:nvSpPr>
              <p:spPr bwMode="auto">
                <a:xfrm>
                  <a:off x="7794" y="12018"/>
                  <a:ext cx="1980" cy="456"/>
                </a:xfrm>
                <a:prstGeom prst="rect">
                  <a:avLst/>
                </a:prstGeom>
                <a:solidFill>
                  <a:srgbClr val="FFFF79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ru-RU" sz="1400" b="1">
                      <a:latin typeface="Verdana" pitchFamily="34" charset="0"/>
                    </a:rPr>
                    <a:t> Архиепископ</a:t>
                  </a:r>
                </a:p>
              </p:txBody>
            </p:sp>
            <p:sp>
              <p:nvSpPr>
                <p:cNvPr id="93" name="Line 38"/>
                <p:cNvSpPr>
                  <a:spLocks noChangeShapeType="1"/>
                </p:cNvSpPr>
                <p:nvPr/>
              </p:nvSpPr>
              <p:spPr bwMode="auto">
                <a:xfrm flipH="1">
                  <a:off x="4014" y="11658"/>
                  <a:ext cx="540" cy="12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94" name="Line 39"/>
                <p:cNvSpPr>
                  <a:spLocks noChangeShapeType="1"/>
                </p:cNvSpPr>
                <p:nvPr/>
              </p:nvSpPr>
              <p:spPr bwMode="auto">
                <a:xfrm>
                  <a:off x="2754" y="12918"/>
                  <a:ext cx="5580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95" name="Line 40"/>
                <p:cNvSpPr>
                  <a:spLocks noChangeShapeType="1"/>
                </p:cNvSpPr>
                <p:nvPr/>
              </p:nvSpPr>
              <p:spPr bwMode="auto">
                <a:xfrm>
                  <a:off x="6534" y="11658"/>
                  <a:ext cx="720" cy="12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grpSp>
              <p:nvGrpSpPr>
                <p:cNvPr id="96" name="Group 41"/>
                <p:cNvGrpSpPr>
                  <a:grpSpLocks/>
                </p:cNvGrpSpPr>
                <p:nvPr/>
              </p:nvGrpSpPr>
              <p:grpSpPr bwMode="auto">
                <a:xfrm>
                  <a:off x="1674" y="13278"/>
                  <a:ext cx="7920" cy="1080"/>
                  <a:chOff x="2781" y="11934"/>
                  <a:chExt cx="7920" cy="900"/>
                </a:xfrm>
              </p:grpSpPr>
              <p:grpSp>
                <p:nvGrpSpPr>
                  <p:cNvPr id="102" name="Group 42"/>
                  <p:cNvGrpSpPr>
                    <a:grpSpLocks/>
                  </p:cNvGrpSpPr>
                  <p:nvPr/>
                </p:nvGrpSpPr>
                <p:grpSpPr bwMode="auto">
                  <a:xfrm>
                    <a:off x="2781" y="11934"/>
                    <a:ext cx="1440" cy="900"/>
                    <a:chOff x="2781" y="11934"/>
                    <a:chExt cx="1440" cy="900"/>
                  </a:xfrm>
                </p:grpSpPr>
                <p:sp>
                  <p:nvSpPr>
                    <p:cNvPr id="115" name="Text Box 43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781" y="11934"/>
                      <a:ext cx="1440" cy="900"/>
                    </a:xfrm>
                    <a:prstGeom prst="rect">
                      <a:avLst/>
                    </a:prstGeom>
                    <a:solidFill>
                      <a:srgbClr val="FFFF79"/>
                    </a:solidFill>
                    <a:ln w="9525">
                      <a:solidFill>
                        <a:srgbClr val="FF0000"/>
                      </a:solidFill>
                      <a:miter lim="800000"/>
                      <a:headEnd/>
                      <a:tailEnd/>
                    </a:ln>
                  </p:spPr>
                  <p:txBody>
                    <a:bodyPr/>
                    <a:lstStyle/>
                    <a:p>
                      <a:r>
                        <a:rPr lang="ru-RU" sz="1400" b="1">
                          <a:latin typeface="Verdana" pitchFamily="34" charset="0"/>
                        </a:rPr>
                        <a:t>Пригород</a:t>
                      </a:r>
                    </a:p>
                    <a:p>
                      <a:endParaRPr lang="ru-RU" sz="1400" b="1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ru-RU" sz="1400" b="1">
                          <a:latin typeface="Verdana" pitchFamily="34" charset="0"/>
                        </a:rPr>
                        <a:t>Пятина</a:t>
                      </a:r>
                    </a:p>
                  </p:txBody>
                </p:sp>
                <p:sp>
                  <p:nvSpPr>
                    <p:cNvPr id="116" name="Line 4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781" y="12294"/>
                      <a:ext cx="1440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prstDash val="dash"/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ru-RU"/>
                    </a:p>
                  </p:txBody>
                </p:sp>
              </p:grpSp>
              <p:grpSp>
                <p:nvGrpSpPr>
                  <p:cNvPr id="103" name="Group 45"/>
                  <p:cNvGrpSpPr>
                    <a:grpSpLocks/>
                  </p:cNvGrpSpPr>
                  <p:nvPr/>
                </p:nvGrpSpPr>
                <p:grpSpPr bwMode="auto">
                  <a:xfrm>
                    <a:off x="9261" y="11934"/>
                    <a:ext cx="1440" cy="900"/>
                    <a:chOff x="2781" y="11934"/>
                    <a:chExt cx="1440" cy="900"/>
                  </a:xfrm>
                </p:grpSpPr>
                <p:sp>
                  <p:nvSpPr>
                    <p:cNvPr id="113" name="Text Box 46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781" y="11934"/>
                      <a:ext cx="1440" cy="900"/>
                    </a:xfrm>
                    <a:prstGeom prst="rect">
                      <a:avLst/>
                    </a:prstGeom>
                    <a:solidFill>
                      <a:srgbClr val="FFFF79"/>
                    </a:solidFill>
                    <a:ln w="9525">
                      <a:solidFill>
                        <a:srgbClr val="FF0000"/>
                      </a:solidFill>
                      <a:miter lim="800000"/>
                      <a:headEnd/>
                      <a:tailEnd/>
                    </a:ln>
                  </p:spPr>
                  <p:txBody>
                    <a:bodyPr/>
                    <a:lstStyle/>
                    <a:p>
                      <a:r>
                        <a:rPr lang="ru-RU" sz="1400" b="1">
                          <a:latin typeface="Verdana" pitchFamily="34" charset="0"/>
                        </a:rPr>
                        <a:t>Пригород</a:t>
                      </a:r>
                    </a:p>
                    <a:p>
                      <a:endParaRPr lang="ru-RU" sz="1400" b="1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ru-RU" sz="1400" b="1">
                          <a:latin typeface="Verdana" pitchFamily="34" charset="0"/>
                        </a:rPr>
                        <a:t>Пятина</a:t>
                      </a:r>
                    </a:p>
                  </p:txBody>
                </p:sp>
                <p:sp>
                  <p:nvSpPr>
                    <p:cNvPr id="114" name="Line 4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781" y="12294"/>
                      <a:ext cx="1440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prstDash val="dash"/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ru-RU"/>
                    </a:p>
                  </p:txBody>
                </p:sp>
              </p:grpSp>
              <p:grpSp>
                <p:nvGrpSpPr>
                  <p:cNvPr id="104" name="Group 48"/>
                  <p:cNvGrpSpPr>
                    <a:grpSpLocks/>
                  </p:cNvGrpSpPr>
                  <p:nvPr/>
                </p:nvGrpSpPr>
                <p:grpSpPr bwMode="auto">
                  <a:xfrm>
                    <a:off x="7641" y="11934"/>
                    <a:ext cx="1440" cy="900"/>
                    <a:chOff x="2781" y="11934"/>
                    <a:chExt cx="1440" cy="900"/>
                  </a:xfrm>
                </p:grpSpPr>
                <p:sp>
                  <p:nvSpPr>
                    <p:cNvPr id="111" name="Text Box 49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781" y="11934"/>
                      <a:ext cx="1440" cy="900"/>
                    </a:xfrm>
                    <a:prstGeom prst="rect">
                      <a:avLst/>
                    </a:prstGeom>
                    <a:solidFill>
                      <a:srgbClr val="FFFF79"/>
                    </a:solidFill>
                    <a:ln w="9525">
                      <a:solidFill>
                        <a:srgbClr val="FF0000"/>
                      </a:solidFill>
                      <a:miter lim="800000"/>
                      <a:headEnd/>
                      <a:tailEnd/>
                    </a:ln>
                  </p:spPr>
                  <p:txBody>
                    <a:bodyPr/>
                    <a:lstStyle/>
                    <a:p>
                      <a:r>
                        <a:rPr lang="ru-RU" sz="1400" b="1">
                          <a:latin typeface="Verdana" pitchFamily="34" charset="0"/>
                        </a:rPr>
                        <a:t>Пригород</a:t>
                      </a:r>
                    </a:p>
                    <a:p>
                      <a:endParaRPr lang="ru-RU" sz="1400" b="1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ru-RU" sz="1400" b="1">
                          <a:latin typeface="Verdana" pitchFamily="34" charset="0"/>
                        </a:rPr>
                        <a:t>Пятина</a:t>
                      </a:r>
                    </a:p>
                  </p:txBody>
                </p:sp>
                <p:sp>
                  <p:nvSpPr>
                    <p:cNvPr id="112" name="Line 5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781" y="12294"/>
                      <a:ext cx="1440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prstDash val="dash"/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ru-RU"/>
                    </a:p>
                  </p:txBody>
                </p:sp>
              </p:grpSp>
              <p:grpSp>
                <p:nvGrpSpPr>
                  <p:cNvPr id="105" name="Group 51"/>
                  <p:cNvGrpSpPr>
                    <a:grpSpLocks/>
                  </p:cNvGrpSpPr>
                  <p:nvPr/>
                </p:nvGrpSpPr>
                <p:grpSpPr bwMode="auto">
                  <a:xfrm>
                    <a:off x="6021" y="11934"/>
                    <a:ext cx="1440" cy="900"/>
                    <a:chOff x="2781" y="11934"/>
                    <a:chExt cx="1440" cy="900"/>
                  </a:xfrm>
                </p:grpSpPr>
                <p:sp>
                  <p:nvSpPr>
                    <p:cNvPr id="109" name="Text Box 52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781" y="11934"/>
                      <a:ext cx="1440" cy="900"/>
                    </a:xfrm>
                    <a:prstGeom prst="rect">
                      <a:avLst/>
                    </a:prstGeom>
                    <a:solidFill>
                      <a:srgbClr val="FFFF79"/>
                    </a:solidFill>
                    <a:ln w="9525">
                      <a:solidFill>
                        <a:srgbClr val="FF0000"/>
                      </a:solidFill>
                      <a:miter lim="800000"/>
                      <a:headEnd/>
                      <a:tailEnd/>
                    </a:ln>
                  </p:spPr>
                  <p:txBody>
                    <a:bodyPr/>
                    <a:lstStyle/>
                    <a:p>
                      <a:r>
                        <a:rPr lang="ru-RU" sz="1400" b="1">
                          <a:latin typeface="Verdana" pitchFamily="34" charset="0"/>
                        </a:rPr>
                        <a:t>Пригород</a:t>
                      </a:r>
                    </a:p>
                    <a:p>
                      <a:endParaRPr lang="ru-RU" sz="1400" b="1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ru-RU" sz="1400" b="1">
                          <a:latin typeface="Verdana" pitchFamily="34" charset="0"/>
                        </a:rPr>
                        <a:t>Пятина</a:t>
                      </a:r>
                    </a:p>
                  </p:txBody>
                </p:sp>
                <p:sp>
                  <p:nvSpPr>
                    <p:cNvPr id="110" name="Line 5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781" y="12294"/>
                      <a:ext cx="1440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prstDash val="dash"/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ru-RU"/>
                    </a:p>
                  </p:txBody>
                </p:sp>
              </p:grpSp>
              <p:grpSp>
                <p:nvGrpSpPr>
                  <p:cNvPr id="106" name="Group 54"/>
                  <p:cNvGrpSpPr>
                    <a:grpSpLocks/>
                  </p:cNvGrpSpPr>
                  <p:nvPr/>
                </p:nvGrpSpPr>
                <p:grpSpPr bwMode="auto">
                  <a:xfrm>
                    <a:off x="4401" y="11934"/>
                    <a:ext cx="1440" cy="900"/>
                    <a:chOff x="2781" y="11934"/>
                    <a:chExt cx="1440" cy="900"/>
                  </a:xfrm>
                </p:grpSpPr>
                <p:sp>
                  <p:nvSpPr>
                    <p:cNvPr id="107" name="Text Box 55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781" y="11934"/>
                      <a:ext cx="1440" cy="900"/>
                    </a:xfrm>
                    <a:prstGeom prst="rect">
                      <a:avLst/>
                    </a:prstGeom>
                    <a:solidFill>
                      <a:srgbClr val="FFFF79"/>
                    </a:solidFill>
                    <a:ln w="9525">
                      <a:solidFill>
                        <a:srgbClr val="FF0000"/>
                      </a:solidFill>
                      <a:miter lim="800000"/>
                      <a:headEnd/>
                      <a:tailEnd/>
                    </a:ln>
                  </p:spPr>
                  <p:txBody>
                    <a:bodyPr/>
                    <a:lstStyle/>
                    <a:p>
                      <a:r>
                        <a:rPr lang="ru-RU" sz="1400" b="1">
                          <a:latin typeface="Verdana" pitchFamily="34" charset="0"/>
                        </a:rPr>
                        <a:t>Пригород</a:t>
                      </a:r>
                    </a:p>
                    <a:p>
                      <a:endParaRPr lang="ru-RU" sz="1400" b="1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ru-RU" sz="1400" b="1">
                          <a:latin typeface="Verdana" pitchFamily="34" charset="0"/>
                        </a:rPr>
                        <a:t>Пятина</a:t>
                      </a:r>
                    </a:p>
                  </p:txBody>
                </p:sp>
                <p:sp>
                  <p:nvSpPr>
                    <p:cNvPr id="108" name="Line 5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781" y="12294"/>
                      <a:ext cx="1440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prstDash val="dash"/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ru-RU"/>
                    </a:p>
                  </p:txBody>
                </p:sp>
              </p:grpSp>
            </p:grpSp>
            <p:sp>
              <p:nvSpPr>
                <p:cNvPr id="97" name="Line 57"/>
                <p:cNvSpPr>
                  <a:spLocks noChangeShapeType="1"/>
                </p:cNvSpPr>
                <p:nvPr/>
              </p:nvSpPr>
              <p:spPr bwMode="auto">
                <a:xfrm>
                  <a:off x="2754" y="12918"/>
                  <a:ext cx="0" cy="3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98" name="Line 58"/>
                <p:cNvSpPr>
                  <a:spLocks noChangeShapeType="1"/>
                </p:cNvSpPr>
                <p:nvPr/>
              </p:nvSpPr>
              <p:spPr bwMode="auto">
                <a:xfrm>
                  <a:off x="3834" y="12918"/>
                  <a:ext cx="0" cy="3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99" name="Line 59"/>
                <p:cNvSpPr>
                  <a:spLocks noChangeShapeType="1"/>
                </p:cNvSpPr>
                <p:nvPr/>
              </p:nvSpPr>
              <p:spPr bwMode="auto">
                <a:xfrm>
                  <a:off x="5454" y="12918"/>
                  <a:ext cx="0" cy="3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0" name="Line 60"/>
                <p:cNvSpPr>
                  <a:spLocks noChangeShapeType="1"/>
                </p:cNvSpPr>
                <p:nvPr/>
              </p:nvSpPr>
              <p:spPr bwMode="auto">
                <a:xfrm>
                  <a:off x="7254" y="12918"/>
                  <a:ext cx="0" cy="3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1" name="Line 61"/>
                <p:cNvSpPr>
                  <a:spLocks noChangeShapeType="1"/>
                </p:cNvSpPr>
                <p:nvPr/>
              </p:nvSpPr>
              <p:spPr bwMode="auto">
                <a:xfrm>
                  <a:off x="8334" y="12918"/>
                  <a:ext cx="0" cy="36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6"/>
          <p:cNvGrpSpPr>
            <a:grpSpLocks/>
          </p:cNvGrpSpPr>
          <p:nvPr/>
        </p:nvGrpSpPr>
        <p:grpSpPr bwMode="auto">
          <a:xfrm>
            <a:off x="0" y="1066969"/>
            <a:ext cx="8991600" cy="5598559"/>
            <a:chOff x="295" y="174"/>
            <a:chExt cx="5170" cy="3788"/>
          </a:xfrm>
        </p:grpSpPr>
        <p:sp>
          <p:nvSpPr>
            <p:cNvPr id="6" name="Text Box 7"/>
            <p:cNvSpPr txBox="1">
              <a:spLocks noChangeArrowheads="1"/>
            </p:cNvSpPr>
            <p:nvPr/>
          </p:nvSpPr>
          <p:spPr bwMode="auto">
            <a:xfrm>
              <a:off x="295" y="174"/>
              <a:ext cx="5126" cy="416"/>
            </a:xfrm>
            <a:prstGeom prst="rect">
              <a:avLst/>
            </a:prstGeom>
            <a:solidFill>
              <a:srgbClr val="FFD9FF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ctr">
                <a:lnSpc>
                  <a:spcPct val="85000"/>
                </a:lnSpc>
                <a:spcBef>
                  <a:spcPct val="50000"/>
                </a:spcBef>
              </a:pPr>
              <a:r>
                <a:rPr lang="ru-RU" sz="2000" b="1" dirty="0" smtClean="0">
                  <a:solidFill>
                    <a:srgbClr val="C00000"/>
                  </a:solidFill>
                  <a:latin typeface="Verdana" pitchFamily="34" charset="0"/>
                </a:rPr>
                <a:t>Управление </a:t>
              </a:r>
              <a:r>
                <a:rPr lang="ru-RU" sz="2000" b="1" dirty="0">
                  <a:solidFill>
                    <a:srgbClr val="C00000"/>
                  </a:solidFill>
                  <a:latin typeface="Verdana" pitchFamily="34" charset="0"/>
                </a:rPr>
                <a:t>русскими землями под властью Золотой Орды</a:t>
              </a:r>
            </a:p>
          </p:txBody>
        </p:sp>
        <p:grpSp>
          <p:nvGrpSpPr>
            <p:cNvPr id="7" name="Group 8"/>
            <p:cNvGrpSpPr>
              <a:grpSpLocks/>
            </p:cNvGrpSpPr>
            <p:nvPr/>
          </p:nvGrpSpPr>
          <p:grpSpPr bwMode="auto">
            <a:xfrm>
              <a:off x="295" y="754"/>
              <a:ext cx="5170" cy="1661"/>
              <a:chOff x="295" y="640"/>
              <a:chExt cx="5170" cy="1661"/>
            </a:xfrm>
          </p:grpSpPr>
          <p:sp>
            <p:nvSpPr>
              <p:cNvPr id="12" name="Rectangle 9"/>
              <p:cNvSpPr>
                <a:spLocks noChangeArrowheads="1"/>
              </p:cNvSpPr>
              <p:nvPr/>
            </p:nvSpPr>
            <p:spPr bwMode="auto">
              <a:xfrm>
                <a:off x="295" y="640"/>
                <a:ext cx="5170" cy="1588"/>
              </a:xfrm>
              <a:prstGeom prst="rect">
                <a:avLst/>
              </a:prstGeom>
              <a:solidFill>
                <a:srgbClr val="FFFFFF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3" name="Text Box 10"/>
              <p:cNvSpPr txBox="1">
                <a:spLocks noChangeArrowheads="1"/>
              </p:cNvSpPr>
              <p:nvPr/>
            </p:nvSpPr>
            <p:spPr bwMode="auto">
              <a:xfrm>
                <a:off x="1201" y="640"/>
                <a:ext cx="3493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r>
                  <a:rPr lang="ru-RU" sz="1600" b="1">
                    <a:solidFill>
                      <a:srgbClr val="FF0000"/>
                    </a:solidFill>
                    <a:latin typeface="Verdana" pitchFamily="34" charset="0"/>
                  </a:rPr>
                  <a:t>Предпосылки возникновения Золотой Орды</a:t>
                </a:r>
              </a:p>
            </p:txBody>
          </p:sp>
          <p:sp>
            <p:nvSpPr>
              <p:cNvPr id="14" name="Text Box 11"/>
              <p:cNvSpPr txBox="1">
                <a:spLocks noChangeArrowheads="1"/>
              </p:cNvSpPr>
              <p:nvPr/>
            </p:nvSpPr>
            <p:spPr bwMode="auto">
              <a:xfrm>
                <a:off x="385" y="822"/>
                <a:ext cx="4990" cy="147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На курултае 1235 г. было принято решение об организации крупного военного похода в Восточную Европу. Во главе </a:t>
                </a:r>
                <a:r>
                  <a:rPr lang="ru-RU" sz="1600" b="1" dirty="0" err="1">
                    <a:solidFill>
                      <a:srgbClr val="C00000"/>
                    </a:solidFill>
                    <a:latin typeface="Verdana" pitchFamily="34" charset="0"/>
                  </a:rPr>
                  <a:t>общемонгольского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войска был поставлен внук Чингисхана – хан Батый. В 1236-1242 гг. монголы покорили Волжскую Болгарию, русские княжества, вторглись на территорию Польши, Венгрии, Чехии, Сербии, Дунайской Болгарии и Валахии. Вернувшись из похода, Батый обосновался в низовьях Волги, где обосновал свою столицу – город </a:t>
                </a:r>
                <a:r>
                  <a:rPr lang="ru-RU" sz="1600" b="1" dirty="0" err="1">
                    <a:solidFill>
                      <a:srgbClr val="C00000"/>
                    </a:solidFill>
                    <a:latin typeface="Verdana" pitchFamily="34" charset="0"/>
                  </a:rPr>
                  <a:t>Сарай-Бату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. Государство, созданное Батыем, получило в русских источниках название Золотой Орды. </a:t>
                </a:r>
              </a:p>
            </p:txBody>
          </p:sp>
        </p:grpSp>
        <p:grpSp>
          <p:nvGrpSpPr>
            <p:cNvPr id="8" name="Group 12"/>
            <p:cNvGrpSpPr>
              <a:grpSpLocks/>
            </p:cNvGrpSpPr>
            <p:nvPr/>
          </p:nvGrpSpPr>
          <p:grpSpPr bwMode="auto">
            <a:xfrm>
              <a:off x="340" y="2523"/>
              <a:ext cx="5125" cy="1439"/>
              <a:chOff x="340" y="2492"/>
              <a:chExt cx="5125" cy="1439"/>
            </a:xfrm>
          </p:grpSpPr>
          <p:sp>
            <p:nvSpPr>
              <p:cNvPr id="9" name="Rectangle 13"/>
              <p:cNvSpPr>
                <a:spLocks noChangeArrowheads="1"/>
              </p:cNvSpPr>
              <p:nvPr/>
            </p:nvSpPr>
            <p:spPr bwMode="auto">
              <a:xfrm>
                <a:off x="340" y="2500"/>
                <a:ext cx="5125" cy="1384"/>
              </a:xfrm>
              <a:prstGeom prst="rect">
                <a:avLst/>
              </a:prstGeom>
              <a:solidFill>
                <a:srgbClr val="FFFFFF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ru-RU"/>
              </a:p>
            </p:txBody>
          </p:sp>
          <p:sp>
            <p:nvSpPr>
              <p:cNvPr id="10" name="Text Box 14"/>
              <p:cNvSpPr txBox="1">
                <a:spLocks noChangeArrowheads="1"/>
              </p:cNvSpPr>
              <p:nvPr/>
            </p:nvSpPr>
            <p:spPr bwMode="auto">
              <a:xfrm>
                <a:off x="1247" y="2492"/>
                <a:ext cx="3357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sz="1600" b="1">
                    <a:solidFill>
                      <a:srgbClr val="FF0000"/>
                    </a:solidFill>
                    <a:latin typeface="Verdana" pitchFamily="34" charset="0"/>
                  </a:rPr>
                  <a:t>Укрепление государственного устройства</a:t>
                </a:r>
              </a:p>
            </p:txBody>
          </p:sp>
          <p:sp>
            <p:nvSpPr>
              <p:cNvPr id="11" name="Text Box 15"/>
              <p:cNvSpPr txBox="1">
                <a:spLocks noChangeArrowheads="1"/>
              </p:cNvSpPr>
              <p:nvPr/>
            </p:nvSpPr>
            <p:spPr bwMode="auto">
              <a:xfrm>
                <a:off x="385" y="2702"/>
                <a:ext cx="4989" cy="122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Первое время Золотая Орда зависела от Монгольской империи и великого хана, ставка которого находилась в Каракоруме. В 60-70-х гг. Х</a:t>
                </a:r>
                <a:r>
                  <a:rPr lang="en-US" sz="1600" b="1" dirty="0">
                    <a:solidFill>
                      <a:srgbClr val="C00000"/>
                    </a:solidFill>
                    <a:latin typeface="Verdana" pitchFamily="34" charset="0"/>
                  </a:rPr>
                  <a:t>III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в. Золотая Орда фактически становится самостоятельным государством, ее ханы начинают чеканить монеты со своими именами. Наибольшего расцвета Золотая Орда достигает в первой половине </a:t>
                </a:r>
                <a:r>
                  <a:rPr lang="en-US" sz="1600" b="1" dirty="0">
                    <a:solidFill>
                      <a:srgbClr val="C00000"/>
                    </a:solidFill>
                    <a:latin typeface="Verdana" pitchFamily="34" charset="0"/>
                  </a:rPr>
                  <a:t>XIV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в. при хане Узбеке (1313-1342 гг.).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2"/>
          <p:cNvGrpSpPr>
            <a:grpSpLocks/>
          </p:cNvGrpSpPr>
          <p:nvPr/>
        </p:nvGrpSpPr>
        <p:grpSpPr bwMode="auto">
          <a:xfrm>
            <a:off x="228600" y="914400"/>
            <a:ext cx="8915400" cy="6096000"/>
            <a:chOff x="-23" y="0"/>
            <a:chExt cx="5783" cy="4320"/>
          </a:xfrm>
        </p:grpSpPr>
        <p:sp>
          <p:nvSpPr>
            <p:cNvPr id="6" name="Rectangle 3"/>
            <p:cNvSpPr>
              <a:spLocks noChangeArrowheads="1"/>
            </p:cNvSpPr>
            <p:nvPr/>
          </p:nvSpPr>
          <p:spPr bwMode="auto">
            <a:xfrm>
              <a:off x="-23" y="0"/>
              <a:ext cx="5783" cy="4320"/>
            </a:xfrm>
            <a:prstGeom prst="rect">
              <a:avLst/>
            </a:prstGeom>
            <a:solidFill>
              <a:srgbClr val="DDFEFF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7" name="Group 4"/>
            <p:cNvGrpSpPr>
              <a:grpSpLocks/>
            </p:cNvGrpSpPr>
            <p:nvPr/>
          </p:nvGrpSpPr>
          <p:grpSpPr bwMode="auto">
            <a:xfrm>
              <a:off x="84" y="102"/>
              <a:ext cx="5563" cy="4099"/>
              <a:chOff x="851" y="6867"/>
              <a:chExt cx="10620" cy="9000"/>
            </a:xfrm>
          </p:grpSpPr>
          <p:sp>
            <p:nvSpPr>
              <p:cNvPr id="52" name="Line 5"/>
              <p:cNvSpPr>
                <a:spLocks noChangeShapeType="1"/>
              </p:cNvSpPr>
              <p:nvPr/>
            </p:nvSpPr>
            <p:spPr bwMode="auto">
              <a:xfrm>
                <a:off x="851" y="6867"/>
                <a:ext cx="10620" cy="0"/>
              </a:xfrm>
              <a:prstGeom prst="line">
                <a:avLst/>
              </a:pr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3" name="Line 6"/>
              <p:cNvSpPr>
                <a:spLocks noChangeShapeType="1"/>
              </p:cNvSpPr>
              <p:nvPr/>
            </p:nvSpPr>
            <p:spPr bwMode="auto">
              <a:xfrm>
                <a:off x="11471" y="6867"/>
                <a:ext cx="0" cy="9000"/>
              </a:xfrm>
              <a:prstGeom prst="line">
                <a:avLst/>
              </a:pr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4" name="Line 7"/>
              <p:cNvSpPr>
                <a:spLocks noChangeShapeType="1"/>
              </p:cNvSpPr>
              <p:nvPr/>
            </p:nvSpPr>
            <p:spPr bwMode="auto">
              <a:xfrm flipH="1">
                <a:off x="851" y="15867"/>
                <a:ext cx="10620" cy="0"/>
              </a:xfrm>
              <a:prstGeom prst="line">
                <a:avLst/>
              </a:pr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5" name="Line 8"/>
              <p:cNvSpPr>
                <a:spLocks noChangeShapeType="1"/>
              </p:cNvSpPr>
              <p:nvPr/>
            </p:nvSpPr>
            <p:spPr bwMode="auto">
              <a:xfrm flipV="1">
                <a:off x="851" y="6867"/>
                <a:ext cx="0" cy="9000"/>
              </a:xfrm>
              <a:prstGeom prst="line">
                <a:avLst/>
              </a:pr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  <p:sp>
          <p:nvSpPr>
            <p:cNvPr id="8" name="Line 9"/>
            <p:cNvSpPr>
              <a:spLocks noChangeShapeType="1"/>
            </p:cNvSpPr>
            <p:nvPr/>
          </p:nvSpPr>
          <p:spPr bwMode="auto">
            <a:xfrm flipH="1">
              <a:off x="2200" y="3521"/>
              <a:ext cx="241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9" name="Text Box 10"/>
            <p:cNvSpPr txBox="1">
              <a:spLocks noChangeArrowheads="1"/>
            </p:cNvSpPr>
            <p:nvPr/>
          </p:nvSpPr>
          <p:spPr bwMode="auto">
            <a:xfrm>
              <a:off x="723" y="210"/>
              <a:ext cx="4620" cy="246"/>
            </a:xfrm>
            <a:prstGeom prst="rect">
              <a:avLst/>
            </a:prstGeom>
            <a:solidFill>
              <a:srgbClr val="FFD9FF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Структура государственного управления в Золотой Орде</a:t>
              </a:r>
            </a:p>
          </p:txBody>
        </p:sp>
        <p:sp>
          <p:nvSpPr>
            <p:cNvPr id="10" name="Rectangle 11"/>
            <p:cNvSpPr>
              <a:spLocks noChangeArrowheads="1"/>
            </p:cNvSpPr>
            <p:nvPr/>
          </p:nvSpPr>
          <p:spPr bwMode="auto">
            <a:xfrm>
              <a:off x="4401" y="702"/>
              <a:ext cx="995" cy="328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>
                <a:lnSpc>
                  <a:spcPct val="90000"/>
                </a:lnSpc>
              </a:pPr>
              <a:r>
                <a:rPr lang="ru-RU" sz="1200" b="1">
                  <a:latin typeface="Verdana" pitchFamily="34" charset="0"/>
                </a:rPr>
                <a:t>Курултай –</a:t>
              </a:r>
            </a:p>
            <a:p>
              <a:pPr algn="ctr">
                <a:lnSpc>
                  <a:spcPct val="90000"/>
                </a:lnSpc>
              </a:pPr>
              <a:r>
                <a:rPr lang="ru-RU" sz="1200" b="1">
                  <a:latin typeface="Verdana" pitchFamily="34" charset="0"/>
                </a:rPr>
                <a:t>съезд знати</a:t>
              </a:r>
            </a:p>
          </p:txBody>
        </p:sp>
        <p:sp>
          <p:nvSpPr>
            <p:cNvPr id="11" name="Rectangle 12"/>
            <p:cNvSpPr>
              <a:spLocks noChangeArrowheads="1"/>
            </p:cNvSpPr>
            <p:nvPr/>
          </p:nvSpPr>
          <p:spPr bwMode="auto">
            <a:xfrm>
              <a:off x="252" y="1276"/>
              <a:ext cx="2734" cy="410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Придворная знать в управлении различными учреждениями</a:t>
              </a:r>
            </a:p>
          </p:txBody>
        </p:sp>
        <p:sp>
          <p:nvSpPr>
            <p:cNvPr id="12" name="Rectangle 13"/>
            <p:cNvSpPr>
              <a:spLocks noChangeArrowheads="1"/>
            </p:cNvSpPr>
            <p:nvPr/>
          </p:nvSpPr>
          <p:spPr bwMode="auto">
            <a:xfrm>
              <a:off x="3741" y="1276"/>
              <a:ext cx="1602" cy="328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Совещательные функции при хане</a:t>
              </a:r>
            </a:p>
          </p:txBody>
        </p:sp>
        <p:sp>
          <p:nvSpPr>
            <p:cNvPr id="13" name="Rectangle 14"/>
            <p:cNvSpPr>
              <a:spLocks noChangeArrowheads="1"/>
            </p:cNvSpPr>
            <p:nvPr/>
          </p:nvSpPr>
          <p:spPr bwMode="auto">
            <a:xfrm>
              <a:off x="3741" y="1932"/>
              <a:ext cx="754" cy="327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Выбор хана</a:t>
              </a:r>
            </a:p>
          </p:txBody>
        </p:sp>
        <p:sp>
          <p:nvSpPr>
            <p:cNvPr id="14" name="Rectangle 15"/>
            <p:cNvSpPr>
              <a:spLocks noChangeArrowheads="1"/>
            </p:cNvSpPr>
            <p:nvPr/>
          </p:nvSpPr>
          <p:spPr bwMode="auto">
            <a:xfrm>
              <a:off x="4589" y="1932"/>
              <a:ext cx="849" cy="327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планирование походов</a:t>
              </a:r>
            </a:p>
          </p:txBody>
        </p:sp>
        <p:sp>
          <p:nvSpPr>
            <p:cNvPr id="15" name="Rectangle 16"/>
            <p:cNvSpPr>
              <a:spLocks noChangeArrowheads="1"/>
            </p:cNvSpPr>
            <p:nvPr/>
          </p:nvSpPr>
          <p:spPr bwMode="auto">
            <a:xfrm>
              <a:off x="1855" y="1932"/>
              <a:ext cx="1603" cy="327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Управление территориями - улусами</a:t>
              </a:r>
            </a:p>
          </p:txBody>
        </p:sp>
        <p:sp>
          <p:nvSpPr>
            <p:cNvPr id="16" name="Rectangle 17"/>
            <p:cNvSpPr>
              <a:spLocks noChangeArrowheads="1"/>
            </p:cNvSpPr>
            <p:nvPr/>
          </p:nvSpPr>
          <p:spPr bwMode="auto">
            <a:xfrm>
              <a:off x="158" y="1932"/>
              <a:ext cx="1602" cy="327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Центральные учреждения – диваны, в т.ч.</a:t>
              </a:r>
            </a:p>
          </p:txBody>
        </p:sp>
        <p:sp>
          <p:nvSpPr>
            <p:cNvPr id="17" name="Rectangle 18"/>
            <p:cNvSpPr>
              <a:spLocks noChangeArrowheads="1"/>
            </p:cNvSpPr>
            <p:nvPr/>
          </p:nvSpPr>
          <p:spPr bwMode="auto">
            <a:xfrm>
              <a:off x="158" y="2587"/>
              <a:ext cx="848" cy="492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Глава правительства - визирь</a:t>
              </a:r>
            </a:p>
          </p:txBody>
        </p:sp>
        <p:sp>
          <p:nvSpPr>
            <p:cNvPr id="18" name="Rectangle 19"/>
            <p:cNvSpPr>
              <a:spLocks noChangeArrowheads="1"/>
            </p:cNvSpPr>
            <p:nvPr/>
          </p:nvSpPr>
          <p:spPr bwMode="auto">
            <a:xfrm>
              <a:off x="1100" y="2587"/>
              <a:ext cx="660" cy="492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Снабжение войск - бакоул</a:t>
              </a:r>
              <a:endParaRPr lang="ru-RU" sz="1200">
                <a:latin typeface="Verdana" pitchFamily="34" charset="0"/>
              </a:endParaRPr>
            </a:p>
          </p:txBody>
        </p:sp>
        <p:sp>
          <p:nvSpPr>
            <p:cNvPr id="19" name="Rectangle 20"/>
            <p:cNvSpPr>
              <a:spLocks noChangeArrowheads="1"/>
            </p:cNvSpPr>
            <p:nvPr/>
          </p:nvSpPr>
          <p:spPr bwMode="auto">
            <a:xfrm>
              <a:off x="158" y="3407"/>
              <a:ext cx="754" cy="492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палаты </a:t>
              </a:r>
            </a:p>
            <a:p>
              <a:pPr algn="ctr"/>
              <a:r>
                <a:rPr lang="ru-RU" sz="1200" b="1">
                  <a:latin typeface="Verdana" pitchFamily="34" charset="0"/>
                </a:rPr>
                <a:t>во главе с секретарями</a:t>
              </a:r>
            </a:p>
          </p:txBody>
        </p:sp>
        <p:sp>
          <p:nvSpPr>
            <p:cNvPr id="20" name="Rectangle 21"/>
            <p:cNvSpPr>
              <a:spLocks noChangeArrowheads="1"/>
            </p:cNvSpPr>
            <p:nvPr/>
          </p:nvSpPr>
          <p:spPr bwMode="auto">
            <a:xfrm>
              <a:off x="1006" y="3407"/>
              <a:ext cx="1079" cy="574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темники – командиры десятитысячных отрядов</a:t>
              </a:r>
            </a:p>
          </p:txBody>
        </p:sp>
        <p:sp>
          <p:nvSpPr>
            <p:cNvPr id="21" name="Rectangle 22"/>
            <p:cNvSpPr>
              <a:spLocks noChangeArrowheads="1"/>
            </p:cNvSpPr>
            <p:nvPr/>
          </p:nvSpPr>
          <p:spPr bwMode="auto">
            <a:xfrm>
              <a:off x="2326" y="2505"/>
              <a:ext cx="3112" cy="410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/>
                <a:t>«</a:t>
              </a:r>
              <a:r>
                <a:rPr lang="ru-RU" sz="1200" b="1">
                  <a:latin typeface="Verdana" pitchFamily="34" charset="0"/>
                </a:rPr>
                <a:t>Улус» - административно-территориальная единица (в XIV в., делились примерно на 70 областей, состоящих из районов)</a:t>
              </a:r>
            </a:p>
          </p:txBody>
        </p:sp>
        <p:sp>
          <p:nvSpPr>
            <p:cNvPr id="22" name="Rectangle 23"/>
            <p:cNvSpPr>
              <a:spLocks noChangeArrowheads="1"/>
            </p:cNvSpPr>
            <p:nvPr/>
          </p:nvSpPr>
          <p:spPr bwMode="auto">
            <a:xfrm>
              <a:off x="2624" y="3245"/>
              <a:ext cx="755" cy="410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00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во главе –</a:t>
              </a:r>
            </a:p>
            <a:p>
              <a:pPr algn="ctr"/>
              <a:r>
                <a:rPr lang="ru-RU" sz="1200" b="1">
                  <a:latin typeface="Verdana" pitchFamily="34" charset="0"/>
                </a:rPr>
                <a:t> у лусбек (эмир)</a:t>
              </a:r>
            </a:p>
          </p:txBody>
        </p:sp>
        <p:sp>
          <p:nvSpPr>
            <p:cNvPr id="23" name="Rectangle 24"/>
            <p:cNvSpPr>
              <a:spLocks noChangeArrowheads="1"/>
            </p:cNvSpPr>
            <p:nvPr/>
          </p:nvSpPr>
          <p:spPr bwMode="auto">
            <a:xfrm>
              <a:off x="3646" y="3245"/>
              <a:ext cx="755" cy="328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области (провинции)</a:t>
              </a:r>
            </a:p>
          </p:txBody>
        </p:sp>
        <p:sp>
          <p:nvSpPr>
            <p:cNvPr id="24" name="Rectangle 25"/>
            <p:cNvSpPr>
              <a:spLocks noChangeArrowheads="1"/>
            </p:cNvSpPr>
            <p:nvPr/>
          </p:nvSpPr>
          <p:spPr bwMode="auto">
            <a:xfrm>
              <a:off x="2326" y="3819"/>
              <a:ext cx="755" cy="246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тысячники</a:t>
              </a:r>
            </a:p>
          </p:txBody>
        </p:sp>
        <p:sp>
          <p:nvSpPr>
            <p:cNvPr id="25" name="Rectangle 26"/>
            <p:cNvSpPr>
              <a:spLocks noChangeArrowheads="1"/>
            </p:cNvSpPr>
            <p:nvPr/>
          </p:nvSpPr>
          <p:spPr bwMode="auto">
            <a:xfrm>
              <a:off x="3646" y="3737"/>
              <a:ext cx="755" cy="328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>
                  <a:latin typeface="Verdana" pitchFamily="34" charset="0"/>
                </a:rPr>
                <a:t>районы</a:t>
              </a:r>
            </a:p>
          </p:txBody>
        </p:sp>
        <p:sp>
          <p:nvSpPr>
            <p:cNvPr id="26" name="Rectangle 27"/>
            <p:cNvSpPr>
              <a:spLocks noChangeArrowheads="1"/>
            </p:cNvSpPr>
            <p:nvPr/>
          </p:nvSpPr>
          <p:spPr bwMode="auto">
            <a:xfrm>
              <a:off x="4579" y="3245"/>
              <a:ext cx="953" cy="820"/>
            </a:xfrm>
            <a:prstGeom prst="rect">
              <a:avLst/>
            </a:prstGeom>
            <a:solidFill>
              <a:srgbClr val="FFFFB3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lIns="18000" tIns="10800" rIns="18000" bIns="10800"/>
            <a:lstStyle/>
            <a:p>
              <a:pPr algn="ctr"/>
              <a:r>
                <a:rPr lang="ru-RU" sz="1200" b="1" dirty="0" err="1">
                  <a:latin typeface="Verdana" pitchFamily="34" charset="0"/>
                </a:rPr>
                <a:t>даруги</a:t>
              </a:r>
              <a:r>
                <a:rPr lang="ru-RU" sz="1200" b="1" dirty="0">
                  <a:latin typeface="Verdana" pitchFamily="34" charset="0"/>
                </a:rPr>
                <a:t> – начальники провинций, баскаки – представители хана</a:t>
              </a:r>
            </a:p>
          </p:txBody>
        </p:sp>
        <p:sp>
          <p:nvSpPr>
            <p:cNvPr id="27" name="Line 28"/>
            <p:cNvSpPr>
              <a:spLocks noChangeShapeType="1"/>
            </p:cNvSpPr>
            <p:nvPr/>
          </p:nvSpPr>
          <p:spPr bwMode="auto">
            <a:xfrm>
              <a:off x="2420" y="948"/>
              <a:ext cx="1981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8" name="Line 29"/>
            <p:cNvSpPr>
              <a:spLocks noChangeShapeType="1"/>
            </p:cNvSpPr>
            <p:nvPr/>
          </p:nvSpPr>
          <p:spPr bwMode="auto">
            <a:xfrm flipV="1">
              <a:off x="4401" y="3404"/>
              <a:ext cx="178" cy="5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29" name="Line 30"/>
            <p:cNvSpPr>
              <a:spLocks noChangeShapeType="1"/>
            </p:cNvSpPr>
            <p:nvPr/>
          </p:nvSpPr>
          <p:spPr bwMode="auto">
            <a:xfrm flipH="1">
              <a:off x="3081" y="3901"/>
              <a:ext cx="565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0" name="Line 31"/>
            <p:cNvSpPr>
              <a:spLocks noChangeShapeType="1"/>
            </p:cNvSpPr>
            <p:nvPr/>
          </p:nvSpPr>
          <p:spPr bwMode="auto">
            <a:xfrm>
              <a:off x="2703" y="2999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1" name="Line 32"/>
            <p:cNvSpPr>
              <a:spLocks noChangeShapeType="1"/>
            </p:cNvSpPr>
            <p:nvPr/>
          </p:nvSpPr>
          <p:spPr bwMode="auto">
            <a:xfrm>
              <a:off x="3929" y="2999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2" name="Line 33"/>
            <p:cNvSpPr>
              <a:spLocks noChangeShapeType="1"/>
            </p:cNvSpPr>
            <p:nvPr/>
          </p:nvSpPr>
          <p:spPr bwMode="auto">
            <a:xfrm>
              <a:off x="535" y="3079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3" name="Line 34"/>
            <p:cNvSpPr>
              <a:spLocks noChangeShapeType="1"/>
            </p:cNvSpPr>
            <p:nvPr/>
          </p:nvSpPr>
          <p:spPr bwMode="auto">
            <a:xfrm>
              <a:off x="1383" y="3079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4" name="Line 35"/>
            <p:cNvSpPr>
              <a:spLocks noChangeShapeType="1"/>
            </p:cNvSpPr>
            <p:nvPr/>
          </p:nvSpPr>
          <p:spPr bwMode="auto">
            <a:xfrm>
              <a:off x="2703" y="2259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5" name="Line 36"/>
            <p:cNvSpPr>
              <a:spLocks noChangeShapeType="1"/>
            </p:cNvSpPr>
            <p:nvPr/>
          </p:nvSpPr>
          <p:spPr bwMode="auto">
            <a:xfrm>
              <a:off x="4118" y="1604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6" name="Line 37"/>
            <p:cNvSpPr>
              <a:spLocks noChangeShapeType="1"/>
            </p:cNvSpPr>
            <p:nvPr/>
          </p:nvSpPr>
          <p:spPr bwMode="auto">
            <a:xfrm>
              <a:off x="4966" y="1604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7" name="Line 38"/>
            <p:cNvSpPr>
              <a:spLocks noChangeShapeType="1"/>
            </p:cNvSpPr>
            <p:nvPr/>
          </p:nvSpPr>
          <p:spPr bwMode="auto">
            <a:xfrm>
              <a:off x="4778" y="1030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8" name="Line 39"/>
            <p:cNvSpPr>
              <a:spLocks noChangeShapeType="1"/>
            </p:cNvSpPr>
            <p:nvPr/>
          </p:nvSpPr>
          <p:spPr bwMode="auto">
            <a:xfrm>
              <a:off x="2515" y="1686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39" name="Line 40"/>
            <p:cNvSpPr>
              <a:spLocks noChangeShapeType="1"/>
            </p:cNvSpPr>
            <p:nvPr/>
          </p:nvSpPr>
          <p:spPr bwMode="auto">
            <a:xfrm>
              <a:off x="723" y="1686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0" name="Line 41"/>
            <p:cNvSpPr>
              <a:spLocks noChangeShapeType="1"/>
            </p:cNvSpPr>
            <p:nvPr/>
          </p:nvSpPr>
          <p:spPr bwMode="auto">
            <a:xfrm>
              <a:off x="1478" y="1030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" name="Line 42"/>
            <p:cNvSpPr>
              <a:spLocks noChangeShapeType="1"/>
            </p:cNvSpPr>
            <p:nvPr/>
          </p:nvSpPr>
          <p:spPr bwMode="auto">
            <a:xfrm>
              <a:off x="2138" y="456"/>
              <a:ext cx="0" cy="24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2" name="Line 43"/>
            <p:cNvSpPr>
              <a:spLocks noChangeShapeType="1"/>
            </p:cNvSpPr>
            <p:nvPr/>
          </p:nvSpPr>
          <p:spPr bwMode="auto">
            <a:xfrm>
              <a:off x="4401" y="3901"/>
              <a:ext cx="178" cy="2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3" name="Line 44"/>
            <p:cNvSpPr>
              <a:spLocks noChangeShapeType="1"/>
            </p:cNvSpPr>
            <p:nvPr/>
          </p:nvSpPr>
          <p:spPr bwMode="auto">
            <a:xfrm>
              <a:off x="3929" y="3573"/>
              <a:ext cx="0" cy="16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4" name="Line 45"/>
            <p:cNvSpPr>
              <a:spLocks noChangeShapeType="1"/>
            </p:cNvSpPr>
            <p:nvPr/>
          </p:nvSpPr>
          <p:spPr bwMode="auto">
            <a:xfrm>
              <a:off x="2703" y="3655"/>
              <a:ext cx="0" cy="16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5" name="Line 46"/>
            <p:cNvSpPr>
              <a:spLocks noChangeShapeType="1"/>
            </p:cNvSpPr>
            <p:nvPr/>
          </p:nvSpPr>
          <p:spPr bwMode="auto">
            <a:xfrm>
              <a:off x="535" y="2259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6" name="Line 47"/>
            <p:cNvSpPr>
              <a:spLocks noChangeShapeType="1"/>
            </p:cNvSpPr>
            <p:nvPr/>
          </p:nvSpPr>
          <p:spPr bwMode="auto">
            <a:xfrm>
              <a:off x="1289" y="2259"/>
              <a:ext cx="0" cy="328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47" name="Group 48"/>
            <p:cNvGrpSpPr>
              <a:grpSpLocks/>
            </p:cNvGrpSpPr>
            <p:nvPr/>
          </p:nvGrpSpPr>
          <p:grpSpPr bwMode="auto">
            <a:xfrm>
              <a:off x="629" y="702"/>
              <a:ext cx="1797" cy="328"/>
              <a:chOff x="629" y="786"/>
              <a:chExt cx="1797" cy="328"/>
            </a:xfrm>
          </p:grpSpPr>
          <p:sp>
            <p:nvSpPr>
              <p:cNvPr id="50" name="Rectangle 49"/>
              <p:cNvSpPr>
                <a:spLocks noChangeArrowheads="1"/>
              </p:cNvSpPr>
              <p:nvPr/>
            </p:nvSpPr>
            <p:spPr bwMode="auto">
              <a:xfrm>
                <a:off x="629" y="786"/>
                <a:ext cx="1791" cy="328"/>
              </a:xfrm>
              <a:prstGeom prst="rect">
                <a:avLst/>
              </a:prstGeom>
              <a:solidFill>
                <a:srgbClr val="FFFFB3"/>
              </a:solidFill>
              <a:ln w="952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 lIns="18000" tIns="10800" rIns="18000" bIns="10800"/>
              <a:lstStyle/>
              <a:p>
                <a:pPr algn="ctr"/>
                <a:endParaRPr lang="ru-RU" sz="1400" b="1">
                  <a:latin typeface="Verdana" pitchFamily="34" charset="0"/>
                </a:endParaRPr>
              </a:p>
            </p:txBody>
          </p:sp>
          <p:sp>
            <p:nvSpPr>
              <p:cNvPr id="51" name="Text Box 50"/>
              <p:cNvSpPr txBox="1">
                <a:spLocks noChangeArrowheads="1"/>
              </p:cNvSpPr>
              <p:nvPr/>
            </p:nvSpPr>
            <p:spPr bwMode="auto">
              <a:xfrm>
                <a:off x="657" y="845"/>
                <a:ext cx="1769" cy="17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ru-RU" sz="1200" b="1">
                    <a:latin typeface="Verdana" pitchFamily="34" charset="0"/>
                  </a:rPr>
                  <a:t>Верховный правитель - ХАН</a:t>
                </a:r>
              </a:p>
            </p:txBody>
          </p:sp>
        </p:grpSp>
        <p:sp>
          <p:nvSpPr>
            <p:cNvPr id="48" name="Text Box 51"/>
            <p:cNvSpPr txBox="1">
              <a:spLocks noChangeArrowheads="1"/>
            </p:cNvSpPr>
            <p:nvPr/>
          </p:nvSpPr>
          <p:spPr bwMode="auto">
            <a:xfrm>
              <a:off x="2064" y="3348"/>
              <a:ext cx="635" cy="17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1200" b="1">
                  <a:latin typeface="Verdana" pitchFamily="34" charset="0"/>
                </a:rPr>
                <a:t>в войне</a:t>
              </a:r>
            </a:p>
          </p:txBody>
        </p:sp>
        <p:sp>
          <p:nvSpPr>
            <p:cNvPr id="49" name="Text Box 52"/>
            <p:cNvSpPr txBox="1">
              <a:spLocks noChangeArrowheads="1"/>
            </p:cNvSpPr>
            <p:nvPr/>
          </p:nvSpPr>
          <p:spPr bwMode="auto">
            <a:xfrm>
              <a:off x="3061" y="3702"/>
              <a:ext cx="635" cy="17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1200" b="1">
                  <a:latin typeface="Verdana" pitchFamily="34" charset="0"/>
                </a:rPr>
                <a:t>в войне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6"/>
          <p:cNvGrpSpPr>
            <a:grpSpLocks/>
          </p:cNvGrpSpPr>
          <p:nvPr/>
        </p:nvGrpSpPr>
        <p:grpSpPr bwMode="auto">
          <a:xfrm>
            <a:off x="0" y="914400"/>
            <a:ext cx="9144000" cy="5943600"/>
            <a:chOff x="431" y="164"/>
            <a:chExt cx="4944" cy="3946"/>
          </a:xfrm>
        </p:grpSpPr>
        <p:sp>
          <p:nvSpPr>
            <p:cNvPr id="6" name="Text Box 7"/>
            <p:cNvSpPr txBox="1">
              <a:spLocks noChangeArrowheads="1"/>
            </p:cNvSpPr>
            <p:nvPr/>
          </p:nvSpPr>
          <p:spPr bwMode="auto">
            <a:xfrm>
              <a:off x="431" y="527"/>
              <a:ext cx="4934" cy="635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85000"/>
                </a:lnSpc>
              </a:pPr>
              <a:r>
                <a:rPr lang="ru-RU" sz="1600" b="1" dirty="0">
                  <a:solidFill>
                    <a:srgbClr val="C00000"/>
                  </a:solidFill>
                  <a:latin typeface="Verdana" pitchFamily="34" charset="0"/>
                </a:rPr>
                <a:t>После похода Батыя русские княжества и земли были вынуждены признать свою зависимость от Орды – стали ее данниками. Однако, в отличие от других покоренных монголами стран, Русь сохранила свою государственность.</a:t>
              </a:r>
            </a:p>
          </p:txBody>
        </p:sp>
        <p:sp>
          <p:nvSpPr>
            <p:cNvPr id="7" name="Text Box 8"/>
            <p:cNvSpPr txBox="1">
              <a:spLocks noChangeArrowheads="1"/>
            </p:cNvSpPr>
            <p:nvPr/>
          </p:nvSpPr>
          <p:spPr bwMode="auto">
            <a:xfrm>
              <a:off x="431" y="1434"/>
              <a:ext cx="4944" cy="772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90000"/>
                </a:lnSpc>
              </a:pPr>
              <a:r>
                <a:rPr lang="ru-RU" sz="1600" b="1" dirty="0">
                  <a:solidFill>
                    <a:srgbClr val="C00000"/>
                  </a:solidFill>
                  <a:latin typeface="Verdana" pitchFamily="34" charset="0"/>
                </a:rPr>
                <a:t>Старшим князем в Северо-Восточной Руси по-прежнему считался великий князь Владимирский. Но теперь он был обязан получать ярлык на великое княжение от хана Золотой Орды. Другие князья также должны были получать ярлыки, подтверждавшие их владетельные права в своих княжествах.</a:t>
              </a:r>
            </a:p>
          </p:txBody>
        </p:sp>
        <p:sp>
          <p:nvSpPr>
            <p:cNvPr id="8" name="Text Box 9"/>
            <p:cNvSpPr txBox="1">
              <a:spLocks noChangeArrowheads="1"/>
            </p:cNvSpPr>
            <p:nvPr/>
          </p:nvSpPr>
          <p:spPr bwMode="auto">
            <a:xfrm>
              <a:off x="440" y="2478"/>
              <a:ext cx="4935" cy="635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90000"/>
                </a:lnSpc>
              </a:pPr>
              <a:r>
                <a:rPr lang="ru-RU" sz="1600" b="1" dirty="0">
                  <a:solidFill>
                    <a:srgbClr val="C00000"/>
                  </a:solidFill>
                  <a:latin typeface="Verdana" pitchFamily="34" charset="0"/>
                </a:rPr>
                <a:t>Выдача ярлыка превратилась в важное политическое орудие золотоордынских ханов, которые сталкивали таким образом русских князей друг с другом. Разжигая княжеские усобицы, Золотая Орда укрепила свое господство над Русью</a:t>
              </a:r>
              <a:r>
                <a:rPr lang="ru-RU" sz="1600" b="1" dirty="0">
                  <a:latin typeface="Verdana" pitchFamily="34" charset="0"/>
                </a:rPr>
                <a:t>.</a:t>
              </a:r>
            </a:p>
          </p:txBody>
        </p:sp>
        <p:sp>
          <p:nvSpPr>
            <p:cNvPr id="9" name="Line 10"/>
            <p:cNvSpPr>
              <a:spLocks noChangeShapeType="1"/>
            </p:cNvSpPr>
            <p:nvPr/>
          </p:nvSpPr>
          <p:spPr bwMode="auto">
            <a:xfrm rot="5400000" flipV="1">
              <a:off x="2654" y="1297"/>
              <a:ext cx="180" cy="0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0" name="Text Box 11"/>
            <p:cNvSpPr txBox="1">
              <a:spLocks noChangeArrowheads="1"/>
            </p:cNvSpPr>
            <p:nvPr/>
          </p:nvSpPr>
          <p:spPr bwMode="auto">
            <a:xfrm>
              <a:off x="440" y="3339"/>
              <a:ext cx="4935" cy="771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90000"/>
                </a:lnSpc>
              </a:pPr>
              <a:r>
                <a:rPr lang="ru-RU" sz="1600" b="1" dirty="0">
                  <a:solidFill>
                    <a:srgbClr val="C00000"/>
                  </a:solidFill>
                  <a:latin typeface="Verdana" pitchFamily="34" charset="0"/>
                </a:rPr>
                <a:t>Для контроля за деятельностью русских князей ханы посылали своих специальных представителей – баскаков. По их доносам «провинившийся» князь мог быть вызван в Орду и лишен княжества. В отдельные княжества время от времени организовывались карательные походы.</a:t>
              </a:r>
            </a:p>
          </p:txBody>
        </p:sp>
        <p:sp>
          <p:nvSpPr>
            <p:cNvPr id="11" name="Text Box 12"/>
            <p:cNvSpPr txBox="1">
              <a:spLocks noChangeArrowheads="1"/>
            </p:cNvSpPr>
            <p:nvPr/>
          </p:nvSpPr>
          <p:spPr bwMode="auto">
            <a:xfrm>
              <a:off x="1474" y="164"/>
              <a:ext cx="2903" cy="243"/>
            </a:xfrm>
            <a:prstGeom prst="rect">
              <a:avLst/>
            </a:prstGeom>
            <a:solidFill>
              <a:srgbClr val="FFD9FF"/>
            </a:solidFill>
            <a:ln w="19050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b="1" dirty="0">
                  <a:latin typeface="Verdana" pitchFamily="34" charset="0"/>
                </a:rPr>
                <a:t>Влияние ордынского ига на Русь</a:t>
              </a:r>
            </a:p>
          </p:txBody>
        </p:sp>
        <p:sp>
          <p:nvSpPr>
            <p:cNvPr id="12" name="Line 13"/>
            <p:cNvSpPr>
              <a:spLocks noChangeShapeType="1"/>
            </p:cNvSpPr>
            <p:nvPr/>
          </p:nvSpPr>
          <p:spPr bwMode="auto">
            <a:xfrm rot="5400000" flipV="1">
              <a:off x="2653" y="2342"/>
              <a:ext cx="182" cy="0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3" name="Line 14"/>
            <p:cNvSpPr>
              <a:spLocks noChangeShapeType="1"/>
            </p:cNvSpPr>
            <p:nvPr/>
          </p:nvSpPr>
          <p:spPr bwMode="auto">
            <a:xfrm rot="5400000" flipV="1">
              <a:off x="2653" y="3249"/>
              <a:ext cx="182" cy="0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0" y="990600"/>
            <a:ext cx="9144130" cy="5745163"/>
            <a:chOff x="249" y="212"/>
            <a:chExt cx="5397" cy="3619"/>
          </a:xfrm>
        </p:grpSpPr>
        <p:sp>
          <p:nvSpPr>
            <p:cNvPr id="6" name="Text Box 6">
              <a:hlinkClick r:id="rId3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667" y="527"/>
              <a:ext cx="4844" cy="998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/>
              <a:endParaRPr lang="ru-RU" sz="1400" b="1">
                <a:latin typeface="Verdana" pitchFamily="34" charset="0"/>
              </a:endParaRPr>
            </a:p>
          </p:txBody>
        </p:sp>
        <p:grpSp>
          <p:nvGrpSpPr>
            <p:cNvPr id="7" name="Group 7"/>
            <p:cNvGrpSpPr>
              <a:grpSpLocks/>
            </p:cNvGrpSpPr>
            <p:nvPr/>
          </p:nvGrpSpPr>
          <p:grpSpPr bwMode="auto">
            <a:xfrm>
              <a:off x="249" y="212"/>
              <a:ext cx="5397" cy="3619"/>
              <a:chOff x="249" y="210"/>
              <a:chExt cx="5397" cy="3619"/>
            </a:xfrm>
          </p:grpSpPr>
          <p:sp>
            <p:nvSpPr>
              <p:cNvPr id="8" name="Text Box 8"/>
              <p:cNvSpPr txBox="1">
                <a:spLocks noChangeArrowheads="1"/>
              </p:cNvSpPr>
              <p:nvPr/>
            </p:nvSpPr>
            <p:spPr bwMode="auto">
              <a:xfrm>
                <a:off x="249" y="210"/>
                <a:ext cx="1406" cy="227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lnSpc>
                    <a:spcPct val="85000"/>
                  </a:lnSpc>
                </a:pPr>
                <a:r>
                  <a:rPr lang="ru-RU" sz="2000" b="1">
                    <a:latin typeface="Verdana" pitchFamily="34" charset="0"/>
                  </a:rPr>
                  <a:t>Выводы</a:t>
                </a:r>
              </a:p>
            </p:txBody>
          </p:sp>
          <p:sp>
            <p:nvSpPr>
              <p:cNvPr id="9" name="Line 9"/>
              <p:cNvSpPr>
                <a:spLocks noChangeShapeType="1"/>
              </p:cNvSpPr>
              <p:nvPr/>
            </p:nvSpPr>
            <p:spPr bwMode="auto">
              <a:xfrm>
                <a:off x="385" y="436"/>
                <a:ext cx="0" cy="2722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" name="Line 10"/>
              <p:cNvSpPr>
                <a:spLocks noChangeShapeType="1"/>
              </p:cNvSpPr>
              <p:nvPr/>
            </p:nvSpPr>
            <p:spPr bwMode="auto">
              <a:xfrm>
                <a:off x="385" y="1026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1" name="Text Box 11"/>
              <p:cNvSpPr txBox="1">
                <a:spLocks noChangeArrowheads="1"/>
              </p:cNvSpPr>
              <p:nvPr/>
            </p:nvSpPr>
            <p:spPr bwMode="auto">
              <a:xfrm>
                <a:off x="657" y="1616"/>
                <a:ext cx="4854" cy="872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just">
                  <a:lnSpc>
                    <a:spcPct val="85000"/>
                  </a:lnSpc>
                </a:pPr>
                <a:r>
                  <a:rPr lang="ru-RU" sz="1600" b="1">
                    <a:latin typeface="Verdana" pitchFamily="34" charset="0"/>
                  </a:rPr>
                  <a:t>Позднее, в Московском государстве были восприняты некоторые черты административного управления, используемого монголами; это сказалось на системе и порядке налогообложения, формирования ямской транспортной службы, организации войска и финансово-казенного ведомства.</a:t>
                </a:r>
                <a:r>
                  <a:rPr lang="ru-RU" sz="1600">
                    <a:latin typeface="Verdana" pitchFamily="34" charset="0"/>
                  </a:rPr>
                  <a:t> </a:t>
                </a:r>
              </a:p>
            </p:txBody>
          </p:sp>
          <p:sp>
            <p:nvSpPr>
              <p:cNvPr id="12" name="Line 12"/>
              <p:cNvSpPr>
                <a:spLocks noChangeShapeType="1"/>
              </p:cNvSpPr>
              <p:nvPr/>
            </p:nvSpPr>
            <p:spPr bwMode="auto">
              <a:xfrm>
                <a:off x="385" y="2069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3" name="Line 13"/>
              <p:cNvSpPr>
                <a:spLocks noChangeShapeType="1"/>
              </p:cNvSpPr>
              <p:nvPr/>
            </p:nvSpPr>
            <p:spPr bwMode="auto">
              <a:xfrm>
                <a:off x="385" y="3158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4" name="Text Box 14"/>
              <p:cNvSpPr txBox="1">
                <a:spLocks noChangeArrowheads="1"/>
              </p:cNvSpPr>
              <p:nvPr/>
            </p:nvSpPr>
            <p:spPr bwMode="auto">
              <a:xfrm>
                <a:off x="667" y="2568"/>
                <a:ext cx="4844" cy="998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just">
                  <a:lnSpc>
                    <a:spcPct val="85000"/>
                  </a:lnSpc>
                </a:pPr>
                <a:r>
                  <a:rPr lang="ru-RU" sz="1600" b="1">
                    <a:latin typeface="Verdana" pitchFamily="34" charset="0"/>
                  </a:rPr>
                  <a:t>Татаро-монгольское завоевание сильно ослабило рост и деятельность русских городов. В связи с этим сильно ослабло влияние и авторитет городских собраний – вече. Против вечевой демократии выступали как монгольские ханы, так и русские князья. Было распущено городское ополчение. Демократический элемент русской политической системы сохранился только в Новгороде и Пскове.</a:t>
                </a:r>
              </a:p>
            </p:txBody>
          </p:sp>
          <p:sp>
            <p:nvSpPr>
              <p:cNvPr id="15" name="Text Box 15"/>
              <p:cNvSpPr txBox="1">
                <a:spLocks noChangeArrowheads="1"/>
              </p:cNvSpPr>
              <p:nvPr/>
            </p:nvSpPr>
            <p:spPr bwMode="auto">
              <a:xfrm>
                <a:off x="657" y="550"/>
                <a:ext cx="4854" cy="97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600" b="1" dirty="0">
                    <a:latin typeface="Verdana" pitchFamily="34" charset="0"/>
                  </a:rPr>
                  <a:t>Ордынское иго имело серьезные последствия для Руси. Оно стало одной из причин ее отставания от европейских стран, способствовало дальнейшему усилению политической раздробленности, и, самое главное, сыграло решающую роль в определении характера будущей российской государственности, укрепив «азиатские», деспотические начала в ее развитии.</a:t>
                </a:r>
              </a:p>
            </p:txBody>
          </p:sp>
          <p:sp>
            <p:nvSpPr>
              <p:cNvPr id="16" name="Text Box 16"/>
              <p:cNvSpPr txBox="1">
                <a:spLocks noChangeArrowheads="1"/>
              </p:cNvSpPr>
              <p:nvPr/>
            </p:nvSpPr>
            <p:spPr bwMode="auto">
              <a:xfrm>
                <a:off x="2228" y="3474"/>
                <a:ext cx="3418" cy="355"/>
              </a:xfrm>
              <a:prstGeom prst="rect">
                <a:avLst/>
              </a:prstGeom>
              <a:solidFill>
                <a:srgbClr val="FFFF79"/>
              </a:solidFill>
              <a:ln w="9525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400" b="1" dirty="0">
                    <a:solidFill>
                      <a:srgbClr val="FF0000"/>
                    </a:solidFill>
                    <a:latin typeface="Verdana" pitchFamily="34" charset="0"/>
                  </a:rPr>
                  <a:t>СПРАВКА:</a:t>
                </a:r>
                <a:r>
                  <a:rPr lang="ru-RU" sz="1400" b="1" dirty="0">
                    <a:latin typeface="Verdana" pitchFamily="34" charset="0"/>
                  </a:rPr>
                  <a:t> </a:t>
                </a:r>
                <a:r>
                  <a:rPr lang="ru-RU" sz="1100" b="1" i="1" dirty="0">
                    <a:solidFill>
                      <a:srgbClr val="1F1F5F"/>
                    </a:solidFill>
                    <a:latin typeface="Verdana" pitchFamily="34" charset="0"/>
                  </a:rPr>
                  <a:t>По данным археологов, из 74 русских городов 49 были разорены Батыем, 14 из них так и не поднялись из пепла, а еще 15 превратились в села.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990600"/>
            <a:ext cx="8686800" cy="12192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Становление государственности и управления в Киевской Руси</a:t>
            </a:r>
            <a:endParaRPr lang="ru-RU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38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8382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5029200" y="4191000"/>
            <a:ext cx="3962400" cy="1752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457200" y="2438400"/>
            <a:ext cx="8534400" cy="30592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C00000"/>
                </a:solidFill>
              </a:rPr>
              <a:t>Предпосылки образования государственного устройства в Киевской Руси</a:t>
            </a:r>
          </a:p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C00000"/>
                </a:solidFill>
              </a:rPr>
              <a:t>Особенности государственного строя и система управления</a:t>
            </a:r>
          </a:p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C00000"/>
                </a:solidFill>
              </a:rPr>
              <a:t>Роль Крещения Руси в становлении государственности</a:t>
            </a:r>
            <a:endParaRPr lang="ru-RU" sz="32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6"/>
          <p:cNvGrpSpPr>
            <a:grpSpLocks/>
          </p:cNvGrpSpPr>
          <p:nvPr/>
        </p:nvGrpSpPr>
        <p:grpSpPr bwMode="auto">
          <a:xfrm>
            <a:off x="0" y="1066800"/>
            <a:ext cx="9144000" cy="5638800"/>
            <a:chOff x="249" y="258"/>
            <a:chExt cx="5308" cy="3552"/>
          </a:xfrm>
        </p:grpSpPr>
        <p:sp>
          <p:nvSpPr>
            <p:cNvPr id="6" name="Text Box 7">
              <a:hlinkClick r:id="rId3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657" y="527"/>
              <a:ext cx="4844" cy="862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/>
              <a:endParaRPr lang="ru-RU" sz="1400" b="1">
                <a:latin typeface="Verdana" pitchFamily="34" charset="0"/>
              </a:endParaRPr>
            </a:p>
          </p:txBody>
        </p:sp>
        <p:grpSp>
          <p:nvGrpSpPr>
            <p:cNvPr id="7" name="Group 8"/>
            <p:cNvGrpSpPr>
              <a:grpSpLocks/>
            </p:cNvGrpSpPr>
            <p:nvPr/>
          </p:nvGrpSpPr>
          <p:grpSpPr bwMode="auto">
            <a:xfrm>
              <a:off x="249" y="258"/>
              <a:ext cx="5308" cy="3552"/>
              <a:chOff x="249" y="260"/>
              <a:chExt cx="5308" cy="3552"/>
            </a:xfrm>
          </p:grpSpPr>
          <p:sp>
            <p:nvSpPr>
              <p:cNvPr id="8" name="Text Box 9"/>
              <p:cNvSpPr txBox="1">
                <a:spLocks noChangeArrowheads="1"/>
              </p:cNvSpPr>
              <p:nvPr/>
            </p:nvSpPr>
            <p:spPr bwMode="auto">
              <a:xfrm>
                <a:off x="249" y="260"/>
                <a:ext cx="1406" cy="227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lnSpc>
                    <a:spcPct val="85000"/>
                  </a:lnSpc>
                </a:pPr>
                <a:r>
                  <a:rPr lang="ru-RU" sz="2000" b="1" dirty="0">
                    <a:latin typeface="Verdana" pitchFamily="34" charset="0"/>
                  </a:rPr>
                  <a:t>Выводы</a:t>
                </a: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385" y="436"/>
                <a:ext cx="0" cy="3085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" name="Line 11"/>
              <p:cNvSpPr>
                <a:spLocks noChangeShapeType="1"/>
              </p:cNvSpPr>
              <p:nvPr/>
            </p:nvSpPr>
            <p:spPr bwMode="auto">
              <a:xfrm>
                <a:off x="385" y="890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1" name="Text Box 12"/>
              <p:cNvSpPr txBox="1">
                <a:spLocks noChangeArrowheads="1"/>
              </p:cNvSpPr>
              <p:nvPr/>
            </p:nvSpPr>
            <p:spPr bwMode="auto">
              <a:xfrm>
                <a:off x="662" y="1460"/>
                <a:ext cx="4849" cy="1056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just"/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При этом жесткий контроль в сфере администрирования, налогообложения и военной мобилизации, установленной ордынскими ханами, использовался и русскими князьями.</a:t>
                </a:r>
              </a:p>
              <a:p>
                <a:pPr algn="just"/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Власть великого князя </a:t>
                </a:r>
                <a:r>
                  <a:rPr lang="ru-RU" sz="1600" b="1" u="sng" dirty="0">
                    <a:solidFill>
                      <a:srgbClr val="C00000"/>
                    </a:solidFill>
                    <a:latin typeface="Verdana" pitchFamily="34" charset="0"/>
                  </a:rPr>
                  <a:t>вытесняла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старые политические институты (вече, выборность, договор князя с народом и т.п.), опираясь на новые </a:t>
                </a:r>
                <a:r>
                  <a:rPr lang="ru-RU" sz="1600" b="1" u="sng" dirty="0">
                    <a:solidFill>
                      <a:srgbClr val="C00000"/>
                    </a:solidFill>
                    <a:latin typeface="Verdana" pitchFamily="34" charset="0"/>
                  </a:rPr>
                  <a:t>служилые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группировки, преданные князю.</a:t>
                </a:r>
              </a:p>
            </p:txBody>
          </p:sp>
          <p:sp>
            <p:nvSpPr>
              <p:cNvPr id="12" name="Line 13"/>
              <p:cNvSpPr>
                <a:spLocks noChangeShapeType="1"/>
              </p:cNvSpPr>
              <p:nvPr/>
            </p:nvSpPr>
            <p:spPr bwMode="auto">
              <a:xfrm>
                <a:off x="385" y="2115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3" name="Line 14"/>
              <p:cNvSpPr>
                <a:spLocks noChangeShapeType="1"/>
              </p:cNvSpPr>
              <p:nvPr/>
            </p:nvSpPr>
            <p:spPr bwMode="auto">
              <a:xfrm>
                <a:off x="385" y="3521"/>
                <a:ext cx="272" cy="0"/>
              </a:xfrm>
              <a:prstGeom prst="line">
                <a:avLst/>
              </a:prstGeom>
              <a:noFill/>
              <a:ln w="28575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4" name="Text Box 15"/>
              <p:cNvSpPr txBox="1">
                <a:spLocks noChangeArrowheads="1"/>
              </p:cNvSpPr>
              <p:nvPr/>
            </p:nvSpPr>
            <p:spPr bwMode="auto">
              <a:xfrm>
                <a:off x="647" y="2564"/>
                <a:ext cx="4864" cy="1248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just">
                  <a:lnSpc>
                    <a:spcPct val="85000"/>
                  </a:lnSpc>
                </a:pP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Аристократический </a:t>
                </a:r>
                <a:r>
                  <a:rPr lang="ru-RU" sz="1600" b="1" u="sng" dirty="0">
                    <a:solidFill>
                      <a:srgbClr val="C00000"/>
                    </a:solidFill>
                    <a:latin typeface="Verdana" pitchFamily="34" charset="0"/>
                  </a:rPr>
                  <a:t>боярский совет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не смог приобрести на Руси статуса, подобного тому, что был закреплен в Англии для парламента «Великой хартией вольности» или в Германии для рейхстага «Золотой булавой». Он остался совещательным органом при князе, который, будучи защищенным ханским ярлыком на правление, пресекал любые политические амбиции аристократического боярского совета или демократического народного собрания.</a:t>
                </a:r>
              </a:p>
            </p:txBody>
          </p:sp>
          <p:sp>
            <p:nvSpPr>
              <p:cNvPr id="15" name="Text Box 16"/>
              <p:cNvSpPr txBox="1">
                <a:spLocks noChangeArrowheads="1"/>
              </p:cNvSpPr>
              <p:nvPr/>
            </p:nvSpPr>
            <p:spPr bwMode="auto">
              <a:xfrm>
                <a:off x="662" y="548"/>
                <a:ext cx="4854" cy="84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Княжеские дворы периода ордынского ига становились центрами отдельных государств-княжеств, а придворные – главами органов государственного управления. К концу Х</a:t>
                </a:r>
                <a:r>
                  <a:rPr lang="en-US" sz="1600" b="1" dirty="0">
                    <a:solidFill>
                      <a:srgbClr val="C00000"/>
                    </a:solidFill>
                    <a:latin typeface="Verdana" pitchFamily="34" charset="0"/>
                  </a:rPr>
                  <a:t>IV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в. русский великий князь </a:t>
                </a:r>
                <a:r>
                  <a:rPr lang="ru-RU" sz="1600" b="1" u="sng" dirty="0">
                    <a:solidFill>
                      <a:srgbClr val="C00000"/>
                    </a:solidFill>
                    <a:latin typeface="Verdana" pitchFamily="34" charset="0"/>
                  </a:rPr>
                  <a:t>фактически</a:t>
                </a:r>
                <a:r>
                  <a:rPr lang="ru-RU" sz="1600" b="1" dirty="0">
                    <a:solidFill>
                      <a:srgbClr val="C00000"/>
                    </a:solidFill>
                    <a:latin typeface="Verdana" pitchFamily="34" charset="0"/>
                  </a:rPr>
                  <a:t>  превратился в автономного правителя, используя в своих целях созданную монголами административную и военную машину.</a:t>
                </a:r>
              </a:p>
            </p:txBody>
          </p:sp>
          <p:sp>
            <p:nvSpPr>
              <p:cNvPr id="16" name="Text Box 17"/>
              <p:cNvSpPr txBox="1">
                <a:spLocks noChangeArrowheads="1"/>
              </p:cNvSpPr>
              <p:nvPr/>
            </p:nvSpPr>
            <p:spPr bwMode="auto">
              <a:xfrm>
                <a:off x="4332" y="300"/>
                <a:ext cx="1225" cy="17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ctr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400" b="1"/>
                  <a:t>(Продолжение)</a:t>
                </a:r>
                <a:endParaRPr lang="ru-RU" sz="1400"/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6"/>
          <p:cNvGrpSpPr>
            <a:grpSpLocks/>
          </p:cNvGrpSpPr>
          <p:nvPr/>
        </p:nvGrpSpPr>
        <p:grpSpPr bwMode="auto">
          <a:xfrm>
            <a:off x="228600" y="1295400"/>
            <a:ext cx="8426450" cy="4679950"/>
            <a:chOff x="249" y="210"/>
            <a:chExt cx="5308" cy="2948"/>
          </a:xfrm>
        </p:grpSpPr>
        <p:sp>
          <p:nvSpPr>
            <p:cNvPr id="6" name="Text Box 7">
              <a:hlinkClick r:id="rId3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657" y="708"/>
              <a:ext cx="4844" cy="908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/>
              <a:endParaRPr lang="ru-RU" sz="1400" b="1">
                <a:latin typeface="Verdana" pitchFamily="34" charset="0"/>
              </a:endParaRPr>
            </a:p>
          </p:txBody>
        </p:sp>
        <p:sp>
          <p:nvSpPr>
            <p:cNvPr id="7" name="Text Box 8">
              <a:hlinkClick r:id="rId4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249" y="210"/>
              <a:ext cx="1406" cy="227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85000"/>
                </a:lnSpc>
              </a:pPr>
              <a:r>
                <a:rPr lang="ru-RU" sz="2000" b="1">
                  <a:latin typeface="Verdana" pitchFamily="34" charset="0"/>
                </a:rPr>
                <a:t>Выводы</a:t>
              </a:r>
            </a:p>
          </p:txBody>
        </p:sp>
        <p:sp>
          <p:nvSpPr>
            <p:cNvPr id="8" name="Line 9">
              <a:hlinkClick r:id="rId4" action="ppaction://hlinksldjump"/>
            </p:cNvPr>
            <p:cNvSpPr>
              <a:spLocks noChangeShapeType="1"/>
            </p:cNvSpPr>
            <p:nvPr/>
          </p:nvSpPr>
          <p:spPr bwMode="auto">
            <a:xfrm>
              <a:off x="385" y="436"/>
              <a:ext cx="0" cy="2087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9" name="Line 10">
              <a:hlinkClick r:id="rId4" action="ppaction://hlinksldjump"/>
            </p:cNvPr>
            <p:cNvSpPr>
              <a:spLocks noChangeShapeType="1"/>
            </p:cNvSpPr>
            <p:nvPr/>
          </p:nvSpPr>
          <p:spPr bwMode="auto">
            <a:xfrm>
              <a:off x="385" y="1117"/>
              <a:ext cx="272" cy="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0" name="Text Box 11">
              <a:hlinkClick r:id="rId4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657" y="1979"/>
              <a:ext cx="4854" cy="1179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/>
              <a:r>
                <a:rPr lang="ru-RU" sz="1600" b="1" dirty="0">
                  <a:latin typeface="Verdana" pitchFamily="34" charset="0"/>
                </a:rPr>
                <a:t>В основном князья в период монгольского владычества всю свою управленческую деятельность сосредоточивали на внутренней административной и судебной деятельности. Придворные чины княжеского двора приобретали значимость чинов государственных. Именно в период феодальной раздробленности на Руси получила развитие система управления, которая будет названа дворцово-вотчинной.</a:t>
              </a:r>
            </a:p>
          </p:txBody>
        </p:sp>
        <p:sp>
          <p:nvSpPr>
            <p:cNvPr id="11" name="Line 12">
              <a:hlinkClick r:id="rId4" action="ppaction://hlinksldjump"/>
            </p:cNvPr>
            <p:cNvSpPr>
              <a:spLocks noChangeShapeType="1"/>
            </p:cNvSpPr>
            <p:nvPr/>
          </p:nvSpPr>
          <p:spPr bwMode="auto">
            <a:xfrm>
              <a:off x="385" y="2523"/>
              <a:ext cx="272" cy="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2" name="Text Box 13">
              <a:hlinkClick r:id="rId4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657" y="709"/>
              <a:ext cx="4854" cy="8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>
                <a:lnSpc>
                  <a:spcPct val="85000"/>
                </a:lnSpc>
                <a:spcBef>
                  <a:spcPct val="50000"/>
                </a:spcBef>
              </a:pPr>
              <a:r>
                <a:rPr lang="ru-RU" sz="1600" b="1" dirty="0">
                  <a:latin typeface="Verdana" pitchFamily="34" charset="0"/>
                </a:rPr>
                <a:t>Сам князь в период ордынского ига был существенно ограничен в своих полномочиях властью хана: он мог иметь лишь собственную вооруженную свиту, судить своих подданных. Когда хан предоставил князьям право самостоятельно собирать налоги (часть которых оседала в казну самого князя), княжеская компетенция расширилась.</a:t>
              </a:r>
            </a:p>
          </p:txBody>
        </p:sp>
        <p:sp>
          <p:nvSpPr>
            <p:cNvPr id="13" name="Text Box 14">
              <a:hlinkClick r:id="rId4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4332" y="446"/>
              <a:ext cx="1225" cy="1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lnSpc>
                  <a:spcPct val="85000"/>
                </a:lnSpc>
                <a:spcBef>
                  <a:spcPct val="50000"/>
                </a:spcBef>
              </a:pPr>
              <a:r>
                <a:rPr lang="ru-RU" sz="1400" b="1"/>
                <a:t>(Продолжение)</a:t>
              </a:r>
              <a:endParaRPr lang="ru-RU" sz="1400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914400"/>
            <a:ext cx="7772400" cy="1066800"/>
          </a:xfrm>
        </p:spPr>
        <p:txBody>
          <a:bodyPr>
            <a:normAutofit fontScale="90000"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17" name="Text Box 6"/>
          <p:cNvSpPr txBox="1">
            <a:spLocks noChangeArrowheads="1"/>
          </p:cNvSpPr>
          <p:nvPr/>
        </p:nvSpPr>
        <p:spPr bwMode="auto">
          <a:xfrm>
            <a:off x="304800" y="1066800"/>
            <a:ext cx="8640763" cy="349250"/>
          </a:xfrm>
          <a:prstGeom prst="rect">
            <a:avLst/>
          </a:prstGeom>
          <a:solidFill>
            <a:srgbClr val="FFD9FF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ru-RU" b="1">
                <a:latin typeface="Verdana" pitchFamily="34" charset="0"/>
              </a:rPr>
              <a:t>Становление российской государственности в </a:t>
            </a:r>
            <a:r>
              <a:rPr lang="en-US" b="1">
                <a:latin typeface="Verdana" pitchFamily="34" charset="0"/>
              </a:rPr>
              <a:t>XV</a:t>
            </a:r>
            <a:r>
              <a:rPr lang="ru-RU" b="1">
                <a:latin typeface="Verdana" pitchFamily="34" charset="0"/>
              </a:rPr>
              <a:t> - </a:t>
            </a:r>
            <a:r>
              <a:rPr lang="en-US" b="1">
                <a:latin typeface="Verdana" pitchFamily="34" charset="0"/>
              </a:rPr>
              <a:t>XVI</a:t>
            </a:r>
            <a:r>
              <a:rPr lang="ru-RU" b="1">
                <a:latin typeface="Verdana" pitchFamily="34" charset="0"/>
              </a:rPr>
              <a:t> вв.</a:t>
            </a:r>
          </a:p>
        </p:txBody>
      </p:sp>
      <p:grpSp>
        <p:nvGrpSpPr>
          <p:cNvPr id="18" name="Group 9"/>
          <p:cNvGrpSpPr>
            <a:grpSpLocks/>
          </p:cNvGrpSpPr>
          <p:nvPr/>
        </p:nvGrpSpPr>
        <p:grpSpPr bwMode="auto">
          <a:xfrm>
            <a:off x="152400" y="1523868"/>
            <a:ext cx="8524875" cy="5006047"/>
            <a:chOff x="295" y="712"/>
            <a:chExt cx="5171" cy="3189"/>
          </a:xfrm>
        </p:grpSpPr>
        <p:sp>
          <p:nvSpPr>
            <p:cNvPr id="19" name="Line 10"/>
            <p:cNvSpPr>
              <a:spLocks noChangeShapeType="1"/>
            </p:cNvSpPr>
            <p:nvPr/>
          </p:nvSpPr>
          <p:spPr bwMode="auto">
            <a:xfrm>
              <a:off x="2880" y="1570"/>
              <a:ext cx="0" cy="136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20" name="Text Box 11"/>
            <p:cNvSpPr txBox="1">
              <a:spLocks noChangeArrowheads="1"/>
            </p:cNvSpPr>
            <p:nvPr/>
          </p:nvSpPr>
          <p:spPr bwMode="auto">
            <a:xfrm>
              <a:off x="711" y="712"/>
              <a:ext cx="4256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ctr">
                <a:lnSpc>
                  <a:spcPct val="85000"/>
                </a:lnSpc>
                <a:spcBef>
                  <a:spcPct val="50000"/>
                </a:spcBef>
              </a:pPr>
              <a:r>
                <a:rPr lang="ru-RU" sz="1600" b="1" dirty="0" smtClean="0">
                  <a:latin typeface="Verdana" pitchFamily="34" charset="0"/>
                </a:rPr>
                <a:t>Объединение </a:t>
              </a:r>
              <a:r>
                <a:rPr lang="ru-RU" sz="1600" b="1" dirty="0">
                  <a:latin typeface="Verdana" pitchFamily="34" charset="0"/>
                </a:rPr>
                <a:t>русских земель в единое государство</a:t>
              </a:r>
            </a:p>
          </p:txBody>
        </p:sp>
        <p:sp>
          <p:nvSpPr>
            <p:cNvPr id="21" name="Text Box 12"/>
            <p:cNvSpPr txBox="1">
              <a:spLocks noChangeArrowheads="1"/>
            </p:cNvSpPr>
            <p:nvPr/>
          </p:nvSpPr>
          <p:spPr bwMode="auto">
            <a:xfrm>
              <a:off x="295" y="1052"/>
              <a:ext cx="5170" cy="493"/>
            </a:xfrm>
            <a:prstGeom prst="rect">
              <a:avLst/>
            </a:prstGeom>
            <a:solidFill>
              <a:srgbClr val="FFEBFF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>
                <a:lnSpc>
                  <a:spcPct val="90000"/>
                </a:lnSpc>
              </a:pPr>
              <a:r>
                <a:rPr lang="ru-RU" sz="1600" b="1" dirty="0">
                  <a:latin typeface="Verdana" pitchFamily="34" charset="0"/>
                </a:rPr>
                <a:t>Историческую роль воссоздания единого государства и освобождения от монголо-татарского ига взяла на себя Московская Русь.</a:t>
              </a:r>
            </a:p>
          </p:txBody>
        </p:sp>
        <p:sp>
          <p:nvSpPr>
            <p:cNvPr id="22" name="Line 13"/>
            <p:cNvSpPr>
              <a:spLocks noChangeShapeType="1"/>
            </p:cNvSpPr>
            <p:nvPr/>
          </p:nvSpPr>
          <p:spPr bwMode="auto">
            <a:xfrm>
              <a:off x="2883" y="2411"/>
              <a:ext cx="0" cy="136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23" name="Text Box 14"/>
            <p:cNvSpPr txBox="1">
              <a:spLocks noChangeArrowheads="1"/>
            </p:cNvSpPr>
            <p:nvPr/>
          </p:nvSpPr>
          <p:spPr bwMode="auto">
            <a:xfrm>
              <a:off x="295" y="1731"/>
              <a:ext cx="5170" cy="632"/>
            </a:xfrm>
            <a:prstGeom prst="rect">
              <a:avLst/>
            </a:prstGeom>
            <a:solidFill>
              <a:srgbClr val="FFEBFF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>
                <a:lnSpc>
                  <a:spcPct val="90000"/>
                </a:lnSpc>
                <a:spcBef>
                  <a:spcPct val="50000"/>
                </a:spcBef>
              </a:pPr>
              <a:r>
                <a:rPr lang="ru-RU" sz="1600" b="1" dirty="0">
                  <a:latin typeface="Verdana" pitchFamily="34" charset="0"/>
                </a:rPr>
                <a:t>Объединение земель вокруг Москвы начинается в конце </a:t>
              </a:r>
              <a:r>
                <a:rPr lang="en-US" sz="1600" b="1" dirty="0">
                  <a:latin typeface="Verdana" pitchFamily="34" charset="0"/>
                </a:rPr>
                <a:t>XIII</a:t>
              </a:r>
              <a:r>
                <a:rPr lang="ru-RU" sz="1600" b="1" dirty="0">
                  <a:latin typeface="Verdana" pitchFamily="34" charset="0"/>
                </a:rPr>
                <a:t> в. и заканчивается в конце </a:t>
              </a:r>
              <a:r>
                <a:rPr lang="en-US" sz="1600" b="1" dirty="0">
                  <a:latin typeface="Verdana" pitchFamily="34" charset="0"/>
                </a:rPr>
                <a:t>XV</a:t>
              </a:r>
              <a:r>
                <a:rPr lang="ru-RU" sz="1600" b="1" dirty="0">
                  <a:latin typeface="Verdana" pitchFamily="34" charset="0"/>
                </a:rPr>
                <a:t>- начале </a:t>
              </a:r>
              <a:r>
                <a:rPr lang="en-US" sz="1600" b="1" dirty="0">
                  <a:latin typeface="Verdana" pitchFamily="34" charset="0"/>
                </a:rPr>
                <a:t>XVI</a:t>
              </a:r>
              <a:r>
                <a:rPr lang="ru-RU" sz="1600" b="1" dirty="0">
                  <a:latin typeface="Verdana" pitchFamily="34" charset="0"/>
                </a:rPr>
                <a:t> вв. Однако политический аппарат централизованного государства складывается только во второй половине </a:t>
              </a:r>
              <a:r>
                <a:rPr lang="en-US" sz="1600" b="1" dirty="0">
                  <a:latin typeface="Verdana" pitchFamily="34" charset="0"/>
                </a:rPr>
                <a:t>XVI</a:t>
              </a:r>
              <a:r>
                <a:rPr lang="ru-RU" sz="1600" b="1" dirty="0">
                  <a:latin typeface="Verdana" pitchFamily="34" charset="0"/>
                </a:rPr>
                <a:t> века.</a:t>
              </a:r>
            </a:p>
          </p:txBody>
        </p:sp>
        <p:sp>
          <p:nvSpPr>
            <p:cNvPr id="24" name="Text Box 15"/>
            <p:cNvSpPr txBox="1">
              <a:spLocks noChangeArrowheads="1"/>
            </p:cNvSpPr>
            <p:nvPr/>
          </p:nvSpPr>
          <p:spPr bwMode="auto">
            <a:xfrm>
              <a:off x="295" y="2557"/>
              <a:ext cx="5171" cy="1344"/>
            </a:xfrm>
            <a:prstGeom prst="rect">
              <a:avLst/>
            </a:prstGeom>
            <a:solidFill>
              <a:srgbClr val="FFEBFF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>
                <a:lnSpc>
                  <a:spcPct val="90000"/>
                </a:lnSpc>
                <a:spcBef>
                  <a:spcPct val="50000"/>
                </a:spcBef>
              </a:pPr>
              <a:r>
                <a:rPr lang="ru-RU" b="1" dirty="0">
                  <a:solidFill>
                    <a:srgbClr val="FF0000"/>
                  </a:solidFill>
                  <a:latin typeface="Verdana" pitchFamily="34" charset="0"/>
                </a:rPr>
                <a:t>Предпосылки объединения.</a:t>
              </a:r>
              <a:r>
                <a:rPr lang="ru-RU" sz="1600" b="1" dirty="0">
                  <a:latin typeface="Verdana" pitchFamily="34" charset="0"/>
                </a:rPr>
                <a:t> Преодоление раздробленности- естественный процесс развития феодализма, обусловленный многими факторами:  интенсификацией сельскохозяйственного производства, развитием городов и связанных с этим необходимостью упразднения таможенных барьеров. Дальнейшее развитие экономики было возможно после урегулирования феодальных конфликтов. Политическим фактором объединения была необходимость защиты от внешних врагов, особенно против монголо-татарского ига.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609600" y="1295400"/>
            <a:ext cx="7848600" cy="4572000"/>
            <a:chOff x="431" y="709"/>
            <a:chExt cx="4944" cy="1587"/>
          </a:xfrm>
        </p:grpSpPr>
        <p:sp>
          <p:nvSpPr>
            <p:cNvPr id="6" name="Rectangle 9"/>
            <p:cNvSpPr>
              <a:spLocks noChangeArrowheads="1"/>
            </p:cNvSpPr>
            <p:nvPr/>
          </p:nvSpPr>
          <p:spPr bwMode="auto">
            <a:xfrm>
              <a:off x="1767" y="709"/>
              <a:ext cx="2156" cy="433"/>
            </a:xfrm>
            <a:prstGeom prst="rect">
              <a:avLst/>
            </a:prstGeom>
            <a:solidFill>
              <a:srgbClr val="E4FF9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 dirty="0">
                  <a:solidFill>
                    <a:srgbClr val="A50021"/>
                  </a:solidFill>
                  <a:latin typeface="Verdana" pitchFamily="34" charset="0"/>
                </a:rPr>
                <a:t>Процесс образования единого Московского государства</a:t>
              </a:r>
            </a:p>
          </p:txBody>
        </p:sp>
        <p:sp>
          <p:nvSpPr>
            <p:cNvPr id="7" name="Line 10"/>
            <p:cNvSpPr>
              <a:spLocks noChangeShapeType="1"/>
            </p:cNvSpPr>
            <p:nvPr/>
          </p:nvSpPr>
          <p:spPr bwMode="auto">
            <a:xfrm flipH="1">
              <a:off x="2839" y="1142"/>
              <a:ext cx="0" cy="216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8" name="Rectangle 11"/>
            <p:cNvSpPr>
              <a:spLocks noChangeArrowheads="1"/>
            </p:cNvSpPr>
            <p:nvPr/>
          </p:nvSpPr>
          <p:spPr bwMode="auto">
            <a:xfrm>
              <a:off x="1474" y="1358"/>
              <a:ext cx="2812" cy="217"/>
            </a:xfrm>
            <a:prstGeom prst="rect">
              <a:avLst/>
            </a:prstGeom>
            <a:solidFill>
              <a:srgbClr val="E4FF9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Основные направления</a:t>
              </a:r>
            </a:p>
          </p:txBody>
        </p:sp>
        <p:sp>
          <p:nvSpPr>
            <p:cNvPr id="9" name="Line 12"/>
            <p:cNvSpPr>
              <a:spLocks noChangeShapeType="1"/>
            </p:cNvSpPr>
            <p:nvPr/>
          </p:nvSpPr>
          <p:spPr bwMode="auto">
            <a:xfrm flipH="1">
              <a:off x="1825" y="1575"/>
              <a:ext cx="507" cy="144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" name="Line 13"/>
            <p:cNvSpPr>
              <a:spLocks noChangeShapeType="1"/>
            </p:cNvSpPr>
            <p:nvPr/>
          </p:nvSpPr>
          <p:spPr bwMode="auto">
            <a:xfrm>
              <a:off x="2839" y="1575"/>
              <a:ext cx="0" cy="216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1" name="Line 14"/>
            <p:cNvSpPr>
              <a:spLocks noChangeShapeType="1"/>
            </p:cNvSpPr>
            <p:nvPr/>
          </p:nvSpPr>
          <p:spPr bwMode="auto">
            <a:xfrm>
              <a:off x="3220" y="1575"/>
              <a:ext cx="634" cy="14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2" name="Rectangle 15"/>
            <p:cNvSpPr>
              <a:spLocks noChangeArrowheads="1"/>
            </p:cNvSpPr>
            <p:nvPr/>
          </p:nvSpPr>
          <p:spPr bwMode="auto">
            <a:xfrm>
              <a:off x="431" y="1719"/>
              <a:ext cx="1394" cy="433"/>
            </a:xfrm>
            <a:prstGeom prst="rect">
              <a:avLst/>
            </a:prstGeom>
            <a:solidFill>
              <a:srgbClr val="E4FF9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Объединение русских земель вокруг Москвы</a:t>
              </a:r>
            </a:p>
          </p:txBody>
        </p:sp>
        <p:sp>
          <p:nvSpPr>
            <p:cNvPr id="13" name="Rectangle 16"/>
            <p:cNvSpPr>
              <a:spLocks noChangeArrowheads="1"/>
            </p:cNvSpPr>
            <p:nvPr/>
          </p:nvSpPr>
          <p:spPr bwMode="auto">
            <a:xfrm>
              <a:off x="1952" y="1863"/>
              <a:ext cx="1902" cy="433"/>
            </a:xfrm>
            <a:prstGeom prst="rect">
              <a:avLst/>
            </a:prstGeom>
            <a:solidFill>
              <a:srgbClr val="E4FF9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Формирование общегосударственных органов управления</a:t>
              </a:r>
            </a:p>
          </p:txBody>
        </p:sp>
        <p:sp>
          <p:nvSpPr>
            <p:cNvPr id="14" name="Rectangle 17"/>
            <p:cNvSpPr>
              <a:spLocks noChangeArrowheads="1"/>
            </p:cNvSpPr>
            <p:nvPr/>
          </p:nvSpPr>
          <p:spPr bwMode="auto">
            <a:xfrm>
              <a:off x="3981" y="1719"/>
              <a:ext cx="1394" cy="433"/>
            </a:xfrm>
            <a:prstGeom prst="rect">
              <a:avLst/>
            </a:prstGeom>
            <a:solidFill>
              <a:srgbClr val="E4FF9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90000"/>
                </a:lnSpc>
              </a:pPr>
              <a:r>
                <a:rPr lang="ru-RU" sz="1400" b="1">
                  <a:latin typeface="Verdana" pitchFamily="34" charset="0"/>
                </a:rPr>
                <a:t>Борьба за свержение ордынского ига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Line 5"/>
          <p:cNvSpPr>
            <a:spLocks noChangeShapeType="1"/>
          </p:cNvSpPr>
          <p:nvPr/>
        </p:nvSpPr>
        <p:spPr bwMode="auto">
          <a:xfrm>
            <a:off x="4495800" y="1905000"/>
            <a:ext cx="0" cy="379674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6" name="Text Box 6"/>
          <p:cNvSpPr txBox="1">
            <a:spLocks noChangeArrowheads="1"/>
          </p:cNvSpPr>
          <p:nvPr/>
        </p:nvSpPr>
        <p:spPr bwMode="auto">
          <a:xfrm>
            <a:off x="152400" y="2287588"/>
            <a:ext cx="8763000" cy="4321183"/>
          </a:xfrm>
          <a:prstGeom prst="rect">
            <a:avLst/>
          </a:prstGeom>
          <a:solidFill>
            <a:srgbClr val="FFFFD1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just">
              <a:lnSpc>
                <a:spcPct val="85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1. Возвышение Москвы первая половина </a:t>
            </a:r>
            <a:r>
              <a:rPr lang="en-US" sz="2400" b="1" dirty="0" smtClean="0">
                <a:solidFill>
                  <a:srgbClr val="C00000"/>
                </a:solidFill>
                <a:latin typeface="Verdana" pitchFamily="34" charset="0"/>
              </a:rPr>
              <a:t>XIII</a:t>
            </a: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 в.</a:t>
            </a:r>
            <a:endParaRPr lang="ru-RU" sz="2400" b="1" dirty="0">
              <a:solidFill>
                <a:srgbClr val="C00000"/>
              </a:solidFill>
              <a:latin typeface="Verdana" pitchFamily="34" charset="0"/>
            </a:endParaRPr>
          </a:p>
          <a:p>
            <a:pPr algn="just">
              <a:lnSpc>
                <a:spcPct val="85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2.Превращение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Москвы в общенациональный центр борьбы с монголо-татарскими завоевателями </a:t>
            </a: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(вторая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половина </a:t>
            </a:r>
            <a:r>
              <a:rPr lang="en-US" sz="2400" b="1" dirty="0">
                <a:solidFill>
                  <a:srgbClr val="C00000"/>
                </a:solidFill>
                <a:latin typeface="Verdana" pitchFamily="34" charset="0"/>
              </a:rPr>
              <a:t>XIV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- начало </a:t>
            </a:r>
            <a:r>
              <a:rPr lang="en-US" sz="2400" b="1" dirty="0">
                <a:solidFill>
                  <a:srgbClr val="C00000"/>
                </a:solidFill>
                <a:latin typeface="Verdana" pitchFamily="34" charset="0"/>
              </a:rPr>
              <a:t>XV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вв.)</a:t>
            </a:r>
          </a:p>
          <a:p>
            <a:pPr algn="just">
              <a:lnSpc>
                <a:spcPct val="85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3. Феодальная война в Великом княжестве Московском (вторая четверть 15 в.)</a:t>
            </a:r>
          </a:p>
          <a:p>
            <a:pPr algn="just">
              <a:lnSpc>
                <a:spcPct val="85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4. Завершение объединения русских земель вокруг Москвы и свержение ордынского ига (время правления Ивана </a:t>
            </a:r>
            <a:r>
              <a:rPr lang="en-US" sz="2400" b="1" dirty="0">
                <a:solidFill>
                  <a:srgbClr val="C00000"/>
                </a:solidFill>
                <a:latin typeface="Verdana" pitchFamily="34" charset="0"/>
              </a:rPr>
              <a:t>III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 (1462 – 1505 гг.) и Василия III (1505-1533 гг.)</a:t>
            </a:r>
          </a:p>
        </p:txBody>
      </p:sp>
      <p:sp>
        <p:nvSpPr>
          <p:cNvPr id="7" name="Text Box 7"/>
          <p:cNvSpPr txBox="1">
            <a:spLocks noChangeArrowheads="1"/>
          </p:cNvSpPr>
          <p:nvPr/>
        </p:nvSpPr>
        <p:spPr bwMode="auto">
          <a:xfrm>
            <a:off x="762000" y="1066800"/>
            <a:ext cx="7467600" cy="830997"/>
          </a:xfrm>
          <a:prstGeom prst="rect">
            <a:avLst/>
          </a:prstGeom>
          <a:solidFill>
            <a:srgbClr val="FFD9FF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2400" b="1" dirty="0">
                <a:latin typeface="Verdana" pitchFamily="34" charset="0"/>
              </a:rPr>
              <a:t>4 этапа образования единого государства</a:t>
            </a:r>
            <a:endParaRPr lang="ru-RU" sz="2400" dirty="0">
              <a:latin typeface="Verdan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500"/>
                            </p:stCondLst>
                            <p:childTnLst>
                              <p:par>
                                <p:cTn id="11" presetID="9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20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"/>
          <p:cNvSpPr txBox="1">
            <a:spLocks noChangeArrowheads="1"/>
          </p:cNvSpPr>
          <p:nvPr/>
        </p:nvSpPr>
        <p:spPr bwMode="auto">
          <a:xfrm>
            <a:off x="152400" y="1066800"/>
            <a:ext cx="8686800" cy="1034129"/>
          </a:xfrm>
          <a:prstGeom prst="rect">
            <a:avLst/>
          </a:prstGeom>
          <a:solidFill>
            <a:srgbClr val="FFFFD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Структура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государственного управления в </a:t>
            </a: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сословно–представительской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монархии в России в середине </a:t>
            </a:r>
            <a:r>
              <a:rPr lang="en-US" sz="2400" b="1" dirty="0">
                <a:solidFill>
                  <a:srgbClr val="C00000"/>
                </a:solidFill>
                <a:latin typeface="Verdana" pitchFamily="34" charset="0"/>
              </a:rPr>
              <a:t>XVI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 века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3979863" y="2528888"/>
            <a:ext cx="1069975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b="1">
                <a:latin typeface="Verdana" pitchFamily="34" charset="0"/>
              </a:rPr>
              <a:t>Царь</a:t>
            </a:r>
          </a:p>
        </p:txBody>
      </p:sp>
      <p:sp>
        <p:nvSpPr>
          <p:cNvPr id="7" name="Line 6"/>
          <p:cNvSpPr>
            <a:spLocks noChangeShapeType="1"/>
          </p:cNvSpPr>
          <p:nvPr/>
        </p:nvSpPr>
        <p:spPr bwMode="auto">
          <a:xfrm>
            <a:off x="4516438" y="3125788"/>
            <a:ext cx="0" cy="159067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8" name="Line 7"/>
          <p:cNvSpPr>
            <a:spLocks noChangeShapeType="1"/>
          </p:cNvSpPr>
          <p:nvPr/>
        </p:nvSpPr>
        <p:spPr bwMode="auto">
          <a:xfrm>
            <a:off x="2911475" y="3921125"/>
            <a:ext cx="32067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769938" y="3722688"/>
            <a:ext cx="2141537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5000"/>
              </a:lnSpc>
            </a:pPr>
            <a:r>
              <a:rPr lang="ru-RU" b="1">
                <a:latin typeface="Verdana" pitchFamily="34" charset="0"/>
              </a:rPr>
              <a:t>Боярская Дума</a:t>
            </a:r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6118225" y="3722688"/>
            <a:ext cx="1963738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b="1">
                <a:latin typeface="Verdana" pitchFamily="34" charset="0"/>
              </a:rPr>
              <a:t>Митрополит</a:t>
            </a:r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3146425" y="4716463"/>
            <a:ext cx="2616200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b="1">
                <a:latin typeface="Verdana" pitchFamily="34" charset="0"/>
              </a:rPr>
              <a:t>Земской Собор</a:t>
            </a:r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306513" y="6108700"/>
            <a:ext cx="1960562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5000"/>
              </a:lnSpc>
            </a:pPr>
            <a:r>
              <a:rPr lang="ru-RU" b="1">
                <a:latin typeface="Verdana" pitchFamily="34" charset="0"/>
              </a:rPr>
              <a:t>Земские избы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6118225" y="6108700"/>
            <a:ext cx="2141538" cy="596900"/>
          </a:xfrm>
          <a:prstGeom prst="rect">
            <a:avLst/>
          </a:prstGeom>
          <a:solidFill>
            <a:srgbClr val="E4F3F4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b="1">
                <a:latin typeface="Verdana" pitchFamily="34" charset="0"/>
              </a:rPr>
              <a:t>Губные избы</a:t>
            </a:r>
          </a:p>
        </p:txBody>
      </p:sp>
      <p:sp>
        <p:nvSpPr>
          <p:cNvPr id="14" name="Line 13"/>
          <p:cNvSpPr>
            <a:spLocks noChangeShapeType="1"/>
          </p:cNvSpPr>
          <p:nvPr/>
        </p:nvSpPr>
        <p:spPr bwMode="auto">
          <a:xfrm flipH="1">
            <a:off x="2732088" y="5300663"/>
            <a:ext cx="1425575" cy="7953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5" name="Line 14"/>
          <p:cNvSpPr>
            <a:spLocks noChangeShapeType="1"/>
          </p:cNvSpPr>
          <p:nvPr/>
        </p:nvSpPr>
        <p:spPr bwMode="auto">
          <a:xfrm>
            <a:off x="4694238" y="5300663"/>
            <a:ext cx="1782762" cy="7953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500"/>
                            </p:stCondLst>
                            <p:childTnLst>
                              <p:par>
                                <p:cTn id="11" presetID="53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000"/>
                            </p:stCondLst>
                            <p:childTnLst>
                              <p:par>
                                <p:cTn id="17" presetID="9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9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9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5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9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3" presetClass="entr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53" presetClass="entr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53" presetClass="entr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500"/>
                            </p:stCondLst>
                            <p:childTnLst>
                              <p:par>
                                <p:cTn id="50" presetID="53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53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53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53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7" grpId="1" animBg="1"/>
      <p:bldP spid="8" grpId="0" animBg="1"/>
      <p:bldP spid="8" grpId="1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4" grpId="1" animBg="1"/>
      <p:bldP spid="15" grpId="0" animBg="1"/>
      <p:bldP spid="15" grpId="1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990600" y="1371600"/>
            <a:ext cx="7129463" cy="720197"/>
          </a:xfrm>
          <a:prstGeom prst="rect">
            <a:avLst/>
          </a:prstGeom>
          <a:solidFill>
            <a:srgbClr val="FFFFD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Процесс </a:t>
            </a:r>
            <a:r>
              <a:rPr lang="ru-RU" sz="2400" b="1" dirty="0">
                <a:solidFill>
                  <a:srgbClr val="C00000"/>
                </a:solidFill>
                <a:latin typeface="Verdana" pitchFamily="34" charset="0"/>
              </a:rPr>
              <a:t>формирования приказов (Центральных органов управления)</a:t>
            </a:r>
          </a:p>
        </p:txBody>
      </p:sp>
      <p:sp>
        <p:nvSpPr>
          <p:cNvPr id="6" name="Rectangle 5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414338" y="3319463"/>
            <a:ext cx="1511300" cy="1250950"/>
          </a:xfrm>
          <a:prstGeom prst="rect">
            <a:avLst/>
          </a:prstGeom>
          <a:solidFill>
            <a:srgbClr val="FFE9E9"/>
          </a:solidFill>
          <a:ln w="28575">
            <a:solidFill>
              <a:srgbClr val="A50021"/>
            </a:solidFill>
            <a:miter lim="800000"/>
            <a:headEnd/>
            <a:tailEnd/>
          </a:ln>
        </p:spPr>
        <p:txBody>
          <a:bodyPr/>
          <a:lstStyle/>
          <a:p>
            <a:endParaRPr lang="ru-RU" sz="1200"/>
          </a:p>
          <a:p>
            <a:r>
              <a:rPr lang="ru-RU" sz="1400" b="1">
                <a:latin typeface="Verdana" pitchFamily="34" charset="0"/>
              </a:rPr>
              <a:t>«ПРИКАЗ»</a:t>
            </a:r>
          </a:p>
          <a:p>
            <a:r>
              <a:rPr lang="ru-RU" sz="1400" b="1">
                <a:latin typeface="Verdana" pitchFamily="34" charset="0"/>
              </a:rPr>
              <a:t>(разовое поручение)</a:t>
            </a:r>
          </a:p>
        </p:txBody>
      </p:sp>
      <p:sp>
        <p:nvSpPr>
          <p:cNvPr id="7" name="Line 6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2070100" y="3851275"/>
            <a:ext cx="381000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8" name="Rectangle 7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2503488" y="3200400"/>
            <a:ext cx="1709737" cy="1441450"/>
          </a:xfrm>
          <a:prstGeom prst="rect">
            <a:avLst/>
          </a:prstGeom>
          <a:solidFill>
            <a:srgbClr val="FFE9E9"/>
          </a:solidFill>
          <a:ln w="28575">
            <a:solidFill>
              <a:srgbClr val="A50021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endParaRPr lang="ru-RU" sz="1200" dirty="0"/>
          </a:p>
          <a:p>
            <a:pPr algn="ctr"/>
            <a:r>
              <a:rPr lang="ru-RU" sz="1200" dirty="0"/>
              <a:t>«</a:t>
            </a:r>
            <a:r>
              <a:rPr lang="ru-RU" sz="1400" b="1" dirty="0">
                <a:latin typeface="Verdana" pitchFamily="34" charset="0"/>
              </a:rPr>
              <a:t>ПУТЬ»</a:t>
            </a:r>
          </a:p>
          <a:p>
            <a:pPr algn="ctr"/>
            <a:r>
              <a:rPr lang="ru-RU" sz="1400" b="1" dirty="0">
                <a:latin typeface="Verdana" pitchFamily="34" charset="0"/>
              </a:rPr>
              <a:t>(постоянное поручение, «отрасль» управления)</a:t>
            </a:r>
          </a:p>
        </p:txBody>
      </p:sp>
      <p:sp>
        <p:nvSpPr>
          <p:cNvPr id="9" name="Line 8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4303713" y="3851275"/>
            <a:ext cx="385762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0" name="Rectangle 9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4689475" y="3200400"/>
            <a:ext cx="1760538" cy="1430338"/>
          </a:xfrm>
          <a:prstGeom prst="rect">
            <a:avLst/>
          </a:prstGeom>
          <a:solidFill>
            <a:srgbClr val="FFE9E9"/>
          </a:solidFill>
          <a:ln w="28575">
            <a:solidFill>
              <a:srgbClr val="A50021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endParaRPr lang="ru-RU" sz="1200"/>
          </a:p>
          <a:p>
            <a:pPr algn="ctr"/>
            <a:endParaRPr lang="ru-RU" sz="1200"/>
          </a:p>
          <a:p>
            <a:pPr algn="ctr"/>
            <a:r>
              <a:rPr lang="ru-RU" sz="1400" b="1">
                <a:latin typeface="Verdana" pitchFamily="34" charset="0"/>
              </a:rPr>
              <a:t>«ИЗБА»</a:t>
            </a:r>
          </a:p>
          <a:p>
            <a:pPr algn="ctr"/>
            <a:r>
              <a:rPr lang="ru-RU" sz="1400" b="1">
                <a:latin typeface="Verdana" pitchFamily="34" charset="0"/>
              </a:rPr>
              <a:t>(канцелярия)</a:t>
            </a:r>
          </a:p>
        </p:txBody>
      </p:sp>
      <p:sp>
        <p:nvSpPr>
          <p:cNvPr id="11" name="Line 10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6535738" y="3851275"/>
            <a:ext cx="333375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2" name="Rectangle 11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6869113" y="3200400"/>
            <a:ext cx="2014537" cy="1430338"/>
          </a:xfrm>
          <a:prstGeom prst="rect">
            <a:avLst/>
          </a:prstGeom>
          <a:solidFill>
            <a:srgbClr val="FFE9E9"/>
          </a:solidFill>
          <a:ln w="28575">
            <a:solidFill>
              <a:srgbClr val="A50021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endParaRPr lang="ru-RU" sz="1200"/>
          </a:p>
          <a:p>
            <a:pPr algn="ctr"/>
            <a:r>
              <a:rPr lang="ru-RU" sz="1400" b="1">
                <a:latin typeface="Verdana" pitchFamily="34" charset="0"/>
              </a:rPr>
              <a:t>«ПРИКАЗ»</a:t>
            </a:r>
          </a:p>
          <a:p>
            <a:pPr algn="ctr"/>
            <a:r>
              <a:rPr lang="ru-RU" sz="1400" b="1">
                <a:latin typeface="Verdana" pitchFamily="34" charset="0"/>
              </a:rPr>
              <a:t>(центральное государственное учреждение)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500"/>
                            </p:stCondLst>
                            <p:childTnLst>
                              <p:par>
                                <p:cTn id="11" presetID="53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9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4000"/>
                            </p:stCondLst>
                            <p:childTnLst>
                              <p:par>
                                <p:cTn id="21" presetID="53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500"/>
                            </p:stCondLst>
                            <p:childTnLst>
                              <p:par>
                                <p:cTn id="27" presetID="9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7500"/>
                            </p:stCondLst>
                            <p:childTnLst>
                              <p:par>
                                <p:cTn id="31" presetID="53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10000"/>
                            </p:stCondLst>
                            <p:childTnLst>
                              <p:par>
                                <p:cTn id="37" presetID="9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11000"/>
                            </p:stCondLst>
                            <p:childTnLst>
                              <p:par>
                                <p:cTn id="41" presetID="53" presetClass="entr" presetSubtype="0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9"/>
          <p:cNvGrpSpPr>
            <a:grpSpLocks/>
          </p:cNvGrpSpPr>
          <p:nvPr/>
        </p:nvGrpSpPr>
        <p:grpSpPr bwMode="auto">
          <a:xfrm>
            <a:off x="468313" y="1143001"/>
            <a:ext cx="8207375" cy="5354638"/>
            <a:chOff x="295" y="1026"/>
            <a:chExt cx="5170" cy="3067"/>
          </a:xfrm>
        </p:grpSpPr>
        <p:sp>
          <p:nvSpPr>
            <p:cNvPr id="6" name="Text Box 10"/>
            <p:cNvSpPr txBox="1">
              <a:spLocks noChangeArrowheads="1"/>
            </p:cNvSpPr>
            <p:nvPr/>
          </p:nvSpPr>
          <p:spPr bwMode="auto">
            <a:xfrm>
              <a:off x="576" y="1026"/>
              <a:ext cx="4254" cy="2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2400" b="1" dirty="0" smtClean="0">
                  <a:solidFill>
                    <a:srgbClr val="C00000"/>
                  </a:solidFill>
                  <a:latin typeface="Verdana" pitchFamily="34" charset="0"/>
                </a:rPr>
                <a:t>Определение </a:t>
              </a:r>
              <a:r>
                <a:rPr lang="ru-RU" sz="2400" b="1" dirty="0">
                  <a:solidFill>
                    <a:srgbClr val="C00000"/>
                  </a:solidFill>
                  <a:latin typeface="Verdana" pitchFamily="34" charset="0"/>
                </a:rPr>
                <a:t>и предпосылки Смуты</a:t>
              </a:r>
            </a:p>
          </p:txBody>
        </p:sp>
        <p:sp>
          <p:nvSpPr>
            <p:cNvPr id="7" name="Text Box 11"/>
            <p:cNvSpPr txBox="1">
              <a:spLocks noChangeArrowheads="1"/>
            </p:cNvSpPr>
            <p:nvPr/>
          </p:nvSpPr>
          <p:spPr bwMode="auto">
            <a:xfrm>
              <a:off x="295" y="1389"/>
              <a:ext cx="5170" cy="699"/>
            </a:xfrm>
            <a:prstGeom prst="rect">
              <a:avLst/>
            </a:prstGeom>
            <a:solidFill>
              <a:srgbClr val="FFE9E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>
                <a:spcBef>
                  <a:spcPct val="50000"/>
                </a:spcBef>
              </a:pPr>
              <a:r>
                <a:rPr lang="ru-RU" b="1" dirty="0">
                  <a:solidFill>
                    <a:srgbClr val="FF0000"/>
                  </a:solidFill>
                  <a:latin typeface="Verdana" pitchFamily="34" charset="0"/>
                </a:rPr>
                <a:t>Смута </a:t>
              </a:r>
              <a:r>
                <a:rPr lang="ru-RU" sz="1600" b="1" dirty="0">
                  <a:latin typeface="Verdana" pitchFamily="34" charset="0"/>
                </a:rPr>
                <a:t>– период острого общественного кризиса на Руси, для которого были характерны нестабильность, многочисленные народные восстания, иностранная интервенция, временное разрушение привычных органов власти.</a:t>
              </a:r>
            </a:p>
          </p:txBody>
        </p:sp>
        <p:sp>
          <p:nvSpPr>
            <p:cNvPr id="8" name="Text Box 12"/>
            <p:cNvSpPr txBox="1">
              <a:spLocks noChangeArrowheads="1"/>
            </p:cNvSpPr>
            <p:nvPr/>
          </p:nvSpPr>
          <p:spPr bwMode="auto">
            <a:xfrm>
              <a:off x="295" y="2335"/>
              <a:ext cx="5170" cy="1758"/>
            </a:xfrm>
            <a:prstGeom prst="rect">
              <a:avLst/>
            </a:prstGeom>
            <a:solidFill>
              <a:srgbClr val="FFE9E9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/>
              <a:r>
                <a:rPr lang="ru-RU" sz="1600" b="1">
                  <a:solidFill>
                    <a:srgbClr val="FF0000"/>
                  </a:solidFill>
                  <a:latin typeface="Verdana" pitchFamily="34" charset="0"/>
                </a:rPr>
                <a:t>Основные предпосылки возникновения Смуты: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протест крестьянства против политики их закрепощения, которая усилилась при позднем Иване Грозном и Борисе Годунова;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 недовольство дворянства засилием бояр;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трехлетний голод на Руси;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подрывная деятельность иностранных государств, соперничавших с Русью;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сомнение в обществе в законности воцарения Бориса Годунова;</a:t>
              </a:r>
            </a:p>
            <a:p>
              <a:pPr algn="just"/>
              <a:r>
                <a:rPr lang="ru-RU" sz="1600" b="1">
                  <a:latin typeface="Verdana" pitchFamily="34" charset="0"/>
                </a:rPr>
                <a:t>– вера народа в чудо и «доброго царя», желание революционных перемен.</a:t>
              </a:r>
            </a:p>
          </p:txBody>
        </p:sp>
        <p:sp>
          <p:nvSpPr>
            <p:cNvPr id="9" name="Line 13"/>
            <p:cNvSpPr>
              <a:spLocks noChangeShapeType="1"/>
            </p:cNvSpPr>
            <p:nvPr/>
          </p:nvSpPr>
          <p:spPr bwMode="auto">
            <a:xfrm>
              <a:off x="2789" y="2160"/>
              <a:ext cx="0" cy="136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468313" y="1266825"/>
            <a:ext cx="8280400" cy="4970463"/>
            <a:chOff x="295" y="798"/>
            <a:chExt cx="5216" cy="3131"/>
          </a:xfrm>
        </p:grpSpPr>
        <p:sp>
          <p:nvSpPr>
            <p:cNvPr id="6" name="Text Box 6"/>
            <p:cNvSpPr txBox="1">
              <a:spLocks noChangeArrowheads="1"/>
            </p:cNvSpPr>
            <p:nvPr/>
          </p:nvSpPr>
          <p:spPr bwMode="auto">
            <a:xfrm>
              <a:off x="295" y="798"/>
              <a:ext cx="3265" cy="273"/>
            </a:xfrm>
            <a:prstGeom prst="rect">
              <a:avLst/>
            </a:prstGeom>
            <a:solidFill>
              <a:srgbClr val="FEFFE7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Смута делится на три основных периода</a:t>
              </a:r>
            </a:p>
          </p:txBody>
        </p:sp>
        <p:sp>
          <p:nvSpPr>
            <p:cNvPr id="7" name="Line 7"/>
            <p:cNvSpPr>
              <a:spLocks noChangeShapeType="1"/>
            </p:cNvSpPr>
            <p:nvPr/>
          </p:nvSpPr>
          <p:spPr bwMode="auto">
            <a:xfrm>
              <a:off x="431" y="1071"/>
              <a:ext cx="0" cy="2586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8" name="Line 8"/>
            <p:cNvSpPr>
              <a:spLocks noChangeShapeType="1"/>
            </p:cNvSpPr>
            <p:nvPr/>
          </p:nvSpPr>
          <p:spPr bwMode="auto">
            <a:xfrm>
              <a:off x="431" y="1480"/>
              <a:ext cx="272" cy="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9" name="Text Box 9"/>
            <p:cNvSpPr txBox="1">
              <a:spLocks noChangeArrowheads="1"/>
            </p:cNvSpPr>
            <p:nvPr/>
          </p:nvSpPr>
          <p:spPr bwMode="auto">
            <a:xfrm>
              <a:off x="713" y="1207"/>
              <a:ext cx="4798" cy="600"/>
            </a:xfrm>
            <a:prstGeom prst="rect">
              <a:avLst/>
            </a:prstGeom>
            <a:solidFill>
              <a:srgbClr val="FEFFE7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85000"/>
                </a:lnSpc>
              </a:pPr>
              <a:r>
                <a:rPr lang="ru-RU" b="1">
                  <a:solidFill>
                    <a:srgbClr val="FF0000"/>
                  </a:solidFill>
                  <a:latin typeface="Verdana" pitchFamily="34" charset="0"/>
                </a:rPr>
                <a:t>Первый период (1603-1606 гг.)</a:t>
              </a:r>
              <a:r>
                <a:rPr lang="ru-RU" sz="1600" b="1">
                  <a:latin typeface="Verdana" pitchFamily="34" charset="0"/>
                </a:rPr>
                <a:t> – начало крестьянских бунтов, появление на Руси «царя Дмитрия» (Лжедмитрия </a:t>
              </a:r>
              <a:r>
                <a:rPr lang="en-US" sz="1600" b="1">
                  <a:latin typeface="Verdana" pitchFamily="34" charset="0"/>
                </a:rPr>
                <a:t>I</a:t>
              </a:r>
              <a:r>
                <a:rPr lang="ru-RU" sz="1600" b="1">
                  <a:latin typeface="Verdana" pitchFamily="34" charset="0"/>
                </a:rPr>
                <a:t>), свержение Бориса Годунова и его династии, воцарение «Дмитрия Иоанновича».</a:t>
              </a:r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431" y="2614"/>
              <a:ext cx="272" cy="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>
              <a:off x="431" y="3657"/>
              <a:ext cx="272" cy="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2" name="Text Box 12"/>
            <p:cNvSpPr txBox="1">
              <a:spLocks noChangeArrowheads="1"/>
            </p:cNvSpPr>
            <p:nvPr/>
          </p:nvSpPr>
          <p:spPr bwMode="auto">
            <a:xfrm>
              <a:off x="713" y="2024"/>
              <a:ext cx="4798" cy="1134"/>
            </a:xfrm>
            <a:prstGeom prst="rect">
              <a:avLst/>
            </a:prstGeom>
            <a:solidFill>
              <a:srgbClr val="FEFFE7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85000"/>
                </a:lnSpc>
              </a:pPr>
              <a:r>
                <a:rPr lang="ru-RU" b="1">
                  <a:solidFill>
                    <a:srgbClr val="FF0000"/>
                  </a:solidFill>
                  <a:latin typeface="Verdana" pitchFamily="34" charset="0"/>
                </a:rPr>
                <a:t>Второй период (1606-1610 гг.)</a:t>
              </a:r>
              <a:r>
                <a:rPr lang="ru-RU" sz="1600" b="1">
                  <a:latin typeface="Verdana" pitchFamily="34" charset="0"/>
                </a:rPr>
                <a:t>–свержение Лжедмитрия </a:t>
              </a:r>
              <a:r>
                <a:rPr lang="en-US" sz="1600" b="1">
                  <a:latin typeface="Verdana" pitchFamily="34" charset="0"/>
                </a:rPr>
                <a:t>I</a:t>
              </a:r>
              <a:r>
                <a:rPr lang="ru-RU" sz="1600" b="1">
                  <a:latin typeface="Verdana" pitchFamily="34" charset="0"/>
                </a:rPr>
                <a:t>, приход к власти бояр и «боярского царя» Василия Шуйского, крестьянская война под предводительством Ивана Болотникова; многочисленные крестьянские и дворянские бунты, повторное объявление «царя Дмитрия» (Лжедмитрия </a:t>
              </a:r>
              <a:r>
                <a:rPr lang="en-US" sz="1600" b="1">
                  <a:latin typeface="Verdana" pitchFamily="34" charset="0"/>
                </a:rPr>
                <a:t>II</a:t>
              </a:r>
              <a:r>
                <a:rPr lang="ru-RU" sz="1600" b="1">
                  <a:latin typeface="Verdana" pitchFamily="34" charset="0"/>
                </a:rPr>
                <a:t>) и его правление, начало полномасштабной иностранной интервенции Польши и Швеции, свержение Василия Шуйского.</a:t>
              </a:r>
            </a:p>
          </p:txBody>
        </p:sp>
        <p:sp>
          <p:nvSpPr>
            <p:cNvPr id="13" name="Text Box 13"/>
            <p:cNvSpPr txBox="1">
              <a:spLocks noChangeArrowheads="1"/>
            </p:cNvSpPr>
            <p:nvPr/>
          </p:nvSpPr>
          <p:spPr bwMode="auto">
            <a:xfrm>
              <a:off x="712" y="3430"/>
              <a:ext cx="4799" cy="499"/>
            </a:xfrm>
            <a:prstGeom prst="rect">
              <a:avLst/>
            </a:prstGeom>
            <a:solidFill>
              <a:srgbClr val="FEFFE7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just">
                <a:lnSpc>
                  <a:spcPct val="85000"/>
                </a:lnSpc>
              </a:pPr>
              <a:r>
                <a:rPr lang="ru-RU" sz="1600" b="1">
                  <a:solidFill>
                    <a:srgbClr val="FF0000"/>
                  </a:solidFill>
                  <a:latin typeface="Verdana" pitchFamily="34" charset="0"/>
                </a:rPr>
                <a:t>Третий период (1610-1613 гг.)</a:t>
              </a:r>
              <a:r>
                <a:rPr lang="ru-RU" sz="1600" b="1">
                  <a:latin typeface="Verdana" pitchFamily="34" charset="0"/>
                </a:rPr>
                <a:t> – оккупация Руси Польшей, народная война против оккупантов, воцарение Романовых, урегулирование отношений с Польшей и Швецией.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395288" y="836613"/>
            <a:ext cx="8424862" cy="5472112"/>
            <a:chOff x="249" y="663"/>
            <a:chExt cx="5307" cy="3447"/>
          </a:xfrm>
        </p:grpSpPr>
        <p:grpSp>
          <p:nvGrpSpPr>
            <p:cNvPr id="6" name="Group 6"/>
            <p:cNvGrpSpPr>
              <a:grpSpLocks/>
            </p:cNvGrpSpPr>
            <p:nvPr/>
          </p:nvGrpSpPr>
          <p:grpSpPr bwMode="auto">
            <a:xfrm>
              <a:off x="249" y="663"/>
              <a:ext cx="5307" cy="3447"/>
              <a:chOff x="249" y="663"/>
              <a:chExt cx="5307" cy="3447"/>
            </a:xfrm>
          </p:grpSpPr>
          <p:sp>
            <p:nvSpPr>
              <p:cNvPr id="8" name="Line 7">
                <a:hlinkClick r:id="rId3" action="ppaction://hlinksldjump"/>
              </p:cNvPr>
              <p:cNvSpPr>
                <a:spLocks noChangeShapeType="1"/>
              </p:cNvSpPr>
              <p:nvPr/>
            </p:nvSpPr>
            <p:spPr bwMode="auto">
              <a:xfrm>
                <a:off x="2835" y="3203"/>
                <a:ext cx="0" cy="136"/>
              </a:xfrm>
              <a:prstGeom prst="line">
                <a:avLst/>
              </a:prstGeom>
              <a:noFill/>
              <a:ln w="38100">
                <a:solidFill>
                  <a:srgbClr val="FF0000"/>
                </a:solidFill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" name="Rectangle 8">
                <a:hlinkClick r:id="rId3" action="ppaction://hlinksldjump"/>
              </p:cNvPr>
              <p:cNvSpPr>
                <a:spLocks noChangeArrowheads="1"/>
              </p:cNvSpPr>
              <p:nvPr/>
            </p:nvSpPr>
            <p:spPr bwMode="auto">
              <a:xfrm>
                <a:off x="249" y="663"/>
                <a:ext cx="5307" cy="2449"/>
              </a:xfrm>
              <a:prstGeom prst="rect">
                <a:avLst/>
              </a:prstGeom>
              <a:solidFill>
                <a:srgbClr val="EDFFBB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ctr"/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В результате Великой Смуты: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–</a:t>
                </a:r>
                <a:r>
                  <a:rPr lang="ru-RU" sz="2000" b="1" dirty="0">
                    <a:latin typeface="Verdana" pitchFamily="34" charset="0"/>
                  </a:rPr>
                  <a:t> революционным путем были разрушены устаревшие органы власти; 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–</a:t>
                </a:r>
                <a:r>
                  <a:rPr lang="ru-RU" sz="2000" b="1" dirty="0">
                    <a:latin typeface="Verdana" pitchFamily="34" charset="0"/>
                  </a:rPr>
                  <a:t> произошло обновление  сословно-представительной монархии; 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–</a:t>
                </a:r>
                <a:r>
                  <a:rPr lang="ru-RU" sz="2000" b="1" dirty="0">
                    <a:latin typeface="Verdana" pitchFamily="34" charset="0"/>
                  </a:rPr>
                  <a:t> избрана      новая     царская   династия,   укрепилось дворянство, был найден компромисс между боярами и дворянами и их группировками;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    </a:t>
                </a:r>
                <a:r>
                  <a:rPr lang="ru-RU" sz="2000" b="1" dirty="0">
                    <a:solidFill>
                      <a:schemeClr val="accent2"/>
                    </a:solidFill>
                    <a:latin typeface="Verdana" pitchFamily="34" charset="0"/>
                  </a:rPr>
                  <a:t>Россия понесла крупные территориальные потери:</a:t>
                </a:r>
                <a:r>
                  <a:rPr lang="ru-RU" sz="2000" b="1" dirty="0">
                    <a:latin typeface="Verdana" pitchFamily="34" charset="0"/>
                  </a:rPr>
                  <a:t> 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–</a:t>
                </a:r>
                <a:r>
                  <a:rPr lang="ru-RU" sz="2000" b="1" dirty="0">
                    <a:latin typeface="Verdana" pitchFamily="34" charset="0"/>
                  </a:rPr>
                  <a:t> был   потерян   выход  к  Балтике и исконно  русский Смоленск;</a:t>
                </a:r>
              </a:p>
              <a:p>
                <a:r>
                  <a:rPr lang="ru-RU" sz="2000" b="1" dirty="0">
                    <a:solidFill>
                      <a:srgbClr val="FF0000"/>
                    </a:solidFill>
                    <a:latin typeface="Verdana" pitchFamily="34" charset="0"/>
                  </a:rPr>
                  <a:t>–</a:t>
                </a:r>
                <a:r>
                  <a:rPr lang="ru-RU" sz="2000" b="1" dirty="0">
                    <a:latin typeface="Verdana" pitchFamily="34" charset="0"/>
                  </a:rPr>
                  <a:t> продолжилось закрепощение крестьян.</a:t>
                </a:r>
              </a:p>
            </p:txBody>
          </p:sp>
          <p:sp>
            <p:nvSpPr>
              <p:cNvPr id="10" name="Text Box 9">
                <a:hlinkClick r:id="rId3" action="ppaction://hlinksldjump"/>
              </p:cNvPr>
              <p:cNvSpPr txBox="1">
                <a:spLocks noChangeArrowheads="1"/>
              </p:cNvSpPr>
              <p:nvPr/>
            </p:nvSpPr>
            <p:spPr bwMode="auto">
              <a:xfrm>
                <a:off x="314" y="3475"/>
                <a:ext cx="5151" cy="635"/>
              </a:xfrm>
              <a:prstGeom prst="rect">
                <a:avLst/>
              </a:prstGeom>
              <a:solidFill>
                <a:srgbClr val="EDFFBB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pPr algn="just">
                  <a:lnSpc>
                    <a:spcPct val="80000"/>
                  </a:lnSpc>
                </a:pPr>
                <a:r>
                  <a:rPr lang="ru-RU" sz="1600" b="1">
                    <a:latin typeface="Verdana" pitchFamily="34" charset="0"/>
                  </a:rPr>
                  <a:t>                         </a:t>
                </a:r>
                <a:r>
                  <a:rPr lang="ru-RU" b="1">
                    <a:latin typeface="Verdana" pitchFamily="34" charset="0"/>
                  </a:rPr>
                  <a:t>Смута считается окончанием средневекового периода истории Руси. После Смуты страна стала все чаще именоваться, по-новому, – Россия (через сто лет это название станет официальным).</a:t>
                </a:r>
              </a:p>
            </p:txBody>
          </p:sp>
        </p:grpSp>
        <p:sp>
          <p:nvSpPr>
            <p:cNvPr id="7" name="Text Box 10">
              <a:hlinkClick r:id="rId3" action="ppaction://hlinksldjump"/>
            </p:cNvPr>
            <p:cNvSpPr txBox="1">
              <a:spLocks noChangeArrowheads="1"/>
            </p:cNvSpPr>
            <p:nvPr/>
          </p:nvSpPr>
          <p:spPr bwMode="auto">
            <a:xfrm>
              <a:off x="431" y="3344"/>
              <a:ext cx="907" cy="249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b="1">
                  <a:latin typeface="Verdana" pitchFamily="34" charset="0"/>
                </a:rPr>
                <a:t>Справка: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066800"/>
            <a:ext cx="8915400" cy="5791200"/>
          </a:xfrm>
        </p:spPr>
        <p:txBody>
          <a:bodyPr>
            <a:normAutofit fontScale="92500" lnSpcReduction="20000"/>
          </a:bodyPr>
          <a:lstStyle/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призыв новгородцами варяжских правителей для наведения порядка в русской земле;</a:t>
            </a: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</a:t>
            </a:r>
            <a:r>
              <a:rPr lang="ru-RU" sz="2800" b="1" dirty="0" err="1" smtClean="0">
                <a:solidFill>
                  <a:srgbClr val="C00000"/>
                </a:solidFill>
              </a:rPr>
              <a:t>комплементарность</a:t>
            </a:r>
            <a:r>
              <a:rPr lang="ru-RU" sz="2800" b="1" dirty="0" smtClean="0">
                <a:solidFill>
                  <a:srgbClr val="C00000"/>
                </a:solidFill>
              </a:rPr>
              <a:t> варягов и восточных славян и славянская модель варяжских княжеств</a:t>
            </a: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зависимость большинства </a:t>
            </a:r>
            <a:r>
              <a:rPr lang="ru-RU" sz="2800" b="1" dirty="0" err="1" smtClean="0">
                <a:solidFill>
                  <a:srgbClr val="C00000"/>
                </a:solidFill>
              </a:rPr>
              <a:t>восточно-славянских</a:t>
            </a:r>
            <a:r>
              <a:rPr lang="ru-RU" sz="2800" b="1" dirty="0" smtClean="0">
                <a:solidFill>
                  <a:srgbClr val="C00000"/>
                </a:solidFill>
              </a:rPr>
              <a:t> племен от выхода по Днепру к Русскому морю</a:t>
            </a: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становление Киева великим столом</a:t>
            </a: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 путь «из варяг в греки»</a:t>
            </a:r>
          </a:p>
          <a:p>
            <a:pPr algn="l">
              <a:buFont typeface="Arial" pitchFamily="34" charset="0"/>
              <a:buChar char="•"/>
            </a:pPr>
            <a:r>
              <a:rPr lang="ru-RU" sz="2800" b="1" dirty="0" smtClean="0">
                <a:solidFill>
                  <a:srgbClr val="C00000"/>
                </a:solidFill>
              </a:rPr>
              <a:t>  «реформы» Ольги: </a:t>
            </a:r>
          </a:p>
          <a:p>
            <a:pPr algn="l">
              <a:buFont typeface="Wingdings" pitchFamily="2" charset="2"/>
              <a:buChar char="v"/>
            </a:pPr>
            <a:r>
              <a:rPr lang="ru-RU" sz="2800" b="1" dirty="0" smtClean="0">
                <a:solidFill>
                  <a:srgbClr val="C00000"/>
                </a:solidFill>
              </a:rPr>
              <a:t>      установление дани и уроков; </a:t>
            </a:r>
          </a:p>
          <a:p>
            <a:pPr algn="l">
              <a:buFont typeface="Wingdings" pitchFamily="2" charset="2"/>
              <a:buChar char="v"/>
            </a:pPr>
            <a:r>
              <a:rPr lang="ru-RU" sz="2800" b="1" dirty="0" smtClean="0">
                <a:solidFill>
                  <a:srgbClr val="C00000"/>
                </a:solidFill>
              </a:rPr>
              <a:t>       деление подвластных территорий на верви и погосты;</a:t>
            </a:r>
          </a:p>
          <a:p>
            <a:pPr algn="l">
              <a:buFont typeface="Wingdings" pitchFamily="2" charset="2"/>
              <a:buChar char="v"/>
            </a:pPr>
            <a:r>
              <a:rPr lang="ru-RU" sz="2800" b="1" dirty="0" smtClean="0">
                <a:solidFill>
                  <a:srgbClr val="C00000"/>
                </a:solidFill>
              </a:rPr>
              <a:t>       нормализация сбора дани</a:t>
            </a:r>
          </a:p>
          <a:p>
            <a:pPr algn="l"/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52400" y="990600"/>
            <a:ext cx="8991600" cy="76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sz="3200" b="1" dirty="0" smtClean="0">
                <a:solidFill>
                  <a:srgbClr val="C00000"/>
                </a:solidFill>
              </a:rPr>
              <a:t>Предпосылки образования государственного устройства в Киевской Руси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5" name="Group 11"/>
          <p:cNvGrpSpPr>
            <a:grpSpLocks/>
          </p:cNvGrpSpPr>
          <p:nvPr/>
        </p:nvGrpSpPr>
        <p:grpSpPr bwMode="auto">
          <a:xfrm>
            <a:off x="144463" y="1119188"/>
            <a:ext cx="8891587" cy="5622925"/>
            <a:chOff x="91" y="705"/>
            <a:chExt cx="5601" cy="3542"/>
          </a:xfrm>
        </p:grpSpPr>
        <p:grpSp>
          <p:nvGrpSpPr>
            <p:cNvPr id="6" name="Group 12"/>
            <p:cNvGrpSpPr>
              <a:grpSpLocks/>
            </p:cNvGrpSpPr>
            <p:nvPr/>
          </p:nvGrpSpPr>
          <p:grpSpPr bwMode="auto">
            <a:xfrm>
              <a:off x="91" y="709"/>
              <a:ext cx="5601" cy="3538"/>
              <a:chOff x="91" y="709"/>
              <a:chExt cx="5601" cy="3538"/>
            </a:xfrm>
          </p:grpSpPr>
          <p:sp>
            <p:nvSpPr>
              <p:cNvPr id="8" name="Rectangle 13"/>
              <p:cNvSpPr>
                <a:spLocks noChangeArrowheads="1"/>
              </p:cNvSpPr>
              <p:nvPr/>
            </p:nvSpPr>
            <p:spPr bwMode="auto">
              <a:xfrm>
                <a:off x="91" y="709"/>
                <a:ext cx="5601" cy="3538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9" name="Group 14"/>
              <p:cNvGrpSpPr>
                <a:grpSpLocks/>
              </p:cNvGrpSpPr>
              <p:nvPr/>
            </p:nvGrpSpPr>
            <p:grpSpPr bwMode="auto">
              <a:xfrm>
                <a:off x="158" y="1117"/>
                <a:ext cx="5489" cy="3063"/>
                <a:chOff x="158" y="1093"/>
                <a:chExt cx="5489" cy="3063"/>
              </a:xfrm>
            </p:grpSpPr>
            <p:sp>
              <p:nvSpPr>
                <p:cNvPr id="10" name="Text Box 15"/>
                <p:cNvSpPr txBox="1">
                  <a:spLocks noChangeArrowheads="1"/>
                </p:cNvSpPr>
                <p:nvPr/>
              </p:nvSpPr>
              <p:spPr bwMode="auto">
                <a:xfrm>
                  <a:off x="2427" y="1110"/>
                  <a:ext cx="1224" cy="477"/>
                </a:xfrm>
                <a:prstGeom prst="rect">
                  <a:avLst/>
                </a:prstGeom>
                <a:solidFill>
                  <a:srgbClr val="FFFF99"/>
                </a:solidFill>
                <a:ln w="2857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lnSpc>
                      <a:spcPct val="85000"/>
                    </a:lnSpc>
                  </a:pPr>
                  <a:r>
                    <a:rPr lang="ru-RU" sz="1600" b="1">
                      <a:latin typeface="Verdana" pitchFamily="34" charset="0"/>
                    </a:rPr>
                    <a:t>Алексей Михайлович 1645-1676</a:t>
                  </a:r>
                </a:p>
              </p:txBody>
            </p:sp>
            <p:sp>
              <p:nvSpPr>
                <p:cNvPr id="11" name="Text Box 16"/>
                <p:cNvSpPr txBox="1">
                  <a:spLocks noChangeArrowheads="1"/>
                </p:cNvSpPr>
                <p:nvPr/>
              </p:nvSpPr>
              <p:spPr bwMode="auto">
                <a:xfrm>
                  <a:off x="158" y="1093"/>
                  <a:ext cx="1224" cy="387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5000"/>
                    </a:lnSpc>
                  </a:pPr>
                  <a:r>
                    <a:rPr lang="ru-RU" sz="1600" b="1">
                      <a:latin typeface="Verdana" pitchFamily="34" charset="0"/>
                    </a:rPr>
                    <a:t>Мария Милославская</a:t>
                  </a:r>
                </a:p>
              </p:txBody>
            </p:sp>
            <p:sp>
              <p:nvSpPr>
                <p:cNvPr id="12" name="Text Box 17"/>
                <p:cNvSpPr txBox="1">
                  <a:spLocks noChangeArrowheads="1"/>
                </p:cNvSpPr>
                <p:nvPr/>
              </p:nvSpPr>
              <p:spPr bwMode="auto">
                <a:xfrm>
                  <a:off x="4513" y="1117"/>
                  <a:ext cx="1079" cy="363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5000"/>
                    </a:lnSpc>
                  </a:pPr>
                  <a:r>
                    <a:rPr lang="ru-RU" sz="1600" b="1">
                      <a:latin typeface="Verdana" pitchFamily="34" charset="0"/>
                    </a:rPr>
                    <a:t>Наталья Нарышкина</a:t>
                  </a:r>
                </a:p>
              </p:txBody>
            </p:sp>
            <p:sp>
              <p:nvSpPr>
                <p:cNvPr id="13" name="Text Box 18"/>
                <p:cNvSpPr txBox="1">
                  <a:spLocks noChangeArrowheads="1"/>
                </p:cNvSpPr>
                <p:nvPr/>
              </p:nvSpPr>
              <p:spPr bwMode="auto">
                <a:xfrm>
                  <a:off x="158" y="1695"/>
                  <a:ext cx="680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Федор</a:t>
                  </a:r>
                </a:p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1676-1682</a:t>
                  </a:r>
                </a:p>
              </p:txBody>
            </p:sp>
            <p:sp>
              <p:nvSpPr>
                <p:cNvPr id="14" name="Text Box 19"/>
                <p:cNvSpPr txBox="1">
                  <a:spLocks noChangeArrowheads="1"/>
                </p:cNvSpPr>
                <p:nvPr/>
              </p:nvSpPr>
              <p:spPr bwMode="auto">
                <a:xfrm>
                  <a:off x="884" y="1695"/>
                  <a:ext cx="1288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5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Софья (правительница)</a:t>
                  </a:r>
                </a:p>
                <a:p>
                  <a:pPr algn="ctr">
                    <a:lnSpc>
                      <a:spcPct val="85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1682-1689</a:t>
                  </a:r>
                </a:p>
              </p:txBody>
            </p:sp>
            <p:sp>
              <p:nvSpPr>
                <p:cNvPr id="15" name="Text Box 20"/>
                <p:cNvSpPr txBox="1">
                  <a:spLocks noChangeArrowheads="1"/>
                </p:cNvSpPr>
                <p:nvPr/>
              </p:nvSpPr>
              <p:spPr bwMode="auto">
                <a:xfrm>
                  <a:off x="2245" y="1695"/>
                  <a:ext cx="680" cy="380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Иван </a:t>
                  </a:r>
                  <a:r>
                    <a:rPr lang="en-US" sz="1400" b="1">
                      <a:latin typeface="Verdana" pitchFamily="34" charset="0"/>
                    </a:rPr>
                    <a:t>V</a:t>
                  </a:r>
                </a:p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1682-1696</a:t>
                  </a:r>
                </a:p>
              </p:txBody>
            </p:sp>
            <p:sp>
              <p:nvSpPr>
                <p:cNvPr id="16" name="Text Box 21"/>
                <p:cNvSpPr txBox="1">
                  <a:spLocks noChangeArrowheads="1"/>
                </p:cNvSpPr>
                <p:nvPr/>
              </p:nvSpPr>
              <p:spPr bwMode="auto">
                <a:xfrm>
                  <a:off x="2971" y="1695"/>
                  <a:ext cx="952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Екатерина </a:t>
                  </a:r>
                  <a:r>
                    <a:rPr lang="en-US" sz="1400" b="1">
                      <a:latin typeface="Verdana" pitchFamily="34" charset="0"/>
                    </a:rPr>
                    <a:t>I</a:t>
                  </a:r>
                </a:p>
                <a:p>
                  <a:pPr algn="ctr"/>
                  <a:r>
                    <a:rPr lang="en-US" sz="1400" b="1">
                      <a:latin typeface="Verdana" pitchFamily="34" charset="0"/>
                    </a:rPr>
                    <a:t>1725-1725</a:t>
                  </a:r>
                  <a:endParaRPr lang="ru-RU" sz="1400" b="1">
                    <a:latin typeface="Verdana" pitchFamily="34" charset="0"/>
                  </a:endParaRPr>
                </a:p>
              </p:txBody>
            </p:sp>
            <p:sp>
              <p:nvSpPr>
                <p:cNvPr id="17" name="Text Box 22"/>
                <p:cNvSpPr txBox="1">
                  <a:spLocks noChangeArrowheads="1"/>
                </p:cNvSpPr>
                <p:nvPr/>
              </p:nvSpPr>
              <p:spPr bwMode="auto">
                <a:xfrm>
                  <a:off x="4059" y="1695"/>
                  <a:ext cx="680" cy="382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Петр </a:t>
                  </a:r>
                  <a:r>
                    <a:rPr lang="en-US" sz="1400" b="1">
                      <a:latin typeface="Verdana" pitchFamily="34" charset="0"/>
                    </a:rPr>
                    <a:t>I</a:t>
                  </a:r>
                  <a:endParaRPr lang="ru-RU" sz="1400" b="1">
                    <a:latin typeface="Verdana" pitchFamily="34" charset="0"/>
                  </a:endParaRPr>
                </a:p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1682-1725</a:t>
                  </a:r>
                </a:p>
              </p:txBody>
            </p:sp>
            <p:sp>
              <p:nvSpPr>
                <p:cNvPr id="18" name="Text Box 23"/>
                <p:cNvSpPr txBox="1">
                  <a:spLocks noChangeArrowheads="1"/>
                </p:cNvSpPr>
                <p:nvPr/>
              </p:nvSpPr>
              <p:spPr bwMode="auto">
                <a:xfrm>
                  <a:off x="4830" y="1695"/>
                  <a:ext cx="817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Евдокия Лопухина</a:t>
                  </a:r>
                </a:p>
              </p:txBody>
            </p:sp>
            <p:sp>
              <p:nvSpPr>
                <p:cNvPr id="19" name="Text Box 24"/>
                <p:cNvSpPr txBox="1">
                  <a:spLocks noChangeArrowheads="1"/>
                </p:cNvSpPr>
                <p:nvPr/>
              </p:nvSpPr>
              <p:spPr bwMode="auto">
                <a:xfrm>
                  <a:off x="975" y="2323"/>
                  <a:ext cx="865" cy="382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5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Анна Ивановна</a:t>
                  </a:r>
                </a:p>
                <a:p>
                  <a:pPr algn="ctr">
                    <a:lnSpc>
                      <a:spcPct val="85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1730-1740</a:t>
                  </a:r>
                </a:p>
              </p:txBody>
            </p:sp>
            <p:sp>
              <p:nvSpPr>
                <p:cNvPr id="20" name="Text Box 25"/>
                <p:cNvSpPr txBox="1">
                  <a:spLocks noChangeArrowheads="1"/>
                </p:cNvSpPr>
                <p:nvPr/>
              </p:nvSpPr>
              <p:spPr bwMode="auto">
                <a:xfrm>
                  <a:off x="1973" y="2323"/>
                  <a:ext cx="862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Екатерина</a:t>
                  </a:r>
                </a:p>
              </p:txBody>
            </p:sp>
            <p:sp>
              <p:nvSpPr>
                <p:cNvPr id="21" name="Text Box 26"/>
                <p:cNvSpPr txBox="1">
                  <a:spLocks noChangeArrowheads="1"/>
                </p:cNvSpPr>
                <p:nvPr/>
              </p:nvSpPr>
              <p:spPr bwMode="auto">
                <a:xfrm>
                  <a:off x="1111" y="3033"/>
                  <a:ext cx="1361" cy="574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Анна Леопольдовна</a:t>
                  </a:r>
                </a:p>
                <a:p>
                  <a:pPr algn="ctr"/>
                  <a:r>
                    <a:rPr lang="ru-RU" sz="1400" b="1">
                      <a:latin typeface="Verdana" pitchFamily="34" charset="0"/>
                    </a:rPr>
                    <a:t>(правительница)</a:t>
                  </a:r>
                </a:p>
                <a:p>
                  <a:pPr algn="ctr"/>
                  <a:r>
                    <a:rPr lang="ru-RU" sz="1400" b="1">
                      <a:latin typeface="Verdana" pitchFamily="34" charset="0"/>
                    </a:rPr>
                    <a:t>1740-1741</a:t>
                  </a:r>
                </a:p>
              </p:txBody>
            </p:sp>
            <p:sp>
              <p:nvSpPr>
                <p:cNvPr id="22" name="Text Box 27"/>
                <p:cNvSpPr txBox="1">
                  <a:spLocks noChangeArrowheads="1"/>
                </p:cNvSpPr>
                <p:nvPr/>
              </p:nvSpPr>
              <p:spPr bwMode="auto">
                <a:xfrm>
                  <a:off x="1838" y="3774"/>
                  <a:ext cx="1006" cy="382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Иван </a:t>
                  </a:r>
                  <a:r>
                    <a:rPr lang="en-US" sz="1400" b="1">
                      <a:latin typeface="Verdana" pitchFamily="34" charset="0"/>
                    </a:rPr>
                    <a:t>VI</a:t>
                  </a:r>
                  <a:r>
                    <a:rPr lang="ru-RU" sz="1400" b="1">
                      <a:latin typeface="Verdana" pitchFamily="34" charset="0"/>
                    </a:rPr>
                    <a:t> Антонович</a:t>
                  </a:r>
                </a:p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1740-1741</a:t>
                  </a:r>
                </a:p>
              </p:txBody>
            </p:sp>
            <p:sp>
              <p:nvSpPr>
                <p:cNvPr id="23" name="Text Box 28"/>
                <p:cNvSpPr txBox="1">
                  <a:spLocks noChangeArrowheads="1"/>
                </p:cNvSpPr>
                <p:nvPr/>
              </p:nvSpPr>
              <p:spPr bwMode="auto">
                <a:xfrm>
                  <a:off x="2971" y="2323"/>
                  <a:ext cx="721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Анна</a:t>
                  </a:r>
                </a:p>
              </p:txBody>
            </p:sp>
            <p:sp>
              <p:nvSpPr>
                <p:cNvPr id="24" name="Text Box 29"/>
                <p:cNvSpPr txBox="1">
                  <a:spLocks noChangeArrowheads="1"/>
                </p:cNvSpPr>
                <p:nvPr/>
              </p:nvSpPr>
              <p:spPr bwMode="auto">
                <a:xfrm>
                  <a:off x="3787" y="2313"/>
                  <a:ext cx="876" cy="482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Елизавета Петровна</a:t>
                  </a:r>
                </a:p>
                <a:p>
                  <a:pPr algn="ctr"/>
                  <a:r>
                    <a:rPr lang="ru-RU" sz="1400" b="1">
                      <a:latin typeface="Verdana" pitchFamily="34" charset="0"/>
                    </a:rPr>
                    <a:t>1741-1761</a:t>
                  </a:r>
                </a:p>
              </p:txBody>
            </p:sp>
            <p:sp>
              <p:nvSpPr>
                <p:cNvPr id="25" name="Text Box 30"/>
                <p:cNvSpPr txBox="1">
                  <a:spLocks noChangeArrowheads="1"/>
                </p:cNvSpPr>
                <p:nvPr/>
              </p:nvSpPr>
              <p:spPr bwMode="auto">
                <a:xfrm>
                  <a:off x="4785" y="2323"/>
                  <a:ext cx="811" cy="381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Алексей Петрович</a:t>
                  </a:r>
                </a:p>
              </p:txBody>
            </p:sp>
            <p:sp>
              <p:nvSpPr>
                <p:cNvPr id="26" name="Text Box 31"/>
                <p:cNvSpPr txBox="1">
                  <a:spLocks noChangeArrowheads="1"/>
                </p:cNvSpPr>
                <p:nvPr/>
              </p:nvSpPr>
              <p:spPr bwMode="auto">
                <a:xfrm>
                  <a:off x="2517" y="3033"/>
                  <a:ext cx="974" cy="380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Петр </a:t>
                  </a:r>
                  <a:r>
                    <a:rPr lang="en-US" sz="1400" b="1">
                      <a:latin typeface="Verdana" pitchFamily="34" charset="0"/>
                    </a:rPr>
                    <a:t>III</a:t>
                  </a:r>
                </a:p>
                <a:p>
                  <a:pPr algn="ctr"/>
                  <a:r>
                    <a:rPr lang="en-US" sz="1400" b="1">
                      <a:latin typeface="Verdana" pitchFamily="34" charset="0"/>
                    </a:rPr>
                    <a:t>1761-1762</a:t>
                  </a:r>
                  <a:endParaRPr lang="ru-RU" sz="1400" b="1">
                    <a:latin typeface="Verdana" pitchFamily="34" charset="0"/>
                  </a:endParaRPr>
                </a:p>
              </p:txBody>
            </p:sp>
            <p:sp>
              <p:nvSpPr>
                <p:cNvPr id="27" name="Text Box 32"/>
                <p:cNvSpPr txBox="1">
                  <a:spLocks noChangeArrowheads="1"/>
                </p:cNvSpPr>
                <p:nvPr/>
              </p:nvSpPr>
              <p:spPr bwMode="auto">
                <a:xfrm>
                  <a:off x="3651" y="3033"/>
                  <a:ext cx="1043" cy="380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Екатерина </a:t>
                  </a:r>
                  <a:r>
                    <a:rPr lang="en-US" sz="1400" b="1">
                      <a:latin typeface="Verdana" pitchFamily="34" charset="0"/>
                    </a:rPr>
                    <a:t>II</a:t>
                  </a:r>
                </a:p>
                <a:p>
                  <a:pPr algn="ctr"/>
                  <a:r>
                    <a:rPr lang="en-US" sz="1400" b="1">
                      <a:latin typeface="Verdana" pitchFamily="34" charset="0"/>
                    </a:rPr>
                    <a:t>1762-1796</a:t>
                  </a:r>
                  <a:endParaRPr lang="ru-RU" sz="1400" b="1">
                    <a:latin typeface="Verdana" pitchFamily="34" charset="0"/>
                  </a:endParaRPr>
                </a:p>
              </p:txBody>
            </p:sp>
            <p:sp>
              <p:nvSpPr>
                <p:cNvPr id="28" name="Text Box 33"/>
                <p:cNvSpPr txBox="1">
                  <a:spLocks noChangeArrowheads="1"/>
                </p:cNvSpPr>
                <p:nvPr/>
              </p:nvSpPr>
              <p:spPr bwMode="auto">
                <a:xfrm>
                  <a:off x="4785" y="3033"/>
                  <a:ext cx="817" cy="380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Петр </a:t>
                  </a:r>
                  <a:r>
                    <a:rPr lang="en-US" sz="1400" b="1">
                      <a:latin typeface="Verdana" pitchFamily="34" charset="0"/>
                    </a:rPr>
                    <a:t>III</a:t>
                  </a:r>
                  <a:endParaRPr lang="ru-RU" sz="1400" b="1">
                    <a:latin typeface="Verdana" pitchFamily="34" charset="0"/>
                  </a:endParaRPr>
                </a:p>
                <a:p>
                  <a:pPr algn="ctr">
                    <a:lnSpc>
                      <a:spcPct val="80000"/>
                    </a:lnSpc>
                  </a:pPr>
                  <a:r>
                    <a:rPr lang="ru-RU" sz="1400" b="1">
                      <a:latin typeface="Verdana" pitchFamily="34" charset="0"/>
                    </a:rPr>
                    <a:t>1727-1730</a:t>
                  </a:r>
                </a:p>
              </p:txBody>
            </p:sp>
            <p:sp>
              <p:nvSpPr>
                <p:cNvPr id="29" name="Text Box 34"/>
                <p:cNvSpPr txBox="1">
                  <a:spLocks noChangeArrowheads="1"/>
                </p:cNvSpPr>
                <p:nvPr/>
              </p:nvSpPr>
              <p:spPr bwMode="auto">
                <a:xfrm>
                  <a:off x="3379" y="3774"/>
                  <a:ext cx="868" cy="382"/>
                </a:xfrm>
                <a:prstGeom prst="rect">
                  <a:avLst/>
                </a:prstGeom>
                <a:solidFill>
                  <a:srgbClr val="FFFF99"/>
                </a:solidFill>
                <a:ln w="28575" algn="ctr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ru-RU" sz="1400" b="1">
                      <a:latin typeface="Verdana" pitchFamily="34" charset="0"/>
                    </a:rPr>
                    <a:t>Павел </a:t>
                  </a:r>
                  <a:r>
                    <a:rPr lang="en-US" sz="1400" b="1">
                      <a:latin typeface="Verdana" pitchFamily="34" charset="0"/>
                    </a:rPr>
                    <a:t>I</a:t>
                  </a:r>
                </a:p>
                <a:p>
                  <a:pPr algn="ctr"/>
                  <a:r>
                    <a:rPr lang="en-US" sz="1400" b="1">
                      <a:latin typeface="Verdana" pitchFamily="34" charset="0"/>
                    </a:rPr>
                    <a:t>1796-1801</a:t>
                  </a:r>
                  <a:endParaRPr lang="ru-RU" sz="1400" b="1">
                    <a:latin typeface="Verdana" pitchFamily="34" charset="0"/>
                  </a:endParaRPr>
                </a:p>
              </p:txBody>
            </p:sp>
            <p:sp>
              <p:nvSpPr>
                <p:cNvPr id="30" name="Line 35"/>
                <p:cNvSpPr>
                  <a:spLocks noChangeShapeType="1"/>
                </p:cNvSpPr>
                <p:nvPr/>
              </p:nvSpPr>
              <p:spPr bwMode="auto">
                <a:xfrm>
                  <a:off x="1383" y="1298"/>
                  <a:ext cx="1043" cy="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" name="Line 36"/>
                <p:cNvSpPr>
                  <a:spLocks noChangeShapeType="1"/>
                </p:cNvSpPr>
                <p:nvPr/>
              </p:nvSpPr>
              <p:spPr bwMode="auto">
                <a:xfrm>
                  <a:off x="3651" y="1298"/>
                  <a:ext cx="862" cy="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2" name="Line 37"/>
                <p:cNvSpPr>
                  <a:spLocks noChangeShapeType="1"/>
                </p:cNvSpPr>
                <p:nvPr/>
              </p:nvSpPr>
              <p:spPr bwMode="auto">
                <a:xfrm flipH="1">
                  <a:off x="793" y="1298"/>
                  <a:ext cx="1180" cy="40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3" name="Line 38"/>
                <p:cNvSpPr>
                  <a:spLocks noChangeShapeType="1"/>
                </p:cNvSpPr>
                <p:nvPr/>
              </p:nvSpPr>
              <p:spPr bwMode="auto">
                <a:xfrm flipH="1">
                  <a:off x="1746" y="1298"/>
                  <a:ext cx="227" cy="40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4" name="Line 39"/>
                <p:cNvSpPr>
                  <a:spLocks noChangeShapeType="1"/>
                </p:cNvSpPr>
                <p:nvPr/>
              </p:nvSpPr>
              <p:spPr bwMode="auto">
                <a:xfrm>
                  <a:off x="1973" y="1298"/>
                  <a:ext cx="544" cy="40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5" name="Line 40"/>
                <p:cNvSpPr>
                  <a:spLocks noChangeShapeType="1"/>
                </p:cNvSpPr>
                <p:nvPr/>
              </p:nvSpPr>
              <p:spPr bwMode="auto">
                <a:xfrm>
                  <a:off x="4105" y="1298"/>
                  <a:ext cx="227" cy="40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6" name="Line 41"/>
                <p:cNvSpPr>
                  <a:spLocks noChangeShapeType="1"/>
                </p:cNvSpPr>
                <p:nvPr/>
              </p:nvSpPr>
              <p:spPr bwMode="auto">
                <a:xfrm>
                  <a:off x="3923" y="1888"/>
                  <a:ext cx="136" cy="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7" name="Line 42"/>
                <p:cNvSpPr>
                  <a:spLocks noChangeShapeType="1"/>
                </p:cNvSpPr>
                <p:nvPr/>
              </p:nvSpPr>
              <p:spPr bwMode="auto">
                <a:xfrm>
                  <a:off x="2381" y="2069"/>
                  <a:ext cx="0" cy="272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8" name="Line 43"/>
                <p:cNvSpPr>
                  <a:spLocks noChangeShapeType="1"/>
                </p:cNvSpPr>
                <p:nvPr/>
              </p:nvSpPr>
              <p:spPr bwMode="auto">
                <a:xfrm flipH="1">
                  <a:off x="1474" y="2069"/>
                  <a:ext cx="907" cy="272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9" name="Line 44"/>
                <p:cNvSpPr>
                  <a:spLocks noChangeShapeType="1"/>
                </p:cNvSpPr>
                <p:nvPr/>
              </p:nvSpPr>
              <p:spPr bwMode="auto">
                <a:xfrm flipH="1">
                  <a:off x="1882" y="2704"/>
                  <a:ext cx="408" cy="31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0" name="Line 45"/>
                <p:cNvSpPr>
                  <a:spLocks noChangeShapeType="1"/>
                </p:cNvSpPr>
                <p:nvPr/>
              </p:nvSpPr>
              <p:spPr bwMode="auto">
                <a:xfrm>
                  <a:off x="1882" y="3612"/>
                  <a:ext cx="0" cy="18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" name="Line 46"/>
                <p:cNvSpPr>
                  <a:spLocks noChangeShapeType="1"/>
                </p:cNvSpPr>
                <p:nvPr/>
              </p:nvSpPr>
              <p:spPr bwMode="auto">
                <a:xfrm>
                  <a:off x="3969" y="1888"/>
                  <a:ext cx="0" cy="317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2" name="Line 47"/>
                <p:cNvSpPr>
                  <a:spLocks noChangeShapeType="1"/>
                </p:cNvSpPr>
                <p:nvPr/>
              </p:nvSpPr>
              <p:spPr bwMode="auto">
                <a:xfrm>
                  <a:off x="3379" y="2205"/>
                  <a:ext cx="953" cy="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3" name="Line 48"/>
                <p:cNvSpPr>
                  <a:spLocks noChangeShapeType="1"/>
                </p:cNvSpPr>
                <p:nvPr/>
              </p:nvSpPr>
              <p:spPr bwMode="auto">
                <a:xfrm>
                  <a:off x="3379" y="2205"/>
                  <a:ext cx="0" cy="136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4" name="Line 49"/>
                <p:cNvSpPr>
                  <a:spLocks noChangeShapeType="1"/>
                </p:cNvSpPr>
                <p:nvPr/>
              </p:nvSpPr>
              <p:spPr bwMode="auto">
                <a:xfrm>
                  <a:off x="4332" y="2205"/>
                  <a:ext cx="0" cy="136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5" name="Line 50"/>
                <p:cNvSpPr>
                  <a:spLocks noChangeShapeType="1"/>
                </p:cNvSpPr>
                <p:nvPr/>
              </p:nvSpPr>
              <p:spPr bwMode="auto">
                <a:xfrm>
                  <a:off x="4785" y="1888"/>
                  <a:ext cx="0" cy="453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6" name="Line 51"/>
                <p:cNvSpPr>
                  <a:spLocks noChangeShapeType="1"/>
                </p:cNvSpPr>
                <p:nvPr/>
              </p:nvSpPr>
              <p:spPr bwMode="auto">
                <a:xfrm>
                  <a:off x="5103" y="2704"/>
                  <a:ext cx="0" cy="31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7" name="Line 52"/>
                <p:cNvSpPr>
                  <a:spLocks noChangeShapeType="1"/>
                </p:cNvSpPr>
                <p:nvPr/>
              </p:nvSpPr>
              <p:spPr bwMode="auto">
                <a:xfrm>
                  <a:off x="3198" y="2704"/>
                  <a:ext cx="0" cy="318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8" name="Line 53"/>
                <p:cNvSpPr>
                  <a:spLocks noChangeShapeType="1"/>
                </p:cNvSpPr>
                <p:nvPr/>
              </p:nvSpPr>
              <p:spPr bwMode="auto">
                <a:xfrm>
                  <a:off x="3560" y="3203"/>
                  <a:ext cx="0" cy="545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9" name="Line 54"/>
                <p:cNvSpPr>
                  <a:spLocks noChangeShapeType="1"/>
                </p:cNvSpPr>
                <p:nvPr/>
              </p:nvSpPr>
              <p:spPr bwMode="auto">
                <a:xfrm>
                  <a:off x="3470" y="3203"/>
                  <a:ext cx="181" cy="1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50" name="Line 55"/>
                <p:cNvSpPr>
                  <a:spLocks noChangeShapeType="1"/>
                </p:cNvSpPr>
                <p:nvPr/>
              </p:nvSpPr>
              <p:spPr bwMode="auto">
                <a:xfrm>
                  <a:off x="4740" y="1888"/>
                  <a:ext cx="90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  <p:sp>
          <p:nvSpPr>
            <p:cNvPr id="7" name="Text Box 56"/>
            <p:cNvSpPr txBox="1">
              <a:spLocks noChangeArrowheads="1"/>
            </p:cNvSpPr>
            <p:nvPr/>
          </p:nvSpPr>
          <p:spPr bwMode="auto">
            <a:xfrm>
              <a:off x="1156" y="705"/>
              <a:ext cx="3628" cy="36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ru-RU" sz="1600" b="1" dirty="0" smtClean="0">
                  <a:latin typeface="Verdana" pitchFamily="34" charset="0"/>
                </a:rPr>
                <a:t>Романовы </a:t>
              </a:r>
              <a:r>
                <a:rPr lang="ru-RU" sz="1600" b="1" dirty="0">
                  <a:latin typeface="Verdana" pitchFamily="34" charset="0"/>
                </a:rPr>
                <a:t>на российском престоле</a:t>
              </a:r>
            </a:p>
            <a:p>
              <a:pPr algn="ctr"/>
              <a:r>
                <a:rPr lang="ru-RU" sz="1600" b="1" dirty="0">
                  <a:latin typeface="Verdana" pitchFamily="34" charset="0"/>
                </a:rPr>
                <a:t>(вторая половина </a:t>
              </a:r>
              <a:r>
                <a:rPr lang="en-US" sz="1600" b="1" dirty="0">
                  <a:latin typeface="Verdana" pitchFamily="34" charset="0"/>
                </a:rPr>
                <a:t>XVII</a:t>
              </a:r>
              <a:r>
                <a:rPr lang="ru-RU" sz="1600" b="1" dirty="0">
                  <a:latin typeface="Verdana" pitchFamily="34" charset="0"/>
                </a:rPr>
                <a:t>-</a:t>
              </a:r>
              <a:r>
                <a:rPr lang="en-US" sz="1600" b="1" dirty="0">
                  <a:latin typeface="Verdana" pitchFamily="34" charset="0"/>
                </a:rPr>
                <a:t>XVIII</a:t>
              </a:r>
              <a:r>
                <a:rPr lang="ru-RU" sz="1600" b="1" dirty="0">
                  <a:latin typeface="Verdana" pitchFamily="34" charset="0"/>
                </a:rPr>
                <a:t>в.)</a:t>
              </a:r>
              <a:r>
                <a:rPr lang="ru-RU" sz="1600" dirty="0">
                  <a:latin typeface="Verdana" pitchFamily="34" charset="0"/>
                </a:rPr>
                <a:t> 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5"/>
          <p:cNvSpPr txBox="1">
            <a:spLocks noChangeArrowheads="1"/>
          </p:cNvSpPr>
          <p:nvPr/>
        </p:nvSpPr>
        <p:spPr bwMode="auto">
          <a:xfrm>
            <a:off x="0" y="990600"/>
            <a:ext cx="8915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chemeClr val="tx1"/>
            </a:outerShdw>
          </a:effectLst>
        </p:spPr>
        <p:txBody>
          <a:bodyPr wrap="square"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2000" b="1" dirty="0">
                <a:solidFill>
                  <a:srgbClr val="B80000"/>
                </a:solidFill>
                <a:latin typeface="Verdana" pitchFamily="34" charset="0"/>
              </a:rPr>
              <a:t>Приказная система Российского государства в середине </a:t>
            </a:r>
            <a:r>
              <a:rPr lang="en-US" sz="2000" b="1" dirty="0">
                <a:solidFill>
                  <a:srgbClr val="B80000"/>
                </a:solidFill>
                <a:latin typeface="Verdana" pitchFamily="34" charset="0"/>
              </a:rPr>
              <a:t>XVII</a:t>
            </a:r>
            <a:r>
              <a:rPr lang="ru-RU" sz="2000" b="1" dirty="0">
                <a:solidFill>
                  <a:srgbClr val="B80000"/>
                </a:solidFill>
                <a:latin typeface="Verdana" pitchFamily="34" charset="0"/>
              </a:rPr>
              <a:t> в.</a:t>
            </a:r>
            <a:endParaRPr lang="ru-RU" sz="2000" dirty="0">
              <a:solidFill>
                <a:srgbClr val="B80000"/>
              </a:solidFill>
              <a:latin typeface="Verdana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3048000" y="1676400"/>
            <a:ext cx="1296988" cy="481013"/>
          </a:xfrm>
          <a:prstGeom prst="rect">
            <a:avLst/>
          </a:prstGeom>
          <a:solidFill>
            <a:srgbClr val="F4C3FF"/>
          </a:solidFill>
          <a:ln w="57150" cmpd="thinThick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600" b="1" dirty="0">
                <a:latin typeface="Verdana" pitchFamily="34" charset="0"/>
              </a:rPr>
              <a:t>ЦАРЬ</a:t>
            </a: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3352800" y="2438400"/>
            <a:ext cx="2305050" cy="481013"/>
          </a:xfrm>
          <a:prstGeom prst="rect">
            <a:avLst/>
          </a:prstGeom>
          <a:solidFill>
            <a:srgbClr val="FFDDFF"/>
          </a:solidFill>
          <a:ln w="38100" cmpd="dbl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600" b="1" dirty="0">
                <a:latin typeface="Verdana" pitchFamily="34" charset="0"/>
              </a:rPr>
              <a:t>Боярская дума</a:t>
            </a: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6777038" y="2465388"/>
            <a:ext cx="1425575" cy="801687"/>
          </a:xfrm>
          <a:prstGeom prst="rect">
            <a:avLst/>
          </a:prstGeom>
          <a:solidFill>
            <a:srgbClr val="E1F2F3"/>
          </a:solidFill>
          <a:ln w="38100" cmpd="dbl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0000"/>
              </a:lnSpc>
            </a:pPr>
            <a:r>
              <a:rPr lang="ru-RU" sz="1600" b="1">
                <a:latin typeface="Verdana" pitchFamily="34" charset="0"/>
              </a:rPr>
              <a:t>Приказ тайных дел</a:t>
            </a:r>
          </a:p>
        </p:txBody>
      </p:sp>
      <p:sp>
        <p:nvSpPr>
          <p:cNvPr id="9" name="Text Box 7"/>
          <p:cNvSpPr txBox="1">
            <a:spLocks noChangeArrowheads="1"/>
          </p:cNvSpPr>
          <p:nvPr/>
        </p:nvSpPr>
        <p:spPr bwMode="auto">
          <a:xfrm>
            <a:off x="209550" y="3544888"/>
            <a:ext cx="1392238" cy="6413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Разрядный приказ</a:t>
            </a:r>
          </a:p>
        </p:txBody>
      </p:sp>
      <p:sp>
        <p:nvSpPr>
          <p:cNvPr id="10" name="Text Box 8"/>
          <p:cNvSpPr txBox="1">
            <a:spLocks noChangeArrowheads="1"/>
          </p:cNvSpPr>
          <p:nvPr/>
        </p:nvSpPr>
        <p:spPr bwMode="auto">
          <a:xfrm>
            <a:off x="1755775" y="3544888"/>
            <a:ext cx="1406525" cy="6413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Поместный приказ</a:t>
            </a:r>
          </a:p>
        </p:txBody>
      </p:sp>
      <p:sp>
        <p:nvSpPr>
          <p:cNvPr id="11" name="Text Box 9"/>
          <p:cNvSpPr txBox="1">
            <a:spLocks noChangeArrowheads="1"/>
          </p:cNvSpPr>
          <p:nvPr/>
        </p:nvSpPr>
        <p:spPr bwMode="auto">
          <a:xfrm>
            <a:off x="3360738" y="3544888"/>
            <a:ext cx="1457325" cy="6413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Разрядный приказ</a:t>
            </a:r>
          </a:p>
        </p:txBody>
      </p:sp>
      <p:sp>
        <p:nvSpPr>
          <p:cNvPr id="12" name="Line 10"/>
          <p:cNvSpPr>
            <a:spLocks noChangeShapeType="1"/>
          </p:cNvSpPr>
          <p:nvPr/>
        </p:nvSpPr>
        <p:spPr bwMode="auto">
          <a:xfrm flipH="1">
            <a:off x="822325" y="4379913"/>
            <a:ext cx="4735513" cy="0"/>
          </a:xfrm>
          <a:prstGeom prst="line">
            <a:avLst/>
          </a:prstGeom>
          <a:noFill/>
          <a:ln w="28575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grpSp>
        <p:nvGrpSpPr>
          <p:cNvPr id="13" name="Group 11"/>
          <p:cNvGrpSpPr>
            <a:grpSpLocks/>
          </p:cNvGrpSpPr>
          <p:nvPr/>
        </p:nvGrpSpPr>
        <p:grpSpPr bwMode="auto">
          <a:xfrm>
            <a:off x="185738" y="4706938"/>
            <a:ext cx="8593137" cy="866775"/>
            <a:chOff x="143" y="2801"/>
            <a:chExt cx="5413" cy="546"/>
          </a:xfrm>
        </p:grpSpPr>
        <p:sp>
          <p:nvSpPr>
            <p:cNvPr id="14" name="Text Box 12"/>
            <p:cNvSpPr txBox="1">
              <a:spLocks noChangeArrowheads="1"/>
            </p:cNvSpPr>
            <p:nvPr/>
          </p:nvSpPr>
          <p:spPr bwMode="auto">
            <a:xfrm>
              <a:off x="143" y="2801"/>
              <a:ext cx="1104" cy="546"/>
            </a:xfrm>
            <a:prstGeom prst="rect">
              <a:avLst/>
            </a:prstGeom>
            <a:solidFill>
              <a:srgbClr val="D9FF6D"/>
            </a:solidFill>
            <a:ln w="2857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200" b="1">
                  <a:latin typeface="Verdana" pitchFamily="34" charset="0"/>
                </a:rPr>
                <a:t>Административ-ные и судебно-полицейские приказы</a:t>
              </a:r>
            </a:p>
          </p:txBody>
        </p:sp>
        <p:sp>
          <p:nvSpPr>
            <p:cNvPr id="15" name="Text Box 13"/>
            <p:cNvSpPr txBox="1">
              <a:spLocks noChangeArrowheads="1"/>
            </p:cNvSpPr>
            <p:nvPr/>
          </p:nvSpPr>
          <p:spPr bwMode="auto">
            <a:xfrm>
              <a:off x="1292" y="2801"/>
              <a:ext cx="1231" cy="546"/>
            </a:xfrm>
            <a:prstGeom prst="rect">
              <a:avLst/>
            </a:prstGeom>
            <a:solidFill>
              <a:srgbClr val="D9FF6D"/>
            </a:solidFill>
            <a:ln w="2857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110000"/>
                </a:lnSpc>
              </a:pPr>
              <a:r>
                <a:rPr lang="ru-RU" sz="1400" b="1">
                  <a:latin typeface="Verdana" pitchFamily="34" charset="0"/>
                </a:rPr>
                <a:t>Областные (территориаль-ные) приказы</a:t>
              </a:r>
            </a:p>
          </p:txBody>
        </p:sp>
        <p:sp>
          <p:nvSpPr>
            <p:cNvPr id="16" name="Text Box 14"/>
            <p:cNvSpPr txBox="1">
              <a:spLocks noChangeArrowheads="1"/>
            </p:cNvSpPr>
            <p:nvPr/>
          </p:nvSpPr>
          <p:spPr bwMode="auto">
            <a:xfrm>
              <a:off x="2608" y="2801"/>
              <a:ext cx="726" cy="546"/>
            </a:xfrm>
            <a:prstGeom prst="rect">
              <a:avLst/>
            </a:prstGeom>
            <a:solidFill>
              <a:srgbClr val="D9FF6D"/>
            </a:solidFill>
            <a:ln w="2857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Военные приказы</a:t>
              </a:r>
            </a:p>
          </p:txBody>
        </p:sp>
        <p:sp>
          <p:nvSpPr>
            <p:cNvPr id="17" name="Text Box 15"/>
            <p:cNvSpPr txBox="1">
              <a:spLocks noChangeArrowheads="1"/>
            </p:cNvSpPr>
            <p:nvPr/>
          </p:nvSpPr>
          <p:spPr bwMode="auto">
            <a:xfrm>
              <a:off x="3470" y="2801"/>
              <a:ext cx="1043" cy="546"/>
            </a:xfrm>
            <a:prstGeom prst="rect">
              <a:avLst/>
            </a:prstGeom>
            <a:solidFill>
              <a:srgbClr val="D9FF6D"/>
            </a:solidFill>
            <a:ln w="2857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Финансовые приказы</a:t>
              </a:r>
            </a:p>
          </p:txBody>
        </p:sp>
        <p:sp>
          <p:nvSpPr>
            <p:cNvPr id="18" name="Text Box 16"/>
            <p:cNvSpPr txBox="1">
              <a:spLocks noChangeArrowheads="1"/>
            </p:cNvSpPr>
            <p:nvPr/>
          </p:nvSpPr>
          <p:spPr bwMode="auto">
            <a:xfrm>
              <a:off x="4604" y="2801"/>
              <a:ext cx="952" cy="546"/>
            </a:xfrm>
            <a:prstGeom prst="rect">
              <a:avLst/>
            </a:prstGeom>
            <a:solidFill>
              <a:srgbClr val="D9FF6D"/>
            </a:solidFill>
            <a:ln w="2857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400" b="1">
                  <a:latin typeface="Verdana" pitchFamily="34" charset="0"/>
                </a:rPr>
                <a:t>Дворцовые приказы</a:t>
              </a:r>
            </a:p>
          </p:txBody>
        </p:sp>
      </p:grpSp>
      <p:sp>
        <p:nvSpPr>
          <p:cNvPr id="19" name="Text Box 17"/>
          <p:cNvSpPr txBox="1">
            <a:spLocks noChangeArrowheads="1"/>
          </p:cNvSpPr>
          <p:nvPr/>
        </p:nvSpPr>
        <p:spPr bwMode="auto">
          <a:xfrm>
            <a:off x="209550" y="5792788"/>
            <a:ext cx="1624013" cy="4889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0000"/>
              </a:lnSpc>
            </a:pPr>
            <a:r>
              <a:rPr lang="ru-RU" sz="1400" b="1">
                <a:latin typeface="Verdana" pitchFamily="34" charset="0"/>
              </a:rPr>
              <a:t>Разбойный приказ</a:t>
            </a:r>
          </a:p>
        </p:txBody>
      </p:sp>
      <p:sp>
        <p:nvSpPr>
          <p:cNvPr id="20" name="Text Box 18"/>
          <p:cNvSpPr txBox="1">
            <a:spLocks noChangeArrowheads="1"/>
          </p:cNvSpPr>
          <p:nvPr/>
        </p:nvSpPr>
        <p:spPr bwMode="auto">
          <a:xfrm>
            <a:off x="185738" y="6426200"/>
            <a:ext cx="1624012" cy="43180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Земский приказ</a:t>
            </a:r>
          </a:p>
        </p:txBody>
      </p:sp>
      <p:sp>
        <p:nvSpPr>
          <p:cNvPr id="21" name="Text Box 19"/>
          <p:cNvSpPr txBox="1">
            <a:spLocks noChangeArrowheads="1"/>
          </p:cNvSpPr>
          <p:nvPr/>
        </p:nvSpPr>
        <p:spPr bwMode="auto">
          <a:xfrm>
            <a:off x="1928813" y="5776913"/>
            <a:ext cx="1624012" cy="504825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0000"/>
              </a:lnSpc>
            </a:pPr>
            <a:r>
              <a:rPr lang="ru-RU" sz="1400" b="1">
                <a:latin typeface="Verdana" pitchFamily="34" charset="0"/>
              </a:rPr>
              <a:t>Казанский приказ</a:t>
            </a:r>
          </a:p>
        </p:txBody>
      </p:sp>
      <p:sp>
        <p:nvSpPr>
          <p:cNvPr id="22" name="Text Box 20"/>
          <p:cNvSpPr txBox="1">
            <a:spLocks noChangeArrowheads="1"/>
          </p:cNvSpPr>
          <p:nvPr/>
        </p:nvSpPr>
        <p:spPr bwMode="auto">
          <a:xfrm>
            <a:off x="1928813" y="6426200"/>
            <a:ext cx="1624012" cy="43180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Сибирский приказ</a:t>
            </a:r>
          </a:p>
        </p:txBody>
      </p:sp>
      <p:sp>
        <p:nvSpPr>
          <p:cNvPr id="23" name="Text Box 21"/>
          <p:cNvSpPr txBox="1">
            <a:spLocks noChangeArrowheads="1"/>
          </p:cNvSpPr>
          <p:nvPr/>
        </p:nvSpPr>
        <p:spPr bwMode="auto">
          <a:xfrm>
            <a:off x="3668713" y="5776913"/>
            <a:ext cx="1627187" cy="4635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0000"/>
              </a:lnSpc>
            </a:pPr>
            <a:r>
              <a:rPr lang="ru-RU" sz="1400" b="1">
                <a:latin typeface="Verdana" pitchFamily="34" charset="0"/>
              </a:rPr>
              <a:t>Стрелецкий приказ</a:t>
            </a:r>
          </a:p>
        </p:txBody>
      </p:sp>
      <p:sp>
        <p:nvSpPr>
          <p:cNvPr id="24" name="Text Box 22"/>
          <p:cNvSpPr txBox="1">
            <a:spLocks noChangeArrowheads="1"/>
          </p:cNvSpPr>
          <p:nvPr/>
        </p:nvSpPr>
        <p:spPr bwMode="auto">
          <a:xfrm>
            <a:off x="3668713" y="6426200"/>
            <a:ext cx="1627187" cy="43180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Пушкарский приказ</a:t>
            </a:r>
          </a:p>
        </p:txBody>
      </p:sp>
      <p:sp>
        <p:nvSpPr>
          <p:cNvPr id="25" name="Text Box 23"/>
          <p:cNvSpPr txBox="1">
            <a:spLocks noChangeArrowheads="1"/>
          </p:cNvSpPr>
          <p:nvPr/>
        </p:nvSpPr>
        <p:spPr bwMode="auto">
          <a:xfrm>
            <a:off x="5411788" y="5746750"/>
            <a:ext cx="1625600" cy="46355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80000"/>
              </a:lnSpc>
            </a:pPr>
            <a:r>
              <a:rPr lang="ru-RU" sz="1400" b="1">
                <a:latin typeface="Verdana" pitchFamily="34" charset="0"/>
              </a:rPr>
              <a:t>Счетный приказ</a:t>
            </a:r>
          </a:p>
        </p:txBody>
      </p:sp>
      <p:sp>
        <p:nvSpPr>
          <p:cNvPr id="26" name="Text Box 24"/>
          <p:cNvSpPr txBox="1">
            <a:spLocks noChangeArrowheads="1"/>
          </p:cNvSpPr>
          <p:nvPr/>
        </p:nvSpPr>
        <p:spPr bwMode="auto">
          <a:xfrm>
            <a:off x="5411788" y="6281738"/>
            <a:ext cx="1625600" cy="576262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Приказ Большого прихода</a:t>
            </a:r>
          </a:p>
        </p:txBody>
      </p:sp>
      <p:sp>
        <p:nvSpPr>
          <p:cNvPr id="27" name="Text Box 25"/>
          <p:cNvSpPr txBox="1">
            <a:spLocks noChangeArrowheads="1"/>
          </p:cNvSpPr>
          <p:nvPr/>
        </p:nvSpPr>
        <p:spPr bwMode="auto">
          <a:xfrm>
            <a:off x="7153275" y="5746750"/>
            <a:ext cx="1625600" cy="606425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Приказ Большого дворца</a:t>
            </a:r>
          </a:p>
        </p:txBody>
      </p:sp>
      <p:sp>
        <p:nvSpPr>
          <p:cNvPr id="28" name="Text Box 26"/>
          <p:cNvSpPr txBox="1">
            <a:spLocks noChangeArrowheads="1"/>
          </p:cNvSpPr>
          <p:nvPr/>
        </p:nvSpPr>
        <p:spPr bwMode="auto">
          <a:xfrm>
            <a:off x="7153275" y="6426200"/>
            <a:ext cx="1625600" cy="431800"/>
          </a:xfrm>
          <a:prstGeom prst="rect">
            <a:avLst/>
          </a:prstGeom>
          <a:solidFill>
            <a:srgbClr val="E8FFA7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75000"/>
              </a:lnSpc>
            </a:pPr>
            <a:r>
              <a:rPr lang="ru-RU" sz="1400" b="1">
                <a:latin typeface="Verdana" pitchFamily="34" charset="0"/>
              </a:rPr>
              <a:t>Казенный приказ</a:t>
            </a:r>
          </a:p>
        </p:txBody>
      </p:sp>
      <p:sp>
        <p:nvSpPr>
          <p:cNvPr id="29" name="Line 27"/>
          <p:cNvSpPr>
            <a:spLocks noChangeShapeType="1"/>
          </p:cNvSpPr>
          <p:nvPr/>
        </p:nvSpPr>
        <p:spPr bwMode="auto">
          <a:xfrm flipV="1">
            <a:off x="4343400" y="1971673"/>
            <a:ext cx="4192589" cy="9526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0" name="Line 28"/>
          <p:cNvSpPr>
            <a:spLocks noChangeShapeType="1"/>
          </p:cNvSpPr>
          <p:nvPr/>
        </p:nvSpPr>
        <p:spPr bwMode="auto">
          <a:xfrm>
            <a:off x="3657600" y="2209801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1" name="Line 29"/>
          <p:cNvSpPr>
            <a:spLocks noChangeShapeType="1"/>
          </p:cNvSpPr>
          <p:nvPr/>
        </p:nvSpPr>
        <p:spPr bwMode="auto">
          <a:xfrm>
            <a:off x="8535988" y="1971675"/>
            <a:ext cx="0" cy="2717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2" name="Line 30"/>
          <p:cNvSpPr>
            <a:spLocks noChangeShapeType="1"/>
          </p:cNvSpPr>
          <p:nvPr/>
        </p:nvSpPr>
        <p:spPr bwMode="auto">
          <a:xfrm>
            <a:off x="900113" y="3136900"/>
            <a:ext cx="46577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3" name="Line 31"/>
          <p:cNvSpPr>
            <a:spLocks noChangeShapeType="1"/>
          </p:cNvSpPr>
          <p:nvPr/>
        </p:nvSpPr>
        <p:spPr bwMode="auto">
          <a:xfrm flipH="1">
            <a:off x="5557838" y="2895600"/>
            <a:ext cx="4762" cy="148113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4" name="Line 32"/>
          <p:cNvSpPr>
            <a:spLocks noChangeShapeType="1"/>
          </p:cNvSpPr>
          <p:nvPr/>
        </p:nvSpPr>
        <p:spPr bwMode="auto">
          <a:xfrm>
            <a:off x="900113" y="3136900"/>
            <a:ext cx="0" cy="38893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5" name="Line 33"/>
          <p:cNvSpPr>
            <a:spLocks noChangeShapeType="1"/>
          </p:cNvSpPr>
          <p:nvPr/>
        </p:nvSpPr>
        <p:spPr bwMode="auto">
          <a:xfrm>
            <a:off x="2501900" y="3136900"/>
            <a:ext cx="0" cy="38893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6" name="Line 34"/>
          <p:cNvSpPr>
            <a:spLocks noChangeShapeType="1"/>
          </p:cNvSpPr>
          <p:nvPr/>
        </p:nvSpPr>
        <p:spPr bwMode="auto">
          <a:xfrm>
            <a:off x="4029075" y="3136900"/>
            <a:ext cx="0" cy="38893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7" name="Line 35"/>
          <p:cNvSpPr>
            <a:spLocks noChangeShapeType="1"/>
          </p:cNvSpPr>
          <p:nvPr/>
        </p:nvSpPr>
        <p:spPr bwMode="auto">
          <a:xfrm>
            <a:off x="822325" y="4379913"/>
            <a:ext cx="0" cy="3095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8" name="Line 36"/>
          <p:cNvSpPr>
            <a:spLocks noChangeShapeType="1"/>
          </p:cNvSpPr>
          <p:nvPr/>
        </p:nvSpPr>
        <p:spPr bwMode="auto">
          <a:xfrm>
            <a:off x="2655888" y="4379913"/>
            <a:ext cx="0" cy="3095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9" name="Line 37"/>
          <p:cNvSpPr>
            <a:spLocks noChangeShapeType="1"/>
          </p:cNvSpPr>
          <p:nvPr/>
        </p:nvSpPr>
        <p:spPr bwMode="auto">
          <a:xfrm>
            <a:off x="4411663" y="4379913"/>
            <a:ext cx="0" cy="3095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0" name="Line 38"/>
          <p:cNvSpPr>
            <a:spLocks noChangeShapeType="1"/>
          </p:cNvSpPr>
          <p:nvPr/>
        </p:nvSpPr>
        <p:spPr bwMode="auto">
          <a:xfrm>
            <a:off x="5480050" y="3136900"/>
            <a:ext cx="1222375" cy="0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1" name="Line 39"/>
          <p:cNvSpPr>
            <a:spLocks noChangeShapeType="1"/>
          </p:cNvSpPr>
          <p:nvPr/>
        </p:nvSpPr>
        <p:spPr bwMode="auto">
          <a:xfrm>
            <a:off x="7389813" y="1971675"/>
            <a:ext cx="0" cy="4667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2" name="Line 40"/>
          <p:cNvSpPr>
            <a:spLocks noChangeShapeType="1"/>
          </p:cNvSpPr>
          <p:nvPr/>
        </p:nvSpPr>
        <p:spPr bwMode="auto">
          <a:xfrm>
            <a:off x="785813" y="556101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3" name="Line 41"/>
          <p:cNvSpPr>
            <a:spLocks noChangeShapeType="1"/>
          </p:cNvSpPr>
          <p:nvPr/>
        </p:nvSpPr>
        <p:spPr bwMode="auto">
          <a:xfrm>
            <a:off x="2801938" y="556101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4" name="Line 42"/>
          <p:cNvSpPr>
            <a:spLocks noChangeShapeType="1"/>
          </p:cNvSpPr>
          <p:nvPr/>
        </p:nvSpPr>
        <p:spPr bwMode="auto">
          <a:xfrm>
            <a:off x="4602163" y="556101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5" name="Line 43"/>
          <p:cNvSpPr>
            <a:spLocks noChangeShapeType="1"/>
          </p:cNvSpPr>
          <p:nvPr/>
        </p:nvSpPr>
        <p:spPr bwMode="auto">
          <a:xfrm>
            <a:off x="6259513" y="556101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6" name="Line 44"/>
          <p:cNvSpPr>
            <a:spLocks noChangeShapeType="1"/>
          </p:cNvSpPr>
          <p:nvPr/>
        </p:nvSpPr>
        <p:spPr bwMode="auto">
          <a:xfrm>
            <a:off x="7986713" y="556101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"/>
          <p:cNvSpPr txBox="1">
            <a:spLocks noChangeArrowheads="1"/>
          </p:cNvSpPr>
          <p:nvPr/>
        </p:nvSpPr>
        <p:spPr bwMode="auto">
          <a:xfrm>
            <a:off x="227013" y="977900"/>
            <a:ext cx="1752600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200" b="1" dirty="0" err="1">
                <a:latin typeface="Verdana" pitchFamily="34" charset="0"/>
              </a:rPr>
              <a:t>Административ-ные</a:t>
            </a:r>
            <a:r>
              <a:rPr lang="ru-RU" sz="1200" b="1" dirty="0">
                <a:latin typeface="Verdana" pitchFamily="34" charset="0"/>
              </a:rPr>
              <a:t> и судебно-полицейские приказы</a:t>
            </a:r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2051050" y="977900"/>
            <a:ext cx="1954213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lnSpc>
                <a:spcPct val="110000"/>
              </a:lnSpc>
            </a:pPr>
            <a:r>
              <a:rPr lang="ru-RU" sz="1400" b="1">
                <a:latin typeface="Verdana" pitchFamily="34" charset="0"/>
              </a:rPr>
              <a:t>Областные (территориаль-ные) приказы</a:t>
            </a:r>
          </a:p>
        </p:txBody>
      </p:sp>
      <p:sp>
        <p:nvSpPr>
          <p:cNvPr id="7" name="Text Box 6"/>
          <p:cNvSpPr txBox="1">
            <a:spLocks noChangeArrowheads="1"/>
          </p:cNvSpPr>
          <p:nvPr/>
        </p:nvSpPr>
        <p:spPr bwMode="auto">
          <a:xfrm>
            <a:off x="4140200" y="977900"/>
            <a:ext cx="1223963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Военные приказы</a:t>
            </a:r>
          </a:p>
        </p:txBody>
      </p: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5508625" y="977900"/>
            <a:ext cx="1655763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Финансовые приказы</a:t>
            </a:r>
          </a:p>
        </p:txBody>
      </p:sp>
      <p:sp>
        <p:nvSpPr>
          <p:cNvPr id="9" name="Text Box 8"/>
          <p:cNvSpPr txBox="1">
            <a:spLocks noChangeArrowheads="1"/>
          </p:cNvSpPr>
          <p:nvPr/>
        </p:nvSpPr>
        <p:spPr bwMode="auto">
          <a:xfrm>
            <a:off x="7308850" y="977900"/>
            <a:ext cx="1511300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>
                <a:latin typeface="Verdana" pitchFamily="34" charset="0"/>
              </a:rPr>
              <a:t>Дворцовые приказы</a:t>
            </a:r>
          </a:p>
        </p:txBody>
      </p:sp>
      <p:sp>
        <p:nvSpPr>
          <p:cNvPr id="10" name="Line 11"/>
          <p:cNvSpPr>
            <a:spLocks noChangeShapeType="1"/>
          </p:cNvSpPr>
          <p:nvPr/>
        </p:nvSpPr>
        <p:spPr bwMode="auto">
          <a:xfrm>
            <a:off x="1042988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1" name="Line 12"/>
          <p:cNvSpPr>
            <a:spLocks noChangeShapeType="1"/>
          </p:cNvSpPr>
          <p:nvPr/>
        </p:nvSpPr>
        <p:spPr bwMode="auto">
          <a:xfrm>
            <a:off x="2987675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2" name="Line 13"/>
          <p:cNvSpPr>
            <a:spLocks noChangeShapeType="1"/>
          </p:cNvSpPr>
          <p:nvPr/>
        </p:nvSpPr>
        <p:spPr bwMode="auto">
          <a:xfrm>
            <a:off x="4716463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3" name="Line 14"/>
          <p:cNvSpPr>
            <a:spLocks noChangeShapeType="1"/>
          </p:cNvSpPr>
          <p:nvPr/>
        </p:nvSpPr>
        <p:spPr bwMode="auto">
          <a:xfrm>
            <a:off x="6372225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14" name="Line 15"/>
          <p:cNvSpPr>
            <a:spLocks noChangeShapeType="1"/>
          </p:cNvSpPr>
          <p:nvPr/>
        </p:nvSpPr>
        <p:spPr bwMode="auto">
          <a:xfrm>
            <a:off x="8101013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grpSp>
        <p:nvGrpSpPr>
          <p:cNvPr id="15" name="Group 16"/>
          <p:cNvGrpSpPr>
            <a:grpSpLocks/>
          </p:cNvGrpSpPr>
          <p:nvPr/>
        </p:nvGrpSpPr>
        <p:grpSpPr bwMode="auto">
          <a:xfrm>
            <a:off x="323850" y="2276475"/>
            <a:ext cx="1655763" cy="4248150"/>
            <a:chOff x="158" y="1434"/>
            <a:chExt cx="1089" cy="2676"/>
          </a:xfrm>
        </p:grpSpPr>
        <p:sp>
          <p:nvSpPr>
            <p:cNvPr id="16" name="Rectangle 17"/>
            <p:cNvSpPr>
              <a:spLocks noChangeArrowheads="1"/>
            </p:cNvSpPr>
            <p:nvPr/>
          </p:nvSpPr>
          <p:spPr bwMode="auto">
            <a:xfrm>
              <a:off x="158" y="1434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7" name="Rectangle 18"/>
            <p:cNvSpPr>
              <a:spLocks noChangeArrowheads="1"/>
            </p:cNvSpPr>
            <p:nvPr/>
          </p:nvSpPr>
          <p:spPr bwMode="auto">
            <a:xfrm>
              <a:off x="158" y="2341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8" name="Rectangle 19"/>
            <p:cNvSpPr>
              <a:spLocks noChangeArrowheads="1"/>
            </p:cNvSpPr>
            <p:nvPr/>
          </p:nvSpPr>
          <p:spPr bwMode="auto">
            <a:xfrm>
              <a:off x="158" y="2795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9" name="Rectangle 20"/>
            <p:cNvSpPr>
              <a:spLocks noChangeArrowheads="1"/>
            </p:cNvSpPr>
            <p:nvPr/>
          </p:nvSpPr>
          <p:spPr bwMode="auto">
            <a:xfrm>
              <a:off x="158" y="3249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0" name="Rectangle 21"/>
            <p:cNvSpPr>
              <a:spLocks noChangeArrowheads="1"/>
            </p:cNvSpPr>
            <p:nvPr/>
          </p:nvSpPr>
          <p:spPr bwMode="auto">
            <a:xfrm>
              <a:off x="158" y="3702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1" name="Rectangle 22"/>
            <p:cNvSpPr>
              <a:spLocks noChangeArrowheads="1"/>
            </p:cNvSpPr>
            <p:nvPr/>
          </p:nvSpPr>
          <p:spPr bwMode="auto">
            <a:xfrm>
              <a:off x="158" y="1888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22" name="Rectangle 23"/>
          <p:cNvSpPr>
            <a:spLocks noChangeArrowheads="1"/>
          </p:cNvSpPr>
          <p:nvPr/>
        </p:nvSpPr>
        <p:spPr bwMode="auto">
          <a:xfrm>
            <a:off x="2051050" y="2276475"/>
            <a:ext cx="15843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3" name="Rectangle 24"/>
          <p:cNvSpPr>
            <a:spLocks noChangeArrowheads="1"/>
          </p:cNvSpPr>
          <p:nvPr/>
        </p:nvSpPr>
        <p:spPr bwMode="auto">
          <a:xfrm>
            <a:off x="2051050" y="4005263"/>
            <a:ext cx="15843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4" name="Rectangle 25"/>
          <p:cNvSpPr>
            <a:spLocks noChangeArrowheads="1"/>
          </p:cNvSpPr>
          <p:nvPr/>
        </p:nvSpPr>
        <p:spPr bwMode="auto">
          <a:xfrm>
            <a:off x="2051050" y="3141663"/>
            <a:ext cx="15843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grpSp>
        <p:nvGrpSpPr>
          <p:cNvPr id="25" name="Group 26"/>
          <p:cNvGrpSpPr>
            <a:grpSpLocks/>
          </p:cNvGrpSpPr>
          <p:nvPr/>
        </p:nvGrpSpPr>
        <p:grpSpPr bwMode="auto">
          <a:xfrm>
            <a:off x="3708400" y="2276475"/>
            <a:ext cx="1657350" cy="4248150"/>
            <a:chOff x="158" y="1434"/>
            <a:chExt cx="1089" cy="2676"/>
          </a:xfrm>
        </p:grpSpPr>
        <p:sp>
          <p:nvSpPr>
            <p:cNvPr id="26" name="Rectangle 27"/>
            <p:cNvSpPr>
              <a:spLocks noChangeArrowheads="1"/>
            </p:cNvSpPr>
            <p:nvPr/>
          </p:nvSpPr>
          <p:spPr bwMode="auto">
            <a:xfrm>
              <a:off x="158" y="1434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7" name="Rectangle 28"/>
            <p:cNvSpPr>
              <a:spLocks noChangeArrowheads="1"/>
            </p:cNvSpPr>
            <p:nvPr/>
          </p:nvSpPr>
          <p:spPr bwMode="auto">
            <a:xfrm>
              <a:off x="158" y="2341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8" name="Rectangle 29"/>
            <p:cNvSpPr>
              <a:spLocks noChangeArrowheads="1"/>
            </p:cNvSpPr>
            <p:nvPr/>
          </p:nvSpPr>
          <p:spPr bwMode="auto">
            <a:xfrm>
              <a:off x="158" y="2795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9" name="Rectangle 30"/>
            <p:cNvSpPr>
              <a:spLocks noChangeArrowheads="1"/>
            </p:cNvSpPr>
            <p:nvPr/>
          </p:nvSpPr>
          <p:spPr bwMode="auto">
            <a:xfrm>
              <a:off x="158" y="3249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30" name="Rectangle 31"/>
            <p:cNvSpPr>
              <a:spLocks noChangeArrowheads="1"/>
            </p:cNvSpPr>
            <p:nvPr/>
          </p:nvSpPr>
          <p:spPr bwMode="auto">
            <a:xfrm>
              <a:off x="158" y="3702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31" name="Rectangle 32"/>
            <p:cNvSpPr>
              <a:spLocks noChangeArrowheads="1"/>
            </p:cNvSpPr>
            <p:nvPr/>
          </p:nvSpPr>
          <p:spPr bwMode="auto">
            <a:xfrm>
              <a:off x="158" y="1888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32" name="Rectangle 33"/>
          <p:cNvSpPr>
            <a:spLocks noChangeArrowheads="1"/>
          </p:cNvSpPr>
          <p:nvPr/>
        </p:nvSpPr>
        <p:spPr bwMode="auto">
          <a:xfrm>
            <a:off x="5435600" y="2276475"/>
            <a:ext cx="1657350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3" name="Rectangle 34"/>
          <p:cNvSpPr>
            <a:spLocks noChangeArrowheads="1"/>
          </p:cNvSpPr>
          <p:nvPr/>
        </p:nvSpPr>
        <p:spPr bwMode="auto">
          <a:xfrm>
            <a:off x="5435600" y="3716338"/>
            <a:ext cx="1657350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4" name="Rectangle 35"/>
          <p:cNvSpPr>
            <a:spLocks noChangeArrowheads="1"/>
          </p:cNvSpPr>
          <p:nvPr/>
        </p:nvSpPr>
        <p:spPr bwMode="auto">
          <a:xfrm>
            <a:off x="5435600" y="4437063"/>
            <a:ext cx="1657350" cy="8636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5" name="Rectangle 36"/>
          <p:cNvSpPr>
            <a:spLocks noChangeArrowheads="1"/>
          </p:cNvSpPr>
          <p:nvPr/>
        </p:nvSpPr>
        <p:spPr bwMode="auto">
          <a:xfrm>
            <a:off x="5435600" y="5373688"/>
            <a:ext cx="1657350" cy="1150937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6" name="Rectangle 37"/>
          <p:cNvSpPr>
            <a:spLocks noChangeArrowheads="1"/>
          </p:cNvSpPr>
          <p:nvPr/>
        </p:nvSpPr>
        <p:spPr bwMode="auto">
          <a:xfrm>
            <a:off x="5435600" y="2997200"/>
            <a:ext cx="1657350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grpSp>
        <p:nvGrpSpPr>
          <p:cNvPr id="37" name="Group 38"/>
          <p:cNvGrpSpPr>
            <a:grpSpLocks/>
          </p:cNvGrpSpPr>
          <p:nvPr/>
        </p:nvGrpSpPr>
        <p:grpSpPr bwMode="auto">
          <a:xfrm>
            <a:off x="7164388" y="2276475"/>
            <a:ext cx="1657350" cy="4248150"/>
            <a:chOff x="158" y="1434"/>
            <a:chExt cx="1089" cy="2676"/>
          </a:xfrm>
        </p:grpSpPr>
        <p:sp>
          <p:nvSpPr>
            <p:cNvPr id="38" name="Rectangle 39"/>
            <p:cNvSpPr>
              <a:spLocks noChangeArrowheads="1"/>
            </p:cNvSpPr>
            <p:nvPr/>
          </p:nvSpPr>
          <p:spPr bwMode="auto">
            <a:xfrm>
              <a:off x="158" y="1434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39" name="Rectangle 40"/>
            <p:cNvSpPr>
              <a:spLocks noChangeArrowheads="1"/>
            </p:cNvSpPr>
            <p:nvPr/>
          </p:nvSpPr>
          <p:spPr bwMode="auto">
            <a:xfrm>
              <a:off x="158" y="2341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40" name="Rectangle 41"/>
            <p:cNvSpPr>
              <a:spLocks noChangeArrowheads="1"/>
            </p:cNvSpPr>
            <p:nvPr/>
          </p:nvSpPr>
          <p:spPr bwMode="auto">
            <a:xfrm>
              <a:off x="158" y="2795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41" name="Rectangle 42"/>
            <p:cNvSpPr>
              <a:spLocks noChangeArrowheads="1"/>
            </p:cNvSpPr>
            <p:nvPr/>
          </p:nvSpPr>
          <p:spPr bwMode="auto">
            <a:xfrm>
              <a:off x="158" y="3249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42" name="Rectangle 43"/>
            <p:cNvSpPr>
              <a:spLocks noChangeArrowheads="1"/>
            </p:cNvSpPr>
            <p:nvPr/>
          </p:nvSpPr>
          <p:spPr bwMode="auto">
            <a:xfrm>
              <a:off x="158" y="3702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ru-RU" sz="1600" b="1" dirty="0" smtClean="0">
                  <a:latin typeface="Verdana" pitchFamily="34" charset="0"/>
                </a:rPr>
                <a:t>Панихидный</a:t>
              </a:r>
            </a:p>
            <a:p>
              <a:pPr algn="ctr"/>
              <a:r>
                <a:rPr lang="ru-RU" sz="1600" b="1" dirty="0" smtClean="0">
                  <a:latin typeface="Verdana" pitchFamily="34" charset="0"/>
                </a:rPr>
                <a:t> приказ</a:t>
              </a:r>
              <a:endParaRPr lang="ru-RU" sz="1600" b="1" dirty="0">
                <a:latin typeface="Verdana" pitchFamily="34" charset="0"/>
              </a:endParaRPr>
            </a:p>
          </p:txBody>
        </p:sp>
        <p:sp>
          <p:nvSpPr>
            <p:cNvPr id="43" name="Rectangle 44"/>
            <p:cNvSpPr>
              <a:spLocks noChangeArrowheads="1"/>
            </p:cNvSpPr>
            <p:nvPr/>
          </p:nvSpPr>
          <p:spPr bwMode="auto">
            <a:xfrm>
              <a:off x="158" y="1888"/>
              <a:ext cx="1089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44" name="Text Box 45"/>
          <p:cNvSpPr txBox="1">
            <a:spLocks noChangeArrowheads="1"/>
          </p:cNvSpPr>
          <p:nvPr/>
        </p:nvSpPr>
        <p:spPr bwMode="auto">
          <a:xfrm>
            <a:off x="395288" y="2409825"/>
            <a:ext cx="1584325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Ямской приказ</a:t>
            </a:r>
          </a:p>
        </p:txBody>
      </p:sp>
      <p:sp>
        <p:nvSpPr>
          <p:cNvPr id="45" name="Text Box 46"/>
          <p:cNvSpPr txBox="1">
            <a:spLocks noChangeArrowheads="1"/>
          </p:cNvSpPr>
          <p:nvPr/>
        </p:nvSpPr>
        <p:spPr bwMode="auto">
          <a:xfrm>
            <a:off x="395288" y="2997200"/>
            <a:ext cx="1584325" cy="60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Московский судный приказ</a:t>
            </a:r>
          </a:p>
        </p:txBody>
      </p:sp>
      <p:sp>
        <p:nvSpPr>
          <p:cNvPr id="46" name="Text Box 47"/>
          <p:cNvSpPr txBox="1">
            <a:spLocks noChangeArrowheads="1"/>
          </p:cNvSpPr>
          <p:nvPr/>
        </p:nvSpPr>
        <p:spPr bwMode="auto">
          <a:xfrm>
            <a:off x="322263" y="3716338"/>
            <a:ext cx="1728787" cy="60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400" b="1" dirty="0">
                <a:latin typeface="Verdana" pitchFamily="34" charset="0"/>
              </a:rPr>
              <a:t>Владимирский судный приказ</a:t>
            </a:r>
          </a:p>
        </p:txBody>
      </p:sp>
      <p:sp>
        <p:nvSpPr>
          <p:cNvPr id="47" name="Text Box 48"/>
          <p:cNvSpPr txBox="1">
            <a:spLocks noChangeArrowheads="1"/>
          </p:cNvSpPr>
          <p:nvPr/>
        </p:nvSpPr>
        <p:spPr bwMode="auto">
          <a:xfrm>
            <a:off x="395288" y="4508500"/>
            <a:ext cx="1584325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 dirty="0">
                <a:latin typeface="Verdana" pitchFamily="34" charset="0"/>
              </a:rPr>
              <a:t>Приказ сыскных дел</a:t>
            </a:r>
          </a:p>
        </p:txBody>
      </p:sp>
      <p:sp>
        <p:nvSpPr>
          <p:cNvPr id="48" name="Text Box 49"/>
          <p:cNvSpPr txBox="1">
            <a:spLocks noChangeArrowheads="1"/>
          </p:cNvSpPr>
          <p:nvPr/>
        </p:nvSpPr>
        <p:spPr bwMode="auto">
          <a:xfrm>
            <a:off x="395288" y="5291138"/>
            <a:ext cx="1512887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Челобитный приказ</a:t>
            </a:r>
          </a:p>
        </p:txBody>
      </p:sp>
      <p:sp>
        <p:nvSpPr>
          <p:cNvPr id="49" name="Text Box 50"/>
          <p:cNvSpPr txBox="1">
            <a:spLocks noChangeArrowheads="1"/>
          </p:cNvSpPr>
          <p:nvPr/>
        </p:nvSpPr>
        <p:spPr bwMode="auto">
          <a:xfrm>
            <a:off x="395288" y="5876925"/>
            <a:ext cx="1584325" cy="688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0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Приказ что на «сильных» бьют челом</a:t>
            </a:r>
          </a:p>
        </p:txBody>
      </p:sp>
      <p:sp>
        <p:nvSpPr>
          <p:cNvPr id="50" name="Text Box 51"/>
          <p:cNvSpPr txBox="1">
            <a:spLocks noChangeArrowheads="1"/>
          </p:cNvSpPr>
          <p:nvPr/>
        </p:nvSpPr>
        <p:spPr bwMode="auto">
          <a:xfrm>
            <a:off x="2124075" y="2276475"/>
            <a:ext cx="1511300" cy="677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Великой России</a:t>
            </a:r>
          </a:p>
        </p:txBody>
      </p:sp>
      <p:sp>
        <p:nvSpPr>
          <p:cNvPr id="51" name="Text Box 52"/>
          <p:cNvSpPr txBox="1">
            <a:spLocks noChangeArrowheads="1"/>
          </p:cNvSpPr>
          <p:nvPr/>
        </p:nvSpPr>
        <p:spPr bwMode="auto">
          <a:xfrm>
            <a:off x="1979613" y="3213100"/>
            <a:ext cx="172720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Малороссий-ский приказ</a:t>
            </a:r>
          </a:p>
        </p:txBody>
      </p:sp>
      <p:sp>
        <p:nvSpPr>
          <p:cNvPr id="52" name="Text Box 53"/>
          <p:cNvSpPr txBox="1">
            <a:spLocks noChangeArrowheads="1"/>
          </p:cNvSpPr>
          <p:nvPr/>
        </p:nvSpPr>
        <p:spPr bwMode="auto">
          <a:xfrm>
            <a:off x="2124075" y="4051300"/>
            <a:ext cx="1439863" cy="60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Приказ Вел. Кн. Литовского</a:t>
            </a:r>
          </a:p>
        </p:txBody>
      </p:sp>
      <p:grpSp>
        <p:nvGrpSpPr>
          <p:cNvPr id="53" name="Group 54"/>
          <p:cNvGrpSpPr>
            <a:grpSpLocks/>
          </p:cNvGrpSpPr>
          <p:nvPr/>
        </p:nvGrpSpPr>
        <p:grpSpPr bwMode="auto">
          <a:xfrm>
            <a:off x="1979613" y="4941888"/>
            <a:ext cx="1727200" cy="647700"/>
            <a:chOff x="1247" y="2795"/>
            <a:chExt cx="1088" cy="408"/>
          </a:xfrm>
        </p:grpSpPr>
        <p:sp>
          <p:nvSpPr>
            <p:cNvPr id="54" name="Rectangle 55"/>
            <p:cNvSpPr>
              <a:spLocks noChangeArrowheads="1"/>
            </p:cNvSpPr>
            <p:nvPr/>
          </p:nvSpPr>
          <p:spPr bwMode="auto">
            <a:xfrm>
              <a:off x="1292" y="2795"/>
              <a:ext cx="998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55" name="Text Box 56"/>
            <p:cNvSpPr txBox="1">
              <a:spLocks noChangeArrowheads="1"/>
            </p:cNvSpPr>
            <p:nvPr/>
          </p:nvSpPr>
          <p:spPr bwMode="auto">
            <a:xfrm>
              <a:off x="1247" y="2795"/>
              <a:ext cx="1088" cy="38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lnSpc>
                  <a:spcPct val="70000"/>
                </a:lnSpc>
                <a:spcBef>
                  <a:spcPct val="50000"/>
                </a:spcBef>
              </a:pPr>
              <a:r>
                <a:rPr lang="ru-RU" sz="1600" b="1">
                  <a:latin typeface="Verdana" pitchFamily="34" charset="0"/>
                </a:rPr>
                <a:t>Приказ Вел. Кн. Смоленского</a:t>
              </a:r>
            </a:p>
          </p:txBody>
        </p:sp>
      </p:grpSp>
      <p:grpSp>
        <p:nvGrpSpPr>
          <p:cNvPr id="56" name="Group 57"/>
          <p:cNvGrpSpPr>
            <a:grpSpLocks/>
          </p:cNvGrpSpPr>
          <p:nvPr/>
        </p:nvGrpSpPr>
        <p:grpSpPr bwMode="auto">
          <a:xfrm>
            <a:off x="2051050" y="5876925"/>
            <a:ext cx="1657350" cy="647700"/>
            <a:chOff x="1292" y="3249"/>
            <a:chExt cx="1044" cy="408"/>
          </a:xfrm>
        </p:grpSpPr>
        <p:sp>
          <p:nvSpPr>
            <p:cNvPr id="57" name="Rectangle 58"/>
            <p:cNvSpPr>
              <a:spLocks noChangeArrowheads="1"/>
            </p:cNvSpPr>
            <p:nvPr/>
          </p:nvSpPr>
          <p:spPr bwMode="auto">
            <a:xfrm>
              <a:off x="1292" y="3249"/>
              <a:ext cx="998" cy="408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58" name="Text Box 59"/>
            <p:cNvSpPr txBox="1">
              <a:spLocks noChangeArrowheads="1"/>
            </p:cNvSpPr>
            <p:nvPr/>
          </p:nvSpPr>
          <p:spPr bwMode="auto">
            <a:xfrm>
              <a:off x="1293" y="3296"/>
              <a:ext cx="1043" cy="3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lnSpc>
                  <a:spcPct val="75000"/>
                </a:lnSpc>
                <a:spcBef>
                  <a:spcPct val="50000"/>
                </a:spcBef>
              </a:pPr>
              <a:r>
                <a:rPr lang="ru-RU" sz="1400" b="1">
                  <a:latin typeface="Verdana" pitchFamily="34" charset="0"/>
                </a:rPr>
                <a:t>Приказ Лифляндских дел</a:t>
              </a:r>
            </a:p>
          </p:txBody>
        </p:sp>
      </p:grpSp>
      <p:sp>
        <p:nvSpPr>
          <p:cNvPr id="59" name="Text Box 60"/>
          <p:cNvSpPr txBox="1">
            <a:spLocks noChangeArrowheads="1"/>
          </p:cNvSpPr>
          <p:nvPr/>
        </p:nvSpPr>
        <p:spPr bwMode="auto">
          <a:xfrm>
            <a:off x="3779838" y="2349500"/>
            <a:ext cx="1512887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Бронный приказ</a:t>
            </a:r>
          </a:p>
        </p:txBody>
      </p:sp>
      <p:sp>
        <p:nvSpPr>
          <p:cNvPr id="60" name="Text Box 61"/>
          <p:cNvSpPr txBox="1">
            <a:spLocks noChangeArrowheads="1"/>
          </p:cNvSpPr>
          <p:nvPr/>
        </p:nvSpPr>
        <p:spPr bwMode="auto">
          <a:xfrm>
            <a:off x="3708400" y="2997200"/>
            <a:ext cx="1655763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Ствольный приказ</a:t>
            </a:r>
          </a:p>
        </p:txBody>
      </p:sp>
      <p:sp>
        <p:nvSpPr>
          <p:cNvPr id="61" name="Text Box 62"/>
          <p:cNvSpPr txBox="1">
            <a:spLocks noChangeArrowheads="1"/>
          </p:cNvSpPr>
          <p:nvPr/>
        </p:nvSpPr>
        <p:spPr bwMode="auto">
          <a:xfrm>
            <a:off x="3779838" y="3716338"/>
            <a:ext cx="1584325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городового дела</a:t>
            </a:r>
          </a:p>
        </p:txBody>
      </p:sp>
      <p:sp>
        <p:nvSpPr>
          <p:cNvPr id="62" name="Text Box 63"/>
          <p:cNvSpPr txBox="1">
            <a:spLocks noChangeArrowheads="1"/>
          </p:cNvSpPr>
          <p:nvPr/>
        </p:nvSpPr>
        <p:spPr bwMode="auto">
          <a:xfrm>
            <a:off x="3779838" y="4437063"/>
            <a:ext cx="1584325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каменных дел</a:t>
            </a:r>
          </a:p>
        </p:txBody>
      </p:sp>
      <p:sp>
        <p:nvSpPr>
          <p:cNvPr id="63" name="Text Box 64"/>
          <p:cNvSpPr txBox="1">
            <a:spLocks noChangeArrowheads="1"/>
          </p:cNvSpPr>
          <p:nvPr/>
        </p:nvSpPr>
        <p:spPr bwMode="auto">
          <a:xfrm>
            <a:off x="3779838" y="5229225"/>
            <a:ext cx="15843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Оружейная палата</a:t>
            </a:r>
          </a:p>
        </p:txBody>
      </p:sp>
      <p:sp>
        <p:nvSpPr>
          <p:cNvPr id="64" name="Text Box 65"/>
          <p:cNvSpPr txBox="1">
            <a:spLocks noChangeArrowheads="1"/>
          </p:cNvSpPr>
          <p:nvPr/>
        </p:nvSpPr>
        <p:spPr bwMode="auto">
          <a:xfrm>
            <a:off x="3779838" y="5949950"/>
            <a:ext cx="15843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Рейтарский приказ</a:t>
            </a:r>
          </a:p>
        </p:txBody>
      </p:sp>
      <p:sp>
        <p:nvSpPr>
          <p:cNvPr id="65" name="Text Box 66"/>
          <p:cNvSpPr txBox="1">
            <a:spLocks noChangeArrowheads="1"/>
          </p:cNvSpPr>
          <p:nvPr/>
        </p:nvSpPr>
        <p:spPr bwMode="auto">
          <a:xfrm>
            <a:off x="5508625" y="2276475"/>
            <a:ext cx="1584325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Большой казны</a:t>
            </a:r>
          </a:p>
        </p:txBody>
      </p:sp>
      <p:sp>
        <p:nvSpPr>
          <p:cNvPr id="66" name="Text Box 67"/>
          <p:cNvSpPr txBox="1">
            <a:spLocks noChangeArrowheads="1"/>
          </p:cNvSpPr>
          <p:nvPr/>
        </p:nvSpPr>
        <p:spPr bwMode="auto">
          <a:xfrm>
            <a:off x="5508625" y="2997200"/>
            <a:ext cx="1511300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денежных сборов</a:t>
            </a:r>
          </a:p>
        </p:txBody>
      </p:sp>
      <p:sp>
        <p:nvSpPr>
          <p:cNvPr id="67" name="Text Box 68"/>
          <p:cNvSpPr txBox="1">
            <a:spLocks noChangeArrowheads="1"/>
          </p:cNvSpPr>
          <p:nvPr/>
        </p:nvSpPr>
        <p:spPr bwMode="auto">
          <a:xfrm>
            <a:off x="5508625" y="3719513"/>
            <a:ext cx="1584325" cy="573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Приказ сбора стрелецких денег</a:t>
            </a:r>
          </a:p>
        </p:txBody>
      </p:sp>
      <p:sp>
        <p:nvSpPr>
          <p:cNvPr id="68" name="Text Box 69"/>
          <p:cNvSpPr txBox="1">
            <a:spLocks noChangeArrowheads="1"/>
          </p:cNvSpPr>
          <p:nvPr/>
        </p:nvSpPr>
        <p:spPr bwMode="auto">
          <a:xfrm>
            <a:off x="5508625" y="4406900"/>
            <a:ext cx="1511300" cy="893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Приказ сбора запросных и пятинных денег</a:t>
            </a:r>
          </a:p>
        </p:txBody>
      </p:sp>
      <p:sp>
        <p:nvSpPr>
          <p:cNvPr id="69" name="Text Box 70"/>
          <p:cNvSpPr txBox="1">
            <a:spLocks noChangeArrowheads="1"/>
          </p:cNvSpPr>
          <p:nvPr/>
        </p:nvSpPr>
        <p:spPr bwMode="auto">
          <a:xfrm>
            <a:off x="5508625" y="5516563"/>
            <a:ext cx="1584325" cy="873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сбора доимочных денег</a:t>
            </a:r>
          </a:p>
        </p:txBody>
      </p:sp>
      <p:sp>
        <p:nvSpPr>
          <p:cNvPr id="70" name="Text Box 71"/>
          <p:cNvSpPr txBox="1">
            <a:spLocks noChangeArrowheads="1"/>
          </p:cNvSpPr>
          <p:nvPr/>
        </p:nvSpPr>
        <p:spPr bwMode="auto">
          <a:xfrm>
            <a:off x="7164388" y="2349500"/>
            <a:ext cx="1728787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Постельничий приказ</a:t>
            </a:r>
          </a:p>
        </p:txBody>
      </p:sp>
      <p:sp>
        <p:nvSpPr>
          <p:cNvPr id="71" name="Text Box 72"/>
          <p:cNvSpPr txBox="1">
            <a:spLocks noChangeArrowheads="1"/>
          </p:cNvSpPr>
          <p:nvPr/>
        </p:nvSpPr>
        <p:spPr bwMode="auto">
          <a:xfrm>
            <a:off x="7164388" y="3068638"/>
            <a:ext cx="165735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Конюшенный приказ</a:t>
            </a:r>
          </a:p>
        </p:txBody>
      </p:sp>
      <p:sp>
        <p:nvSpPr>
          <p:cNvPr id="72" name="Text Box 73"/>
          <p:cNvSpPr txBox="1">
            <a:spLocks noChangeArrowheads="1"/>
          </p:cNvSpPr>
          <p:nvPr/>
        </p:nvSpPr>
        <p:spPr bwMode="auto">
          <a:xfrm>
            <a:off x="7164388" y="3789363"/>
            <a:ext cx="1655762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Сокольничий приказ</a:t>
            </a:r>
          </a:p>
        </p:txBody>
      </p:sp>
      <p:sp>
        <p:nvSpPr>
          <p:cNvPr id="73" name="Text Box 74"/>
          <p:cNvSpPr txBox="1">
            <a:spLocks noChangeArrowheads="1"/>
          </p:cNvSpPr>
          <p:nvPr/>
        </p:nvSpPr>
        <p:spPr bwMode="auto">
          <a:xfrm>
            <a:off x="7164388" y="4508500"/>
            <a:ext cx="15843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Ловчий приказ</a:t>
            </a:r>
          </a:p>
        </p:txBody>
      </p:sp>
      <p:sp>
        <p:nvSpPr>
          <p:cNvPr id="74" name="Text Box 75"/>
          <p:cNvSpPr txBox="1">
            <a:spLocks noChangeArrowheads="1"/>
          </p:cNvSpPr>
          <p:nvPr/>
        </p:nvSpPr>
        <p:spPr bwMode="auto">
          <a:xfrm>
            <a:off x="7235825" y="5127625"/>
            <a:ext cx="1584325" cy="677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 dirty="0">
                <a:latin typeface="Verdana" pitchFamily="34" charset="0"/>
              </a:rPr>
              <a:t>Дворцовый судный приказ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4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28599" y="1066800"/>
            <a:ext cx="1751013" cy="7778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200" b="1" dirty="0" err="1">
                <a:latin typeface="Verdana" pitchFamily="34" charset="0"/>
              </a:rPr>
              <a:t>Административ-ные</a:t>
            </a:r>
            <a:r>
              <a:rPr lang="ru-RU" sz="1200" b="1" dirty="0">
                <a:latin typeface="Verdana" pitchFamily="34" charset="0"/>
              </a:rPr>
              <a:t> и судебно-полицейские приказы</a:t>
            </a:r>
          </a:p>
        </p:txBody>
      </p:sp>
      <p:sp>
        <p:nvSpPr>
          <p:cNvPr id="6" name="Text Box 5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819400" y="1066800"/>
            <a:ext cx="1223963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 dirty="0">
                <a:latin typeface="Verdana" pitchFamily="34" charset="0"/>
              </a:rPr>
              <a:t>Военные приказы</a:t>
            </a:r>
          </a:p>
        </p:txBody>
      </p:sp>
      <p:sp>
        <p:nvSpPr>
          <p:cNvPr id="7" name="Line 8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1042988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8" name="Line 9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3419475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9" name="Rectangle 10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323850" y="2276475"/>
            <a:ext cx="1655763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0" name="Rectangle 11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323850" y="3716338"/>
            <a:ext cx="1655763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1" name="Rectangle 12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323850" y="4437063"/>
            <a:ext cx="1655763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2" name="Rectangle 13"/>
          <p:cNvSpPr>
            <a:spLocks noChangeArrowheads="1"/>
          </p:cNvSpPr>
          <p:nvPr/>
        </p:nvSpPr>
        <p:spPr bwMode="auto">
          <a:xfrm>
            <a:off x="323850" y="5157788"/>
            <a:ext cx="1655763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3" name="Rectangle 14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323850" y="2997200"/>
            <a:ext cx="1655763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4" name="Rectangle 15"/>
          <p:cNvSpPr>
            <a:spLocks noChangeArrowheads="1"/>
          </p:cNvSpPr>
          <p:nvPr/>
        </p:nvSpPr>
        <p:spPr bwMode="auto">
          <a:xfrm>
            <a:off x="2339975" y="2276475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5" name="Rectangle 16"/>
          <p:cNvSpPr>
            <a:spLocks noChangeArrowheads="1"/>
          </p:cNvSpPr>
          <p:nvPr/>
        </p:nvSpPr>
        <p:spPr bwMode="auto">
          <a:xfrm>
            <a:off x="2339975" y="3716338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6" name="Rectangle 17"/>
          <p:cNvSpPr>
            <a:spLocks noChangeArrowheads="1"/>
          </p:cNvSpPr>
          <p:nvPr/>
        </p:nvSpPr>
        <p:spPr bwMode="auto">
          <a:xfrm>
            <a:off x="2339975" y="4437063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" name="Rectangle 18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2339975" y="5157788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8" name="Rectangle 20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2339975" y="2997200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9" name="Rectangle 21"/>
          <p:cNvSpPr>
            <a:spLocks noChangeArrowheads="1"/>
          </p:cNvSpPr>
          <p:nvPr/>
        </p:nvSpPr>
        <p:spPr bwMode="auto">
          <a:xfrm>
            <a:off x="6804025" y="2636838"/>
            <a:ext cx="1657350" cy="647700"/>
          </a:xfrm>
          <a:prstGeom prst="rect">
            <a:avLst/>
          </a:prstGeom>
          <a:solidFill>
            <a:srgbClr val="EAEAEA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0" name="Rectangle 22"/>
          <p:cNvSpPr>
            <a:spLocks noChangeArrowheads="1"/>
          </p:cNvSpPr>
          <p:nvPr/>
        </p:nvSpPr>
        <p:spPr bwMode="auto">
          <a:xfrm>
            <a:off x="6802438" y="4221163"/>
            <a:ext cx="1657350" cy="863600"/>
          </a:xfrm>
          <a:prstGeom prst="rect">
            <a:avLst/>
          </a:prstGeom>
          <a:solidFill>
            <a:srgbClr val="EAEAEA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1" name="Rectangle 23"/>
          <p:cNvSpPr>
            <a:spLocks noChangeArrowheads="1"/>
          </p:cNvSpPr>
          <p:nvPr/>
        </p:nvSpPr>
        <p:spPr bwMode="auto">
          <a:xfrm>
            <a:off x="6802438" y="5157788"/>
            <a:ext cx="1657350" cy="863600"/>
          </a:xfrm>
          <a:prstGeom prst="rect">
            <a:avLst/>
          </a:prstGeom>
          <a:solidFill>
            <a:srgbClr val="EAEAEA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2" name="Rectangle 24"/>
          <p:cNvSpPr>
            <a:spLocks noChangeArrowheads="1"/>
          </p:cNvSpPr>
          <p:nvPr/>
        </p:nvSpPr>
        <p:spPr bwMode="auto">
          <a:xfrm>
            <a:off x="6802438" y="3429000"/>
            <a:ext cx="1657350" cy="647700"/>
          </a:xfrm>
          <a:prstGeom prst="rect">
            <a:avLst/>
          </a:prstGeom>
          <a:solidFill>
            <a:srgbClr val="EAEAEA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3" name="Text Box 25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6911975" y="620713"/>
            <a:ext cx="22320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(Продолжение)</a:t>
            </a:r>
          </a:p>
        </p:txBody>
      </p:sp>
      <p:sp>
        <p:nvSpPr>
          <p:cNvPr id="24" name="Line 26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7667625" y="2060575"/>
            <a:ext cx="0" cy="576263"/>
          </a:xfrm>
          <a:prstGeom prst="line">
            <a:avLst/>
          </a:prstGeom>
          <a:noFill/>
          <a:ln w="28575">
            <a:solidFill>
              <a:srgbClr val="FF33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25" name="Rectangle 27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6659563" y="1125538"/>
            <a:ext cx="1944687" cy="935037"/>
          </a:xfrm>
          <a:prstGeom prst="rect">
            <a:avLst/>
          </a:prstGeom>
          <a:solidFill>
            <a:srgbClr val="FFDDFF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6" name="Text Box 28"/>
          <p:cNvSpPr txBox="1">
            <a:spLocks noChangeArrowheads="1"/>
          </p:cNvSpPr>
          <p:nvPr/>
        </p:nvSpPr>
        <p:spPr bwMode="auto">
          <a:xfrm>
            <a:off x="6732588" y="1341438"/>
            <a:ext cx="180022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2000" b="1">
                <a:latin typeface="Verdana" pitchFamily="34" charset="0"/>
              </a:rPr>
              <a:t>Патриарх</a:t>
            </a:r>
          </a:p>
        </p:txBody>
      </p:sp>
      <p:sp>
        <p:nvSpPr>
          <p:cNvPr id="27" name="Text Box 29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6804025" y="2705100"/>
            <a:ext cx="1655763" cy="50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Патриаршие приказы</a:t>
            </a:r>
          </a:p>
        </p:txBody>
      </p:sp>
      <p:sp>
        <p:nvSpPr>
          <p:cNvPr id="28" name="Text Box 30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6732588" y="3432175"/>
            <a:ext cx="1800225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Патриарший дворцовый приказ</a:t>
            </a:r>
          </a:p>
        </p:txBody>
      </p:sp>
      <p:sp>
        <p:nvSpPr>
          <p:cNvPr id="29" name="Text Box 31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6732588" y="5229225"/>
            <a:ext cx="1728787" cy="754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Патриарший казенный приказ</a:t>
            </a:r>
          </a:p>
        </p:txBody>
      </p:sp>
      <p:sp>
        <p:nvSpPr>
          <p:cNvPr id="30" name="Text Box 32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6804025" y="4256088"/>
            <a:ext cx="1728788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Патриарший разрядный (судный) приказ</a:t>
            </a:r>
          </a:p>
        </p:txBody>
      </p:sp>
      <p:sp>
        <p:nvSpPr>
          <p:cNvPr id="31" name="Text Box 33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395288" y="2349500"/>
            <a:ext cx="15843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Записной приказ</a:t>
            </a:r>
          </a:p>
        </p:txBody>
      </p:sp>
      <p:sp>
        <p:nvSpPr>
          <p:cNvPr id="32" name="Text Box 34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395288" y="3068638"/>
            <a:ext cx="15843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Холопий приказ</a:t>
            </a:r>
          </a:p>
        </p:txBody>
      </p:sp>
      <p:sp>
        <p:nvSpPr>
          <p:cNvPr id="33" name="Text Box 35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179388" y="3789363"/>
            <a:ext cx="1944687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500" b="1">
                <a:latin typeface="Verdana" pitchFamily="34" charset="0"/>
              </a:rPr>
              <a:t>Монастырский приказ</a:t>
            </a:r>
          </a:p>
        </p:txBody>
      </p:sp>
      <p:sp>
        <p:nvSpPr>
          <p:cNvPr id="34" name="Text Box 36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323850" y="4508500"/>
            <a:ext cx="172720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Печатный приказ</a:t>
            </a:r>
          </a:p>
        </p:txBody>
      </p:sp>
      <p:sp>
        <p:nvSpPr>
          <p:cNvPr id="35" name="Text Box 37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323850" y="5157788"/>
            <a:ext cx="1655763" cy="677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приказных дел</a:t>
            </a:r>
          </a:p>
        </p:txBody>
      </p:sp>
      <p:sp>
        <p:nvSpPr>
          <p:cNvPr id="36" name="Text Box 38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339975" y="2344738"/>
            <a:ext cx="2016125" cy="50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сбора ратных людей</a:t>
            </a:r>
          </a:p>
        </p:txBody>
      </p:sp>
      <p:sp>
        <p:nvSpPr>
          <p:cNvPr id="37" name="Text Box 39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411413" y="2997200"/>
            <a:ext cx="1873250" cy="677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сбора даточных людей</a:t>
            </a:r>
          </a:p>
        </p:txBody>
      </p:sp>
      <p:sp>
        <p:nvSpPr>
          <p:cNvPr id="38" name="Text Box 40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411413" y="3687763"/>
            <a:ext cx="1944687" cy="677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полковых денег</a:t>
            </a:r>
          </a:p>
        </p:txBody>
      </p:sp>
      <p:sp>
        <p:nvSpPr>
          <p:cNvPr id="39" name="Text Box 41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411413" y="4508500"/>
            <a:ext cx="187325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Полоняничий приказ</a:t>
            </a:r>
          </a:p>
        </p:txBody>
      </p:sp>
      <p:sp>
        <p:nvSpPr>
          <p:cNvPr id="40" name="Text Box 42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2339975" y="5157788"/>
            <a:ext cx="1944688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 dirty="0" err="1">
                <a:latin typeface="Verdana" pitchFamily="34" charset="0"/>
              </a:rPr>
              <a:t>Иноземский</a:t>
            </a:r>
            <a:r>
              <a:rPr lang="ru-RU" sz="1600" b="1" dirty="0">
                <a:latin typeface="Verdana" pitchFamily="34" charset="0"/>
              </a:rPr>
              <a:t> приказ</a:t>
            </a:r>
          </a:p>
        </p:txBody>
      </p:sp>
      <p:sp>
        <p:nvSpPr>
          <p:cNvPr id="42" name="Text Box 44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800600" y="1066800"/>
            <a:ext cx="1655763" cy="866775"/>
          </a:xfrm>
          <a:prstGeom prst="rect">
            <a:avLst/>
          </a:prstGeom>
          <a:solidFill>
            <a:srgbClr val="FFDDFF"/>
          </a:solidFill>
          <a:ln w="2857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 dirty="0">
                <a:latin typeface="Verdana" pitchFamily="34" charset="0"/>
              </a:rPr>
              <a:t>Финансовые приказы</a:t>
            </a:r>
          </a:p>
        </p:txBody>
      </p:sp>
      <p:sp>
        <p:nvSpPr>
          <p:cNvPr id="43" name="Line 45">
            <a:hlinkClick r:id="rId3" action="ppaction://hlinksldjump"/>
          </p:cNvPr>
          <p:cNvSpPr>
            <a:spLocks noChangeShapeType="1"/>
          </p:cNvSpPr>
          <p:nvPr/>
        </p:nvSpPr>
        <p:spPr bwMode="auto">
          <a:xfrm>
            <a:off x="5508625" y="1916113"/>
            <a:ext cx="0" cy="288925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44" name="Rectangle 47"/>
          <p:cNvSpPr>
            <a:spLocks noChangeArrowheads="1"/>
          </p:cNvSpPr>
          <p:nvPr/>
        </p:nvSpPr>
        <p:spPr bwMode="auto">
          <a:xfrm>
            <a:off x="4716463" y="2276475"/>
            <a:ext cx="1871662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45" name="Rectangle 48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4716463" y="3716338"/>
            <a:ext cx="1871662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46" name="Rectangle 49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4716463" y="4437063"/>
            <a:ext cx="1871662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47" name="Rectangle 50"/>
          <p:cNvSpPr>
            <a:spLocks noChangeArrowheads="1"/>
          </p:cNvSpPr>
          <p:nvPr/>
        </p:nvSpPr>
        <p:spPr bwMode="auto">
          <a:xfrm>
            <a:off x="4716463" y="5157788"/>
            <a:ext cx="1871662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48" name="Rectangle 52"/>
          <p:cNvSpPr>
            <a:spLocks noChangeArrowheads="1"/>
          </p:cNvSpPr>
          <p:nvPr/>
        </p:nvSpPr>
        <p:spPr bwMode="auto">
          <a:xfrm>
            <a:off x="4716463" y="2997200"/>
            <a:ext cx="1871662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49" name="Text Box 53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643438" y="2276475"/>
            <a:ext cx="2016125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Владимирская четверть</a:t>
            </a:r>
          </a:p>
        </p:txBody>
      </p:sp>
      <p:sp>
        <p:nvSpPr>
          <p:cNvPr id="50" name="Text Box 54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787900" y="3068638"/>
            <a:ext cx="18002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Устюжская четверть</a:t>
            </a:r>
          </a:p>
        </p:txBody>
      </p:sp>
      <p:sp>
        <p:nvSpPr>
          <p:cNvPr id="51" name="Text Box 55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787900" y="3860800"/>
            <a:ext cx="18002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Галицкая четверть</a:t>
            </a:r>
          </a:p>
        </p:txBody>
      </p:sp>
      <p:sp>
        <p:nvSpPr>
          <p:cNvPr id="52" name="Text Box 56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787900" y="4508500"/>
            <a:ext cx="1800225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Новая четверть</a:t>
            </a:r>
          </a:p>
        </p:txBody>
      </p:sp>
      <p:sp>
        <p:nvSpPr>
          <p:cNvPr id="53" name="Text Box 57">
            <a:hlinkClick r:id="rId3" action="ppaction://hlinksldjump"/>
          </p:cNvPr>
          <p:cNvSpPr txBox="1">
            <a:spLocks noChangeArrowheads="1"/>
          </p:cNvSpPr>
          <p:nvPr/>
        </p:nvSpPr>
        <p:spPr bwMode="auto">
          <a:xfrm>
            <a:off x="4787900" y="5157788"/>
            <a:ext cx="1800225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Приказ денежной раздачи</a:t>
            </a:r>
          </a:p>
        </p:txBody>
      </p:sp>
      <p:sp>
        <p:nvSpPr>
          <p:cNvPr id="55" name="Rectangle 19"/>
          <p:cNvSpPr>
            <a:spLocks noChangeArrowheads="1"/>
          </p:cNvSpPr>
          <p:nvPr/>
        </p:nvSpPr>
        <p:spPr bwMode="auto">
          <a:xfrm>
            <a:off x="2438400" y="5943600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 sz="1600" b="1" dirty="0" smtClean="0">
              <a:latin typeface="Verdana" pitchFamily="34" charset="0"/>
            </a:endParaRPr>
          </a:p>
          <a:p>
            <a:r>
              <a:rPr lang="ru-RU" sz="1600" b="1" dirty="0" smtClean="0">
                <a:latin typeface="Verdana" pitchFamily="34" charset="0"/>
              </a:rPr>
              <a:t>Аптекарский </a:t>
            </a:r>
          </a:p>
          <a:p>
            <a:r>
              <a:rPr lang="ru-RU" sz="1600" b="1" dirty="0" smtClean="0">
                <a:latin typeface="Verdana" pitchFamily="34" charset="0"/>
              </a:rPr>
              <a:t>приказ</a:t>
            </a:r>
          </a:p>
          <a:p>
            <a:endParaRPr lang="ru-RU" dirty="0"/>
          </a:p>
        </p:txBody>
      </p:sp>
      <p:sp>
        <p:nvSpPr>
          <p:cNvPr id="56" name="Rectangle 19"/>
          <p:cNvSpPr>
            <a:spLocks noChangeArrowheads="1"/>
          </p:cNvSpPr>
          <p:nvPr/>
        </p:nvSpPr>
        <p:spPr bwMode="auto">
          <a:xfrm>
            <a:off x="4724400" y="5943600"/>
            <a:ext cx="2016125" cy="647700"/>
          </a:xfrm>
          <a:prstGeom prst="rect">
            <a:avLst/>
          </a:prstGeom>
          <a:solidFill>
            <a:srgbClr val="FFFF99"/>
          </a:solidFill>
          <a:ln w="2857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 dirty="0" smtClean="0">
                <a:latin typeface="Verdana" pitchFamily="34" charset="0"/>
              </a:rPr>
              <a:t>Хлебный </a:t>
            </a:r>
          </a:p>
          <a:p>
            <a:pPr algn="ctr">
              <a:lnSpc>
                <a:spcPct val="80000"/>
              </a:lnSpc>
              <a:spcBef>
                <a:spcPct val="50000"/>
              </a:spcBef>
            </a:pPr>
            <a:r>
              <a:rPr lang="ru-RU" sz="1600" b="1" dirty="0" smtClean="0">
                <a:latin typeface="Verdana" pitchFamily="34" charset="0"/>
              </a:rPr>
              <a:t>приказ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990600"/>
            <a:ext cx="8686800" cy="762000"/>
          </a:xfrm>
        </p:spPr>
        <p:txBody>
          <a:bodyPr>
            <a:normAutofit fontScale="32500" lnSpcReduction="20000"/>
          </a:bodyPr>
          <a:lstStyle/>
          <a:p>
            <a:r>
              <a:rPr lang="ru-RU" sz="8000" b="1" dirty="0" smtClean="0">
                <a:solidFill>
                  <a:srgbClr val="C00000"/>
                </a:solidFill>
                <a:latin typeface="Calibri" pitchFamily="34" charset="0"/>
              </a:rPr>
              <a:t>Предпосылки образования Древнерусского государства</a:t>
            </a:r>
          </a:p>
          <a:p>
            <a:endParaRPr lang="ru-RU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762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6858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pSp>
        <p:nvGrpSpPr>
          <p:cNvPr id="6" name="Group 8"/>
          <p:cNvGrpSpPr>
            <a:grpSpLocks/>
          </p:cNvGrpSpPr>
          <p:nvPr/>
        </p:nvGrpSpPr>
        <p:grpSpPr bwMode="auto">
          <a:xfrm>
            <a:off x="381000" y="1524000"/>
            <a:ext cx="8151813" cy="5103837"/>
            <a:chOff x="340" y="799"/>
            <a:chExt cx="5035" cy="3265"/>
          </a:xfrm>
        </p:grpSpPr>
        <p:grpSp>
          <p:nvGrpSpPr>
            <p:cNvPr id="8" name="Group 10"/>
            <p:cNvGrpSpPr>
              <a:grpSpLocks/>
            </p:cNvGrpSpPr>
            <p:nvPr/>
          </p:nvGrpSpPr>
          <p:grpSpPr bwMode="auto">
            <a:xfrm>
              <a:off x="340" y="799"/>
              <a:ext cx="5035" cy="590"/>
              <a:chOff x="340" y="935"/>
              <a:chExt cx="5035" cy="590"/>
            </a:xfrm>
          </p:grpSpPr>
          <p:grpSp>
            <p:nvGrpSpPr>
              <p:cNvPr id="25" name="Group 11"/>
              <p:cNvGrpSpPr>
                <a:grpSpLocks/>
              </p:cNvGrpSpPr>
              <p:nvPr/>
            </p:nvGrpSpPr>
            <p:grpSpPr bwMode="auto">
              <a:xfrm>
                <a:off x="340" y="936"/>
                <a:ext cx="5035" cy="589"/>
                <a:chOff x="340" y="1162"/>
                <a:chExt cx="5035" cy="544"/>
              </a:xfrm>
            </p:grpSpPr>
            <p:sp>
              <p:nvSpPr>
                <p:cNvPr id="27" name="Rectangle 12"/>
                <p:cNvSpPr>
                  <a:spLocks noChangeArrowheads="1"/>
                </p:cNvSpPr>
                <p:nvPr/>
              </p:nvSpPr>
              <p:spPr bwMode="auto">
                <a:xfrm>
                  <a:off x="340" y="1162"/>
                  <a:ext cx="5035" cy="544"/>
                </a:xfrm>
                <a:prstGeom prst="rect">
                  <a:avLst/>
                </a:prstGeom>
                <a:solidFill>
                  <a:srgbClr val="FFFFCC"/>
                </a:solidFill>
                <a:ln w="28575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28" name="Text Box 13"/>
                <p:cNvSpPr txBox="1">
                  <a:spLocks noChangeArrowheads="1"/>
                </p:cNvSpPr>
                <p:nvPr/>
              </p:nvSpPr>
              <p:spPr bwMode="auto">
                <a:xfrm>
                  <a:off x="385" y="1207"/>
                  <a:ext cx="4944" cy="18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>
                  <a:spAutoFit/>
                </a:bodyPr>
                <a:lstStyle/>
                <a:p>
                  <a:pPr algn="just">
                    <a:lnSpc>
                      <a:spcPct val="90000"/>
                    </a:lnSpc>
                    <a:spcBef>
                      <a:spcPct val="50000"/>
                    </a:spcBef>
                  </a:pPr>
                  <a:endParaRPr lang="ru-RU" sz="1600" b="1">
                    <a:latin typeface="Verdana" pitchFamily="34" charset="0"/>
                  </a:endParaRPr>
                </a:p>
              </p:txBody>
            </p:sp>
          </p:grpSp>
          <p:sp>
            <p:nvSpPr>
              <p:cNvPr id="26" name="Text Box 14"/>
              <p:cNvSpPr txBox="1">
                <a:spLocks noChangeArrowheads="1"/>
              </p:cNvSpPr>
              <p:nvPr/>
            </p:nvSpPr>
            <p:spPr bwMode="auto">
              <a:xfrm>
                <a:off x="431" y="935"/>
                <a:ext cx="4898" cy="58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В </a:t>
                </a:r>
                <a:r>
                  <a:rPr lang="en-US" sz="1600" b="1" dirty="0">
                    <a:solidFill>
                      <a:srgbClr val="FF0000"/>
                    </a:solidFill>
                    <a:latin typeface="Verdana" pitchFamily="34" charset="0"/>
                  </a:rPr>
                  <a:t>IX</a:t>
                </a: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 веке</a:t>
                </a:r>
                <a:r>
                  <a:rPr lang="ru-RU" sz="1600" b="1" dirty="0">
                    <a:latin typeface="Verdana" pitchFamily="34" charset="0"/>
                  </a:rPr>
                  <a:t> большая часть славянских племен слилась в </a:t>
                </a:r>
                <a:r>
                  <a:rPr lang="ru-RU" sz="1600" b="1" u="sng" dirty="0">
                    <a:latin typeface="Verdana" pitchFamily="34" charset="0"/>
                  </a:rPr>
                  <a:t>территориальный союз</a:t>
                </a:r>
                <a:r>
                  <a:rPr lang="ru-RU" sz="1600" b="1" dirty="0">
                    <a:latin typeface="Verdana" pitchFamily="34" charset="0"/>
                  </a:rPr>
                  <a:t>, получивший название </a:t>
                </a:r>
                <a:r>
                  <a:rPr lang="ru-RU" sz="1600" b="1" u="sng" dirty="0">
                    <a:latin typeface="Verdana" pitchFamily="34" charset="0"/>
                  </a:rPr>
                  <a:t>«Русская земля»</a:t>
                </a:r>
                <a:r>
                  <a:rPr lang="ru-RU" sz="1600" b="1" dirty="0">
                    <a:latin typeface="Verdana" pitchFamily="34" charset="0"/>
                  </a:rPr>
                  <a:t>. Центром объединения был Киев, где правила полулегендарная династия Кия, </a:t>
                </a:r>
                <a:r>
                  <a:rPr lang="ru-RU" sz="1600" b="1" dirty="0" err="1">
                    <a:latin typeface="Verdana" pitchFamily="34" charset="0"/>
                  </a:rPr>
                  <a:t>Дира</a:t>
                </a:r>
                <a:r>
                  <a:rPr lang="ru-RU" sz="1600" b="1" dirty="0">
                    <a:latin typeface="Verdana" pitchFamily="34" charset="0"/>
                  </a:rPr>
                  <a:t> и Аскольда.</a:t>
                </a:r>
              </a:p>
            </p:txBody>
          </p:sp>
        </p:grpSp>
        <p:grpSp>
          <p:nvGrpSpPr>
            <p:cNvPr id="9" name="Group 15"/>
            <p:cNvGrpSpPr>
              <a:grpSpLocks/>
            </p:cNvGrpSpPr>
            <p:nvPr/>
          </p:nvGrpSpPr>
          <p:grpSpPr bwMode="auto">
            <a:xfrm>
              <a:off x="340" y="1480"/>
              <a:ext cx="5035" cy="545"/>
              <a:chOff x="340" y="1842"/>
              <a:chExt cx="5035" cy="545"/>
            </a:xfrm>
          </p:grpSpPr>
          <p:grpSp>
            <p:nvGrpSpPr>
              <p:cNvPr id="21" name="Group 16"/>
              <p:cNvGrpSpPr>
                <a:grpSpLocks/>
              </p:cNvGrpSpPr>
              <p:nvPr/>
            </p:nvGrpSpPr>
            <p:grpSpPr bwMode="auto">
              <a:xfrm>
                <a:off x="340" y="1842"/>
                <a:ext cx="5035" cy="545"/>
                <a:chOff x="340" y="1797"/>
                <a:chExt cx="5035" cy="1179"/>
              </a:xfrm>
            </p:grpSpPr>
            <p:sp>
              <p:nvSpPr>
                <p:cNvPr id="23" name="Rectangle 17"/>
                <p:cNvSpPr>
                  <a:spLocks noChangeArrowheads="1"/>
                </p:cNvSpPr>
                <p:nvPr/>
              </p:nvSpPr>
              <p:spPr bwMode="auto">
                <a:xfrm>
                  <a:off x="340" y="1797"/>
                  <a:ext cx="5035" cy="1179"/>
                </a:xfrm>
                <a:prstGeom prst="rect">
                  <a:avLst/>
                </a:prstGeom>
                <a:solidFill>
                  <a:srgbClr val="FFFFCC"/>
                </a:solidFill>
                <a:ln w="28575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24" name="Text Box 18"/>
                <p:cNvSpPr txBox="1">
                  <a:spLocks noChangeArrowheads="1"/>
                </p:cNvSpPr>
                <p:nvPr/>
              </p:nvSpPr>
              <p:spPr bwMode="auto">
                <a:xfrm>
                  <a:off x="385" y="1797"/>
                  <a:ext cx="4989" cy="426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>
                  <a:spAutoFit/>
                </a:bodyPr>
                <a:lstStyle/>
                <a:p>
                  <a:pPr algn="just">
                    <a:lnSpc>
                      <a:spcPct val="90000"/>
                    </a:lnSpc>
                  </a:pPr>
                  <a:endParaRPr lang="ru-RU" sz="1600" b="1" i="1">
                    <a:latin typeface="Verdana" pitchFamily="34" charset="0"/>
                  </a:endParaRPr>
                </a:p>
              </p:txBody>
            </p:sp>
          </p:grpSp>
          <p:sp>
            <p:nvSpPr>
              <p:cNvPr id="22" name="Text Box 19"/>
              <p:cNvSpPr txBox="1">
                <a:spLocks noChangeArrowheads="1"/>
              </p:cNvSpPr>
              <p:nvPr/>
            </p:nvSpPr>
            <p:spPr bwMode="auto">
              <a:xfrm>
                <a:off x="385" y="1842"/>
                <a:ext cx="4944" cy="5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В 882 году</a:t>
                </a:r>
                <a:r>
                  <a:rPr lang="ru-RU" sz="1600" b="1" dirty="0">
                    <a:latin typeface="Verdana" pitchFamily="34" charset="0"/>
                  </a:rPr>
                  <a:t> 2 крупнейших  политических центра древних славян, Киевский и Новгородский, объединились под властью Киева, образовав Древнерусское государство.</a:t>
                </a:r>
              </a:p>
            </p:txBody>
          </p:sp>
        </p:grpSp>
        <p:grpSp>
          <p:nvGrpSpPr>
            <p:cNvPr id="10" name="Group 20"/>
            <p:cNvGrpSpPr>
              <a:grpSpLocks/>
            </p:cNvGrpSpPr>
            <p:nvPr/>
          </p:nvGrpSpPr>
          <p:grpSpPr bwMode="auto">
            <a:xfrm>
              <a:off x="340" y="2115"/>
              <a:ext cx="5035" cy="635"/>
              <a:chOff x="340" y="2614"/>
              <a:chExt cx="5035" cy="635"/>
            </a:xfrm>
          </p:grpSpPr>
          <p:sp>
            <p:nvSpPr>
              <p:cNvPr id="19" name="Rectangle 21"/>
              <p:cNvSpPr>
                <a:spLocks noChangeArrowheads="1"/>
              </p:cNvSpPr>
              <p:nvPr/>
            </p:nvSpPr>
            <p:spPr bwMode="auto">
              <a:xfrm>
                <a:off x="340" y="2614"/>
                <a:ext cx="5035" cy="635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20" name="Text Box 22"/>
              <p:cNvSpPr txBox="1">
                <a:spLocks noChangeArrowheads="1"/>
              </p:cNvSpPr>
              <p:nvPr/>
            </p:nvSpPr>
            <p:spPr bwMode="auto">
              <a:xfrm>
                <a:off x="385" y="2614"/>
                <a:ext cx="4989" cy="61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90000"/>
                  </a:lnSpc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С конца </a:t>
                </a:r>
                <a:r>
                  <a:rPr lang="en-US" sz="1600" b="1" dirty="0">
                    <a:solidFill>
                      <a:srgbClr val="FF0000"/>
                    </a:solidFill>
                    <a:latin typeface="Verdana" pitchFamily="34" charset="0"/>
                  </a:rPr>
                  <a:t>IX</a:t>
                </a: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 до начала </a:t>
                </a:r>
                <a:r>
                  <a:rPr lang="en-US" sz="1600" b="1" dirty="0">
                    <a:solidFill>
                      <a:srgbClr val="FF0000"/>
                    </a:solidFill>
                    <a:latin typeface="Verdana" pitchFamily="34" charset="0"/>
                  </a:rPr>
                  <a:t>XI</a:t>
                </a: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 века</a:t>
                </a:r>
                <a:r>
                  <a:rPr lang="ru-RU" sz="1600" b="1" dirty="0">
                    <a:latin typeface="Verdana" pitchFamily="34" charset="0"/>
                  </a:rPr>
                  <a:t> это государство включало территории древних славянских племен – древлян, северян, радимичей, </a:t>
                </a:r>
                <a:r>
                  <a:rPr lang="ru-RU" sz="1600" b="1" dirty="0" err="1">
                    <a:latin typeface="Verdana" pitchFamily="34" charset="0"/>
                  </a:rPr>
                  <a:t>уличей</a:t>
                </a:r>
                <a:r>
                  <a:rPr lang="ru-RU" sz="1600" b="1" dirty="0">
                    <a:latin typeface="Verdana" pitchFamily="34" charset="0"/>
                  </a:rPr>
                  <a:t>, </a:t>
                </a:r>
                <a:r>
                  <a:rPr lang="ru-RU" sz="1600" b="1" dirty="0" err="1">
                    <a:latin typeface="Verdana" pitchFamily="34" charset="0"/>
                  </a:rPr>
                  <a:t>тивирцев</a:t>
                </a:r>
                <a:r>
                  <a:rPr lang="ru-RU" sz="1600" b="1" dirty="0">
                    <a:latin typeface="Verdana" pitchFamily="34" charset="0"/>
                  </a:rPr>
                  <a:t>, вятичей. В центре нового государственного образования оказалось племя полян.</a:t>
                </a:r>
              </a:p>
            </p:txBody>
          </p:sp>
        </p:grpSp>
        <p:grpSp>
          <p:nvGrpSpPr>
            <p:cNvPr id="11" name="Group 23"/>
            <p:cNvGrpSpPr>
              <a:grpSpLocks/>
            </p:cNvGrpSpPr>
            <p:nvPr/>
          </p:nvGrpSpPr>
          <p:grpSpPr bwMode="auto">
            <a:xfrm>
              <a:off x="340" y="2750"/>
              <a:ext cx="5035" cy="363"/>
              <a:chOff x="340" y="3566"/>
              <a:chExt cx="5035" cy="363"/>
            </a:xfrm>
          </p:grpSpPr>
          <p:sp>
            <p:nvSpPr>
              <p:cNvPr id="17" name="Rectangle 24"/>
              <p:cNvSpPr>
                <a:spLocks noChangeArrowheads="1"/>
              </p:cNvSpPr>
              <p:nvPr/>
            </p:nvSpPr>
            <p:spPr bwMode="auto">
              <a:xfrm>
                <a:off x="340" y="3566"/>
                <a:ext cx="5035" cy="363"/>
              </a:xfrm>
              <a:prstGeom prst="rect">
                <a:avLst/>
              </a:prstGeom>
              <a:solidFill>
                <a:srgbClr val="FFFFCC"/>
              </a:solidFill>
              <a:ln w="28575">
                <a:solidFill>
                  <a:srgbClr val="FF0000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8" name="Text Box 25"/>
              <p:cNvSpPr txBox="1">
                <a:spLocks noChangeArrowheads="1"/>
              </p:cNvSpPr>
              <p:nvPr/>
            </p:nvSpPr>
            <p:spPr bwMode="auto">
              <a:xfrm>
                <a:off x="385" y="3566"/>
                <a:ext cx="4944" cy="33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90000"/>
                  </a:lnSpc>
                  <a:spcBef>
                    <a:spcPct val="50000"/>
                  </a:spcBef>
                </a:pP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Древнерусское государство</a:t>
                </a:r>
                <a:r>
                  <a:rPr lang="ru-RU" sz="1600" b="1" dirty="0">
                    <a:latin typeface="Verdana" pitchFamily="34" charset="0"/>
                  </a:rPr>
                  <a:t> стало своеобразной федерацией племен, </a:t>
                </a: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по своей форме</a:t>
                </a:r>
                <a:r>
                  <a:rPr lang="ru-RU" sz="1600" b="1" dirty="0">
                    <a:latin typeface="Verdana" pitchFamily="34" charset="0"/>
                  </a:rPr>
                  <a:t> это была </a:t>
                </a:r>
                <a:r>
                  <a:rPr lang="ru-RU" sz="1600" b="1" dirty="0">
                    <a:solidFill>
                      <a:srgbClr val="FF0000"/>
                    </a:solidFill>
                    <a:latin typeface="Verdana" pitchFamily="34" charset="0"/>
                  </a:rPr>
                  <a:t>раннефеодальная монархия.</a:t>
                </a:r>
              </a:p>
            </p:txBody>
          </p:sp>
        </p:grpSp>
        <p:grpSp>
          <p:nvGrpSpPr>
            <p:cNvPr id="12" name="Group 26"/>
            <p:cNvGrpSpPr>
              <a:grpSpLocks/>
            </p:cNvGrpSpPr>
            <p:nvPr/>
          </p:nvGrpSpPr>
          <p:grpSpPr bwMode="auto">
            <a:xfrm>
              <a:off x="340" y="3203"/>
              <a:ext cx="5035" cy="861"/>
              <a:chOff x="340" y="3203"/>
              <a:chExt cx="5035" cy="861"/>
            </a:xfrm>
          </p:grpSpPr>
          <p:grpSp>
            <p:nvGrpSpPr>
              <p:cNvPr id="13" name="Group 27"/>
              <p:cNvGrpSpPr>
                <a:grpSpLocks/>
              </p:cNvGrpSpPr>
              <p:nvPr/>
            </p:nvGrpSpPr>
            <p:grpSpPr bwMode="auto">
              <a:xfrm>
                <a:off x="340" y="3203"/>
                <a:ext cx="5035" cy="861"/>
                <a:chOff x="340" y="1797"/>
                <a:chExt cx="5035" cy="1179"/>
              </a:xfrm>
            </p:grpSpPr>
            <p:sp>
              <p:nvSpPr>
                <p:cNvPr id="15" name="Rectangle 28"/>
                <p:cNvSpPr>
                  <a:spLocks noChangeArrowheads="1"/>
                </p:cNvSpPr>
                <p:nvPr/>
              </p:nvSpPr>
              <p:spPr bwMode="auto">
                <a:xfrm>
                  <a:off x="340" y="1797"/>
                  <a:ext cx="5035" cy="1179"/>
                </a:xfrm>
                <a:prstGeom prst="rect">
                  <a:avLst/>
                </a:prstGeom>
                <a:solidFill>
                  <a:srgbClr val="FFFFCC"/>
                </a:solidFill>
                <a:ln w="28575">
                  <a:solidFill>
                    <a:srgbClr val="FF000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16" name="Text Box 29"/>
                <p:cNvSpPr txBox="1">
                  <a:spLocks noChangeArrowheads="1"/>
                </p:cNvSpPr>
                <p:nvPr/>
              </p:nvSpPr>
              <p:spPr bwMode="auto">
                <a:xfrm>
                  <a:off x="385" y="1797"/>
                  <a:ext cx="4989" cy="27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>
                  <a:spAutoFit/>
                </a:bodyPr>
                <a:lstStyle/>
                <a:p>
                  <a:pPr algn="just">
                    <a:lnSpc>
                      <a:spcPct val="90000"/>
                    </a:lnSpc>
                  </a:pPr>
                  <a:endParaRPr lang="ru-RU" sz="1600" b="1" i="1">
                    <a:latin typeface="Verdana" pitchFamily="34" charset="0"/>
                  </a:endParaRPr>
                </a:p>
              </p:txBody>
            </p:sp>
          </p:grpSp>
          <p:sp>
            <p:nvSpPr>
              <p:cNvPr id="14" name="Text Box 30"/>
              <p:cNvSpPr txBox="1">
                <a:spLocks noChangeArrowheads="1"/>
              </p:cNvSpPr>
              <p:nvPr/>
            </p:nvSpPr>
            <p:spPr bwMode="auto">
              <a:xfrm>
                <a:off x="386" y="3221"/>
                <a:ext cx="4989" cy="72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just">
                  <a:lnSpc>
                    <a:spcPct val="85000"/>
                  </a:lnSpc>
                  <a:spcBef>
                    <a:spcPct val="50000"/>
                  </a:spcBef>
                </a:pPr>
                <a:r>
                  <a:rPr lang="ru-RU" sz="1600" b="1" u="sng" dirty="0">
                    <a:latin typeface="Verdana" pitchFamily="34" charset="0"/>
                  </a:rPr>
                  <a:t>Территория</a:t>
                </a:r>
                <a:r>
                  <a:rPr lang="ru-RU" sz="1600" b="1" dirty="0">
                    <a:latin typeface="Verdana" pitchFamily="34" charset="0"/>
                  </a:rPr>
                  <a:t> Киевского государства сосредоточилась </a:t>
                </a:r>
                <a:r>
                  <a:rPr lang="ru-RU" sz="1600" b="1" u="sng" dirty="0">
                    <a:latin typeface="Verdana" pitchFamily="34" charset="0"/>
                  </a:rPr>
                  <a:t>вокруг нескольких </a:t>
                </a:r>
                <a:r>
                  <a:rPr lang="ru-RU" sz="1600" b="1" dirty="0">
                    <a:latin typeface="Verdana" pitchFamily="34" charset="0"/>
                  </a:rPr>
                  <a:t>политических</a:t>
                </a:r>
                <a:r>
                  <a:rPr lang="ru-RU" sz="1600" b="1" u="sng" dirty="0">
                    <a:latin typeface="Verdana" pitchFamily="34" charset="0"/>
                  </a:rPr>
                  <a:t> центров</a:t>
                </a:r>
                <a:r>
                  <a:rPr lang="ru-RU" sz="1600" b="1" dirty="0">
                    <a:latin typeface="Verdana" pitchFamily="34" charset="0"/>
                  </a:rPr>
                  <a:t>, некогда </a:t>
                </a:r>
                <a:r>
                  <a:rPr lang="ru-RU" sz="1600" b="1" u="sng" dirty="0">
                    <a:latin typeface="Verdana" pitchFamily="34" charset="0"/>
                  </a:rPr>
                  <a:t>бывших племенами</a:t>
                </a:r>
                <a:r>
                  <a:rPr lang="ru-RU" sz="1600" b="1" dirty="0">
                    <a:latin typeface="Verdana" pitchFamily="34" charset="0"/>
                  </a:rPr>
                  <a:t>. Во 2-й половине </a:t>
                </a:r>
                <a:r>
                  <a:rPr lang="en-US" sz="1600" b="1" dirty="0">
                    <a:latin typeface="Verdana" pitchFamily="34" charset="0"/>
                  </a:rPr>
                  <a:t>XI</a:t>
                </a:r>
                <a:r>
                  <a:rPr lang="ru-RU" sz="1600" b="1" dirty="0">
                    <a:latin typeface="Verdana" pitchFamily="34" charset="0"/>
                  </a:rPr>
                  <a:t> – начале </a:t>
                </a:r>
                <a:r>
                  <a:rPr lang="en-US" sz="1600" b="1" dirty="0">
                    <a:latin typeface="Verdana" pitchFamily="34" charset="0"/>
                  </a:rPr>
                  <a:t>XII</a:t>
                </a:r>
                <a:r>
                  <a:rPr lang="ru-RU" sz="1600" b="1" dirty="0">
                    <a:latin typeface="Verdana" pitchFamily="34" charset="0"/>
                  </a:rPr>
                  <a:t>  вв. в пределах Киевской Руси стали образовываться достаточно </a:t>
                </a:r>
                <a:r>
                  <a:rPr lang="ru-RU" sz="1600" b="1" u="sng" dirty="0">
                    <a:latin typeface="Verdana" pitchFamily="34" charset="0"/>
                  </a:rPr>
                  <a:t>устойчивые </a:t>
                </a:r>
                <a:r>
                  <a:rPr lang="ru-RU" sz="1600" b="1" u="sng" dirty="0" err="1">
                    <a:latin typeface="Verdana" pitchFamily="34" charset="0"/>
                  </a:rPr>
                  <a:t>княжества-полугосударства</a:t>
                </a:r>
                <a:r>
                  <a:rPr lang="ru-RU" sz="1600" b="1" dirty="0">
                    <a:latin typeface="Verdana" pitchFamily="34" charset="0"/>
                  </a:rPr>
                  <a:t>: </a:t>
                </a:r>
                <a:r>
                  <a:rPr lang="ru-RU" sz="1600" b="1" u="sng" dirty="0">
                    <a:latin typeface="Verdana" pitchFamily="34" charset="0"/>
                  </a:rPr>
                  <a:t>Киевская, Черниговская, </a:t>
                </a:r>
                <a:r>
                  <a:rPr lang="ru-RU" sz="1600" b="1" u="sng" dirty="0" err="1">
                    <a:latin typeface="Verdana" pitchFamily="34" charset="0"/>
                  </a:rPr>
                  <a:t>Переяславская</a:t>
                </a:r>
                <a:r>
                  <a:rPr lang="ru-RU" sz="1600" b="1" u="sng" dirty="0">
                    <a:latin typeface="Verdana" pitchFamily="34" charset="0"/>
                  </a:rPr>
                  <a:t> </a:t>
                </a:r>
                <a:r>
                  <a:rPr lang="ru-RU" sz="1600" b="1" dirty="0">
                    <a:latin typeface="Verdana" pitchFamily="34" charset="0"/>
                  </a:rPr>
                  <a:t>земли.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8600" y="1066800"/>
            <a:ext cx="8610600" cy="685800"/>
          </a:xfrm>
        </p:spPr>
        <p:txBody>
          <a:bodyPr>
            <a:normAutofit fontScale="90000"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sz="3600" b="1" dirty="0" smtClean="0">
                <a:solidFill>
                  <a:srgbClr val="C00000"/>
                </a:solidFill>
              </a:rPr>
              <a:t>Особенности государственного строя и система управления</a:t>
            </a:r>
            <a:br>
              <a:rPr lang="ru-RU" sz="3600" b="1" dirty="0" smtClean="0">
                <a:solidFill>
                  <a:srgbClr val="C00000"/>
                </a:solidFill>
              </a:rPr>
            </a:br>
            <a:endParaRPr lang="ru-RU" sz="36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2057400"/>
            <a:ext cx="8458200" cy="4191000"/>
          </a:xfrm>
        </p:spPr>
        <p:txBody>
          <a:bodyPr>
            <a:normAutofit/>
          </a:bodyPr>
          <a:lstStyle/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 </a:t>
            </a:r>
            <a:r>
              <a:rPr lang="ru-RU" sz="2600" b="1" dirty="0" err="1" smtClean="0">
                <a:solidFill>
                  <a:srgbClr val="C00000"/>
                </a:solidFill>
              </a:rPr>
              <a:t>Гардарика</a:t>
            </a:r>
            <a:r>
              <a:rPr lang="ru-RU" sz="2600" b="1" dirty="0" smtClean="0">
                <a:solidFill>
                  <a:srgbClr val="C00000"/>
                </a:solidFill>
              </a:rPr>
              <a:t> и земля русская</a:t>
            </a:r>
          </a:p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 Города </a:t>
            </a:r>
            <a:r>
              <a:rPr lang="ru-RU" sz="2600" b="1" dirty="0" err="1" smtClean="0">
                <a:solidFill>
                  <a:srgbClr val="C00000"/>
                </a:solidFill>
              </a:rPr>
              <a:t>дорюриковской</a:t>
            </a:r>
            <a:r>
              <a:rPr lang="ru-RU" sz="2600" b="1" dirty="0" smtClean="0">
                <a:solidFill>
                  <a:srgbClr val="C00000"/>
                </a:solidFill>
              </a:rPr>
              <a:t> Руси и их роль в образовании земель русских</a:t>
            </a:r>
          </a:p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Первенство главного города, тяготение к нему пригородов, волостей, весей и сел как механизм защиты</a:t>
            </a:r>
          </a:p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Демократизация русских городов и городское вече</a:t>
            </a:r>
          </a:p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Взаимоотношения князей и городов/земель</a:t>
            </a:r>
          </a:p>
          <a:p>
            <a:pPr algn="l">
              <a:buFont typeface="Wingdings" pitchFamily="2" charset="2"/>
              <a:buChar char="Ø"/>
            </a:pPr>
            <a:r>
              <a:rPr lang="ru-RU" sz="2600" b="1" dirty="0" smtClean="0">
                <a:solidFill>
                  <a:srgbClr val="C00000"/>
                </a:solidFill>
              </a:rPr>
              <a:t>«ряды» договоров и </a:t>
            </a:r>
            <a:r>
              <a:rPr lang="ru-RU" sz="2600" b="1" dirty="0" err="1" smtClean="0">
                <a:solidFill>
                  <a:srgbClr val="C00000"/>
                </a:solidFill>
              </a:rPr>
              <a:t>прночстьранство</a:t>
            </a:r>
            <a:r>
              <a:rPr lang="ru-RU" sz="2600" b="1" dirty="0" smtClean="0">
                <a:solidFill>
                  <a:srgbClr val="C00000"/>
                </a:solidFill>
              </a:rPr>
              <a:t> свобод князей</a:t>
            </a:r>
          </a:p>
          <a:p>
            <a:pPr algn="l"/>
            <a:endParaRPr lang="ru-RU" sz="2600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04800" y="1066800"/>
            <a:ext cx="8077200" cy="762000"/>
          </a:xfrm>
        </p:spPr>
        <p:txBody>
          <a:bodyPr>
            <a:normAutofit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Распределение власти в Древней Руси</a:t>
            </a:r>
            <a:endParaRPr lang="ru-RU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838200" y="1905000"/>
            <a:ext cx="2209800" cy="914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КНЯЗЬ</a:t>
            </a:r>
            <a:endParaRPr lang="ru-RU" sz="3200" b="1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5334000" y="1905000"/>
            <a:ext cx="2209800" cy="914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ВЕЧЕ</a:t>
            </a:r>
            <a:endParaRPr lang="ru-RU" sz="3200" b="1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3352800" y="5562600"/>
            <a:ext cx="2438400" cy="914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ЗЕМЛЯ</a:t>
            </a:r>
            <a:endParaRPr lang="ru-RU" sz="3200" b="1" dirty="0"/>
          </a:p>
        </p:txBody>
      </p:sp>
      <p:sp>
        <p:nvSpPr>
          <p:cNvPr id="8" name="Прямоугольник 7"/>
          <p:cNvSpPr/>
          <p:nvPr/>
        </p:nvSpPr>
        <p:spPr>
          <a:xfrm>
            <a:off x="3124200" y="3276600"/>
            <a:ext cx="2514600" cy="914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/>
              <a:t>ПОСАДНИКИ</a:t>
            </a:r>
            <a:endParaRPr lang="ru-RU" sz="3200" dirty="0"/>
          </a:p>
        </p:txBody>
      </p:sp>
      <p:sp>
        <p:nvSpPr>
          <p:cNvPr id="10" name="Двойная стрелка влево/вправо 9"/>
          <p:cNvSpPr/>
          <p:nvPr/>
        </p:nvSpPr>
        <p:spPr>
          <a:xfrm rot="5400000">
            <a:off x="3901440" y="4632960"/>
            <a:ext cx="1216152" cy="484632"/>
          </a:xfrm>
          <a:prstGeom prst="leftRight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Двойная стрелка влево/вверх 10"/>
          <p:cNvSpPr/>
          <p:nvPr/>
        </p:nvSpPr>
        <p:spPr>
          <a:xfrm>
            <a:off x="6096000" y="3124200"/>
            <a:ext cx="850392" cy="850392"/>
          </a:xfrm>
          <a:prstGeom prst="leftUp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Двойная стрелка влево/вверх 11"/>
          <p:cNvSpPr/>
          <p:nvPr/>
        </p:nvSpPr>
        <p:spPr>
          <a:xfrm rot="5400000">
            <a:off x="1752600" y="3124200"/>
            <a:ext cx="850392" cy="850392"/>
          </a:xfrm>
          <a:prstGeom prst="leftUp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Двойная стрелка влево/вправо 12"/>
          <p:cNvSpPr/>
          <p:nvPr/>
        </p:nvSpPr>
        <p:spPr>
          <a:xfrm>
            <a:off x="3581400" y="2057400"/>
            <a:ext cx="1216152" cy="484632"/>
          </a:xfrm>
          <a:prstGeom prst="leftRight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990600"/>
            <a:ext cx="8534400" cy="914400"/>
          </a:xfrm>
          <a:ln>
            <a:solidFill>
              <a:srgbClr val="C00000"/>
            </a:solidFill>
          </a:ln>
        </p:spPr>
        <p:txBody>
          <a:bodyPr>
            <a:normAutofit fontScale="70000" lnSpcReduction="2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«Русская правда»- собрание норм обычного русского права и церковно-правового уложения, основанного на трансляции византийского права </a:t>
            </a:r>
            <a:endParaRPr lang="ru-RU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457200" y="2133600"/>
            <a:ext cx="3352800" cy="1219200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/>
              <a:t>Краткая «Русская правда»</a:t>
            </a:r>
            <a:endParaRPr lang="ru-RU" sz="32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4648200" y="3048000"/>
            <a:ext cx="3886200" cy="1219200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/>
              <a:t>Пространная «Русская правда»</a:t>
            </a:r>
            <a:endParaRPr lang="ru-RU" sz="3200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4114800" y="1981200"/>
            <a:ext cx="4876800" cy="8382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rgbClr val="C00000"/>
                </a:solidFill>
              </a:rPr>
              <a:t>Новгородская летопись</a:t>
            </a:r>
          </a:p>
          <a:p>
            <a:pPr algn="ctr"/>
            <a:r>
              <a:rPr lang="ru-RU" sz="2000" b="1" dirty="0" smtClean="0">
                <a:solidFill>
                  <a:srgbClr val="C00000"/>
                </a:solidFill>
              </a:rPr>
              <a:t>Авторство приписывается Ярославу Мудрому</a:t>
            </a:r>
            <a:endParaRPr lang="ru-RU" sz="2000" b="1" dirty="0">
              <a:solidFill>
                <a:srgbClr val="C00000"/>
              </a:solidFill>
            </a:endParaRPr>
          </a:p>
        </p:txBody>
      </p:sp>
      <p:sp>
        <p:nvSpPr>
          <p:cNvPr id="8" name="Нашивка 7"/>
          <p:cNvSpPr/>
          <p:nvPr/>
        </p:nvSpPr>
        <p:spPr>
          <a:xfrm rot="10800000">
            <a:off x="4038600" y="2209800"/>
            <a:ext cx="484632" cy="484632"/>
          </a:xfrm>
          <a:prstGeom prst="chevron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9" name="Нашивка 8"/>
          <p:cNvSpPr/>
          <p:nvPr/>
        </p:nvSpPr>
        <p:spPr>
          <a:xfrm>
            <a:off x="4038600" y="3581400"/>
            <a:ext cx="484632" cy="484632"/>
          </a:xfrm>
          <a:prstGeom prst="chevron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0" y="3505200"/>
            <a:ext cx="3962400" cy="29718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buFont typeface="Wingdings" pitchFamily="2" charset="2"/>
              <a:buChar char="ü"/>
            </a:pPr>
            <a:r>
              <a:rPr lang="ru-RU" sz="2000" b="1" dirty="0" smtClean="0">
                <a:solidFill>
                  <a:srgbClr val="C00000"/>
                </a:solidFill>
              </a:rPr>
              <a:t>Систематический свод Правды Ярослава Мудрого и его сыновей</a:t>
            </a:r>
          </a:p>
          <a:p>
            <a:pPr>
              <a:buFont typeface="Wingdings" pitchFamily="2" charset="2"/>
              <a:buChar char="ü"/>
            </a:pPr>
            <a:r>
              <a:rPr lang="ru-RU" sz="2000" b="1" dirty="0" smtClean="0">
                <a:solidFill>
                  <a:srgbClr val="C00000"/>
                </a:solidFill>
              </a:rPr>
              <a:t>Княжеские уставы</a:t>
            </a:r>
          </a:p>
          <a:p>
            <a:pPr>
              <a:buFont typeface="Wingdings" pitchFamily="2" charset="2"/>
              <a:buChar char="ü"/>
            </a:pPr>
            <a:r>
              <a:rPr lang="ru-RU" sz="2000" b="1" dirty="0" smtClean="0">
                <a:solidFill>
                  <a:srgbClr val="C00000"/>
                </a:solidFill>
              </a:rPr>
              <a:t>Судебные приговоры, компилирующие византийские правовые тексты (Эклоги, </a:t>
            </a:r>
            <a:r>
              <a:rPr lang="ru-RU" sz="2000" b="1" dirty="0" err="1" smtClean="0">
                <a:solidFill>
                  <a:srgbClr val="C00000"/>
                </a:solidFill>
              </a:rPr>
              <a:t>Прохирон</a:t>
            </a:r>
            <a:r>
              <a:rPr lang="ru-RU" sz="2000" b="1" dirty="0" smtClean="0">
                <a:solidFill>
                  <a:srgbClr val="C00000"/>
                </a:solidFill>
              </a:rPr>
              <a:t> и др.)</a:t>
            </a:r>
          </a:p>
          <a:p>
            <a:pPr>
              <a:buFont typeface="Wingdings" pitchFamily="2" charset="2"/>
              <a:buChar char="ü"/>
            </a:pPr>
            <a:endParaRPr lang="ru-RU" sz="2000" b="1" dirty="0" smtClean="0">
              <a:solidFill>
                <a:srgbClr val="C00000"/>
              </a:solidFill>
            </a:endParaRPr>
          </a:p>
          <a:p>
            <a:endParaRPr lang="ru-RU" sz="2000" b="1" dirty="0">
              <a:solidFill>
                <a:srgbClr val="C00000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191000" y="4876800"/>
            <a:ext cx="4724400" cy="17526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rgbClr val="C00000"/>
                </a:solidFill>
              </a:rPr>
              <a:t>Отражение усложнения сословно-классового состава российского общества и необходимость кодификации нормативно-правовых актов для проведения норм церковно-христианского порядка</a:t>
            </a:r>
            <a:endParaRPr lang="ru-RU" sz="2000" b="1" dirty="0">
              <a:solidFill>
                <a:srgbClr val="C00000"/>
              </a:solidFill>
            </a:endParaRPr>
          </a:p>
        </p:txBody>
      </p:sp>
      <p:sp>
        <p:nvSpPr>
          <p:cNvPr id="12" name="Нашивка 11"/>
          <p:cNvSpPr/>
          <p:nvPr/>
        </p:nvSpPr>
        <p:spPr>
          <a:xfrm rot="5172390">
            <a:off x="6248400" y="4343400"/>
            <a:ext cx="484632" cy="484632"/>
          </a:xfrm>
          <a:prstGeom prst="chevron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6"/>
          <p:cNvSpPr txBox="1">
            <a:spLocks noChangeArrowheads="1"/>
          </p:cNvSpPr>
          <p:nvPr/>
        </p:nvSpPr>
        <p:spPr bwMode="auto">
          <a:xfrm>
            <a:off x="2057400" y="1143000"/>
            <a:ext cx="4751388" cy="287337"/>
          </a:xfrm>
          <a:prstGeom prst="rect">
            <a:avLst/>
          </a:prstGeom>
          <a:solidFill>
            <a:srgbClr val="FFFFCC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 dirty="0">
                <a:latin typeface="Verdana" pitchFamily="34" charset="0"/>
              </a:rPr>
              <a:t>Русская государственность </a:t>
            </a:r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1447800" y="1676400"/>
            <a:ext cx="5688013" cy="592137"/>
          </a:xfrm>
          <a:prstGeom prst="rect">
            <a:avLst/>
          </a:prstGeom>
          <a:solidFill>
            <a:srgbClr val="FFFFCC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400" b="1" dirty="0">
                <a:latin typeface="Verdana" pitchFamily="34" charset="0"/>
              </a:rPr>
              <a:t>основывалась на: 2-х формах территориальной пространственной организации:</a:t>
            </a:r>
          </a:p>
        </p:txBody>
      </p:sp>
      <p:sp>
        <p:nvSpPr>
          <p:cNvPr id="7" name="Text Box 12"/>
          <p:cNvSpPr txBox="1">
            <a:spLocks noChangeArrowheads="1"/>
          </p:cNvSpPr>
          <p:nvPr/>
        </p:nvSpPr>
        <p:spPr bwMode="auto">
          <a:xfrm>
            <a:off x="5802313" y="5610225"/>
            <a:ext cx="1368425" cy="647700"/>
          </a:xfrm>
          <a:prstGeom prst="rect">
            <a:avLst/>
          </a:prstGeom>
          <a:solidFill>
            <a:srgbClr val="FFFFCC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ru-RU" sz="1600" b="1">
                <a:latin typeface="Verdana" pitchFamily="34" charset="0"/>
              </a:rPr>
              <a:t>Договоры</a:t>
            </a:r>
          </a:p>
          <a:p>
            <a:pPr algn="ctr"/>
            <a:r>
              <a:rPr lang="ru-RU" sz="1600" b="1">
                <a:latin typeface="Verdana" pitchFamily="34" charset="0"/>
              </a:rPr>
              <a:t>(ряды)</a:t>
            </a:r>
          </a:p>
        </p:txBody>
      </p:sp>
      <p:sp>
        <p:nvSpPr>
          <p:cNvPr id="8" name="Line 14"/>
          <p:cNvSpPr>
            <a:spLocks noChangeShapeType="1"/>
          </p:cNvSpPr>
          <p:nvPr/>
        </p:nvSpPr>
        <p:spPr bwMode="auto">
          <a:xfrm flipH="1">
            <a:off x="6307138" y="5033963"/>
            <a:ext cx="215900" cy="576262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9" name="Line 15"/>
          <p:cNvSpPr>
            <a:spLocks noChangeShapeType="1"/>
          </p:cNvSpPr>
          <p:nvPr/>
        </p:nvSpPr>
        <p:spPr bwMode="auto">
          <a:xfrm>
            <a:off x="7200900" y="5970588"/>
            <a:ext cx="1143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0" name="Line 16"/>
          <p:cNvSpPr>
            <a:spLocks noChangeShapeType="1"/>
          </p:cNvSpPr>
          <p:nvPr/>
        </p:nvSpPr>
        <p:spPr bwMode="auto">
          <a:xfrm flipH="1">
            <a:off x="5688013" y="5827713"/>
            <a:ext cx="1143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" name="Line 17"/>
          <p:cNvSpPr>
            <a:spLocks noChangeShapeType="1"/>
          </p:cNvSpPr>
          <p:nvPr/>
        </p:nvSpPr>
        <p:spPr bwMode="auto">
          <a:xfrm>
            <a:off x="6357938" y="3562350"/>
            <a:ext cx="228600" cy="3937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2" name="Line 18"/>
          <p:cNvSpPr>
            <a:spLocks noChangeShapeType="1"/>
          </p:cNvSpPr>
          <p:nvPr/>
        </p:nvSpPr>
        <p:spPr bwMode="auto">
          <a:xfrm flipH="1">
            <a:off x="5329238" y="3562350"/>
            <a:ext cx="1028700" cy="3937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3" name="Line 19"/>
          <p:cNvSpPr>
            <a:spLocks noChangeShapeType="1"/>
          </p:cNvSpPr>
          <p:nvPr/>
        </p:nvSpPr>
        <p:spPr bwMode="auto">
          <a:xfrm>
            <a:off x="2346325" y="3344863"/>
            <a:ext cx="0" cy="24923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4" name="Line 20"/>
          <p:cNvSpPr>
            <a:spLocks noChangeShapeType="1"/>
          </p:cNvSpPr>
          <p:nvPr/>
        </p:nvSpPr>
        <p:spPr bwMode="auto">
          <a:xfrm flipH="1">
            <a:off x="2471738" y="2286000"/>
            <a:ext cx="1185862" cy="9525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5" name="Line 21"/>
          <p:cNvSpPr>
            <a:spLocks noChangeShapeType="1"/>
          </p:cNvSpPr>
          <p:nvPr/>
        </p:nvSpPr>
        <p:spPr bwMode="auto">
          <a:xfrm>
            <a:off x="5029200" y="2286000"/>
            <a:ext cx="1328738" cy="9525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6" name="Line 22"/>
          <p:cNvSpPr>
            <a:spLocks noChangeShapeType="1"/>
          </p:cNvSpPr>
          <p:nvPr/>
        </p:nvSpPr>
        <p:spPr bwMode="auto">
          <a:xfrm>
            <a:off x="4419600" y="1447800"/>
            <a:ext cx="0" cy="19685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" name="Rectangle 24"/>
          <p:cNvSpPr>
            <a:spLocks noChangeArrowheads="1"/>
          </p:cNvSpPr>
          <p:nvPr/>
        </p:nvSpPr>
        <p:spPr bwMode="auto">
          <a:xfrm>
            <a:off x="7305675" y="5610225"/>
            <a:ext cx="1520825" cy="1079500"/>
          </a:xfrm>
          <a:prstGeom prst="rect">
            <a:avLst/>
          </a:prstGeom>
          <a:solidFill>
            <a:srgbClr val="FFFFCC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endParaRPr lang="ru-RU"/>
          </a:p>
        </p:txBody>
      </p:sp>
      <p:sp>
        <p:nvSpPr>
          <p:cNvPr id="18" name="Line 25"/>
          <p:cNvSpPr>
            <a:spLocks noChangeShapeType="1"/>
          </p:cNvSpPr>
          <p:nvPr/>
        </p:nvSpPr>
        <p:spPr bwMode="auto">
          <a:xfrm>
            <a:off x="7962900" y="6086475"/>
            <a:ext cx="0" cy="100013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" name="Text Box 26"/>
          <p:cNvSpPr txBox="1">
            <a:spLocks noChangeArrowheads="1"/>
          </p:cNvSpPr>
          <p:nvPr/>
        </p:nvSpPr>
        <p:spPr bwMode="auto">
          <a:xfrm>
            <a:off x="1193800" y="2441575"/>
            <a:ext cx="2305050" cy="835025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600" b="1" dirty="0">
                <a:latin typeface="Verdana" pitchFamily="34" charset="0"/>
              </a:rPr>
              <a:t>Сельские общины (миры, верви)</a:t>
            </a:r>
          </a:p>
        </p:txBody>
      </p:sp>
      <p:sp>
        <p:nvSpPr>
          <p:cNvPr id="20" name="Text Box 27"/>
          <p:cNvSpPr txBox="1">
            <a:spLocks noChangeArrowheads="1"/>
          </p:cNvSpPr>
          <p:nvPr/>
        </p:nvSpPr>
        <p:spPr bwMode="auto">
          <a:xfrm>
            <a:off x="4722813" y="2441575"/>
            <a:ext cx="3168650" cy="1187450"/>
          </a:xfrm>
          <a:prstGeom prst="rect">
            <a:avLst/>
          </a:prstGeom>
          <a:solidFill>
            <a:srgbClr val="FFFFCC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400" b="1" dirty="0">
                <a:latin typeface="Verdana" pitchFamily="34" charset="0"/>
              </a:rPr>
              <a:t>Города и городские поселения крепости, форпосты, торговые центры, пункты пересечения торговых и караванных путей)</a:t>
            </a:r>
          </a:p>
        </p:txBody>
      </p:sp>
      <p:sp>
        <p:nvSpPr>
          <p:cNvPr id="21" name="Text Box 28"/>
          <p:cNvSpPr txBox="1">
            <a:spLocks noChangeArrowheads="1"/>
          </p:cNvSpPr>
          <p:nvPr/>
        </p:nvSpPr>
        <p:spPr bwMode="auto">
          <a:xfrm>
            <a:off x="4651375" y="3946525"/>
            <a:ext cx="1439863" cy="825500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Под властью князи или феодала</a:t>
            </a:r>
          </a:p>
        </p:txBody>
      </p:sp>
      <p:sp>
        <p:nvSpPr>
          <p:cNvPr id="22" name="Text Box 29"/>
          <p:cNvSpPr txBox="1">
            <a:spLocks noChangeArrowheads="1"/>
          </p:cNvSpPr>
          <p:nvPr/>
        </p:nvSpPr>
        <p:spPr bwMode="auto">
          <a:xfrm>
            <a:off x="6378575" y="3949700"/>
            <a:ext cx="1512888" cy="1006475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  <a:spcBef>
                <a:spcPct val="50000"/>
              </a:spcBef>
            </a:pPr>
            <a:r>
              <a:rPr lang="ru-RU" sz="1400" b="1">
                <a:latin typeface="Verdana" pitchFamily="34" charset="0"/>
              </a:rPr>
              <a:t>Самоуправ-</a:t>
            </a:r>
            <a:br>
              <a:rPr lang="ru-RU" sz="1400" b="1">
                <a:latin typeface="Verdana" pitchFamily="34" charset="0"/>
              </a:rPr>
            </a:br>
            <a:r>
              <a:rPr lang="ru-RU" sz="1400" b="1">
                <a:latin typeface="Verdana" pitchFamily="34" charset="0"/>
              </a:rPr>
              <a:t>ляющаяся единица (Новгород, Псков)</a:t>
            </a:r>
          </a:p>
        </p:txBody>
      </p:sp>
      <p:sp>
        <p:nvSpPr>
          <p:cNvPr id="23" name="Text Box 30"/>
          <p:cNvSpPr txBox="1">
            <a:spLocks noChangeArrowheads="1"/>
          </p:cNvSpPr>
          <p:nvPr/>
        </p:nvSpPr>
        <p:spPr bwMode="auto">
          <a:xfrm>
            <a:off x="7531100" y="5743575"/>
            <a:ext cx="115093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Кремль</a:t>
            </a:r>
          </a:p>
        </p:txBody>
      </p:sp>
      <p:sp>
        <p:nvSpPr>
          <p:cNvPr id="24" name="Text Box 31"/>
          <p:cNvSpPr txBox="1">
            <a:spLocks noChangeArrowheads="1"/>
          </p:cNvSpPr>
          <p:nvPr/>
        </p:nvSpPr>
        <p:spPr bwMode="auto">
          <a:xfrm>
            <a:off x="7604125" y="6186488"/>
            <a:ext cx="12954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князья</a:t>
            </a:r>
          </a:p>
        </p:txBody>
      </p:sp>
      <p:sp>
        <p:nvSpPr>
          <p:cNvPr id="25" name="Text Box 32"/>
          <p:cNvSpPr txBox="1">
            <a:spLocks noChangeArrowheads="1"/>
          </p:cNvSpPr>
          <p:nvPr/>
        </p:nvSpPr>
        <p:spPr bwMode="auto">
          <a:xfrm>
            <a:off x="4146550" y="5681663"/>
            <a:ext cx="1511300" cy="346075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600" b="1">
                <a:latin typeface="Verdana" pitchFamily="34" charset="0"/>
              </a:rPr>
              <a:t>Население</a:t>
            </a:r>
          </a:p>
        </p:txBody>
      </p:sp>
      <p:sp>
        <p:nvSpPr>
          <p:cNvPr id="26" name="Text Box 33"/>
          <p:cNvSpPr txBox="1">
            <a:spLocks noChangeArrowheads="1"/>
          </p:cNvSpPr>
          <p:nvPr/>
        </p:nvSpPr>
        <p:spPr bwMode="auto">
          <a:xfrm>
            <a:off x="473075" y="3594100"/>
            <a:ext cx="3600450" cy="2816225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</a:pPr>
            <a:r>
              <a:rPr lang="ru-RU" sz="1400" b="1" dirty="0">
                <a:solidFill>
                  <a:srgbClr val="FF0000"/>
                </a:solidFill>
                <a:latin typeface="Verdana" pitchFamily="34" charset="0"/>
              </a:rPr>
              <a:t>В основе:</a:t>
            </a:r>
            <a:r>
              <a:rPr lang="ru-RU" sz="1400" b="1" dirty="0">
                <a:latin typeface="Verdana" pitchFamily="34" charset="0"/>
              </a:rPr>
              <a:t>            территориально-</a:t>
            </a:r>
          </a:p>
          <a:p>
            <a:pPr algn="ctr">
              <a:lnSpc>
                <a:spcPct val="85000"/>
              </a:lnSpc>
            </a:pPr>
            <a:r>
              <a:rPr lang="ru-RU" sz="1400" b="1" dirty="0">
                <a:latin typeface="Verdana" pitchFamily="34" charset="0"/>
              </a:rPr>
              <a:t>производственные, а не </a:t>
            </a:r>
            <a:r>
              <a:rPr lang="ru-RU" sz="1400" b="1" dirty="0" err="1">
                <a:latin typeface="Verdana" pitchFamily="34" charset="0"/>
              </a:rPr>
              <a:t>кровно-родственные</a:t>
            </a:r>
            <a:r>
              <a:rPr lang="ru-RU" sz="1400" b="1" dirty="0">
                <a:latin typeface="Verdana" pitchFamily="34" charset="0"/>
              </a:rPr>
              <a:t> связи</a:t>
            </a:r>
          </a:p>
          <a:p>
            <a:pPr algn="ctr">
              <a:lnSpc>
                <a:spcPct val="85000"/>
              </a:lnSpc>
            </a:pPr>
            <a:r>
              <a:rPr lang="ru-RU" sz="1400" b="1" dirty="0">
                <a:solidFill>
                  <a:srgbClr val="FF0000"/>
                </a:solidFill>
                <a:latin typeface="Verdana" pitchFamily="34" charset="0"/>
              </a:rPr>
              <a:t>Роль:</a:t>
            </a:r>
            <a:r>
              <a:rPr lang="ru-RU" sz="1400" b="1" dirty="0">
                <a:latin typeface="Verdana" pitchFamily="34" charset="0"/>
              </a:rPr>
              <a:t>      раздел и перераспределение  земельных участков между членами общины;</a:t>
            </a:r>
          </a:p>
          <a:p>
            <a:pPr algn="ctr">
              <a:lnSpc>
                <a:spcPct val="85000"/>
              </a:lnSpc>
            </a:pPr>
            <a:r>
              <a:rPr lang="ru-RU" sz="1400" b="1" dirty="0">
                <a:solidFill>
                  <a:srgbClr val="FF0000"/>
                </a:solidFill>
                <a:latin typeface="Verdana" pitchFamily="34" charset="0"/>
              </a:rPr>
              <a:t>-</a:t>
            </a:r>
            <a:r>
              <a:rPr lang="ru-RU" sz="1400" b="1" dirty="0">
                <a:latin typeface="Verdana" pitchFamily="34" charset="0"/>
              </a:rPr>
              <a:t> организация совместного пользования угодьями (выпасы, леса, воды);</a:t>
            </a:r>
          </a:p>
          <a:p>
            <a:pPr algn="ctr">
              <a:lnSpc>
                <a:spcPct val="85000"/>
              </a:lnSpc>
            </a:pPr>
            <a:r>
              <a:rPr lang="ru-RU" sz="1400" b="1" dirty="0">
                <a:solidFill>
                  <a:srgbClr val="FF0000"/>
                </a:solidFill>
                <a:latin typeface="Verdana" pitchFamily="34" charset="0"/>
              </a:rPr>
              <a:t>-</a:t>
            </a:r>
            <a:r>
              <a:rPr lang="ru-RU" sz="1400" b="1" dirty="0">
                <a:latin typeface="Verdana" pitchFamily="34" charset="0"/>
              </a:rPr>
              <a:t> раскладка общинных и государственных повинностей и податей, </a:t>
            </a:r>
            <a:br>
              <a:rPr lang="ru-RU" sz="1400" b="1" dirty="0">
                <a:latin typeface="Verdana" pitchFamily="34" charset="0"/>
              </a:rPr>
            </a:br>
            <a:r>
              <a:rPr lang="ru-RU" sz="1400" b="1" dirty="0">
                <a:solidFill>
                  <a:srgbClr val="FF0000"/>
                </a:solidFill>
                <a:latin typeface="Verdana" pitchFamily="34" charset="0"/>
              </a:rPr>
              <a:t>-</a:t>
            </a:r>
            <a:r>
              <a:rPr lang="ru-RU" sz="1400" b="1" dirty="0">
                <a:latin typeface="Verdana" pitchFamily="34" charset="0"/>
              </a:rPr>
              <a:t> контроль за выполнением;</a:t>
            </a:r>
          </a:p>
        </p:txBody>
      </p:sp>
      <p:sp>
        <p:nvSpPr>
          <p:cNvPr id="27" name="Text Box 34"/>
          <p:cNvSpPr txBox="1">
            <a:spLocks noChangeArrowheads="1"/>
          </p:cNvSpPr>
          <p:nvPr/>
        </p:nvSpPr>
        <p:spPr bwMode="auto">
          <a:xfrm>
            <a:off x="474663" y="6330950"/>
            <a:ext cx="3598862" cy="527050"/>
          </a:xfrm>
          <a:prstGeom prst="rect">
            <a:avLst/>
          </a:prstGeom>
          <a:solidFill>
            <a:srgbClr val="FFFFCC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1400" b="1">
                <a:solidFill>
                  <a:srgbClr val="FF0000"/>
                </a:solidFill>
                <a:latin typeface="Verdana" pitchFamily="34" charset="0"/>
              </a:rPr>
              <a:t>Административная власть:</a:t>
            </a:r>
            <a:r>
              <a:rPr lang="ru-RU" sz="1400" b="1">
                <a:latin typeface="Verdana" pitchFamily="34" charset="0"/>
              </a:rPr>
              <a:t>   волостель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914400"/>
            <a:ext cx="8686800" cy="762000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Система государственного управления </a:t>
            </a:r>
            <a:b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</a:br>
            <a:r>
              <a:rPr lang="ru-RU" sz="2400" b="1" dirty="0" smtClean="0">
                <a:solidFill>
                  <a:srgbClr val="C00000"/>
                </a:solidFill>
                <a:latin typeface="Verdana" pitchFamily="34" charset="0"/>
              </a:rPr>
              <a:t>в Киевской Руси</a:t>
            </a:r>
            <a:endParaRPr lang="ru-RU" sz="2400" b="1" dirty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22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3  </a:t>
                      </a:r>
                    </a:p>
                    <a:p>
                      <a:pPr algn="ctr" rtl="0" fontAlgn="t"/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Формирование и развитие управления в Российском государстве (</a:t>
                      </a:r>
                      <a:r>
                        <a:rPr lang="en-US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IX-XX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вв.)</a:t>
                      </a:r>
                      <a:endParaRPr lang="ru-RU" sz="18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164388" y="1456887"/>
            <a:ext cx="1655762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ru-RU"/>
          </a:p>
        </p:txBody>
      </p:sp>
      <p:grpSp>
        <p:nvGrpSpPr>
          <p:cNvPr id="6" name="Group 6"/>
          <p:cNvGrpSpPr>
            <a:grpSpLocks/>
          </p:cNvGrpSpPr>
          <p:nvPr/>
        </p:nvGrpSpPr>
        <p:grpSpPr bwMode="auto">
          <a:xfrm>
            <a:off x="228600" y="1828800"/>
            <a:ext cx="8447088" cy="4876800"/>
            <a:chOff x="1592" y="2784"/>
            <a:chExt cx="9000" cy="4632"/>
          </a:xfrm>
        </p:grpSpPr>
        <p:sp>
          <p:nvSpPr>
            <p:cNvPr id="7" name="Text Box 7"/>
            <p:cNvSpPr txBox="1">
              <a:spLocks noChangeArrowheads="1"/>
            </p:cNvSpPr>
            <p:nvPr/>
          </p:nvSpPr>
          <p:spPr bwMode="auto">
            <a:xfrm>
              <a:off x="4113" y="2784"/>
              <a:ext cx="4139" cy="312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 dirty="0">
                  <a:latin typeface="Verdana" pitchFamily="34" charset="0"/>
                </a:rPr>
                <a:t>Великий князь киевский</a:t>
              </a:r>
            </a:p>
          </p:txBody>
        </p:sp>
        <p:sp>
          <p:nvSpPr>
            <p:cNvPr id="8" name="Text Box 8"/>
            <p:cNvSpPr txBox="1">
              <a:spLocks noChangeArrowheads="1"/>
            </p:cNvSpPr>
            <p:nvPr/>
          </p:nvSpPr>
          <p:spPr bwMode="auto">
            <a:xfrm>
              <a:off x="4113" y="3636"/>
              <a:ext cx="4139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Старшая дружина</a:t>
              </a:r>
            </a:p>
          </p:txBody>
        </p:sp>
        <p:sp>
          <p:nvSpPr>
            <p:cNvPr id="9" name="Text Box 9"/>
            <p:cNvSpPr txBox="1">
              <a:spLocks noChangeArrowheads="1"/>
            </p:cNvSpPr>
            <p:nvPr/>
          </p:nvSpPr>
          <p:spPr bwMode="auto">
            <a:xfrm>
              <a:off x="4113" y="4176"/>
              <a:ext cx="4139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Младшая дружина</a:t>
              </a:r>
            </a:p>
          </p:txBody>
        </p:sp>
        <p:sp>
          <p:nvSpPr>
            <p:cNvPr id="10" name="Text Box 10"/>
            <p:cNvSpPr txBox="1">
              <a:spLocks noChangeArrowheads="1"/>
            </p:cNvSpPr>
            <p:nvPr/>
          </p:nvSpPr>
          <p:spPr bwMode="auto">
            <a:xfrm>
              <a:off x="4113" y="5256"/>
              <a:ext cx="4139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Местные (удельные) князья</a:t>
              </a:r>
            </a:p>
          </p:txBody>
        </p:sp>
        <p:sp>
          <p:nvSpPr>
            <p:cNvPr id="11" name="Text Box 11"/>
            <p:cNvSpPr txBox="1">
              <a:spLocks noChangeArrowheads="1"/>
            </p:cNvSpPr>
            <p:nvPr/>
          </p:nvSpPr>
          <p:spPr bwMode="auto">
            <a:xfrm>
              <a:off x="4113" y="5796"/>
              <a:ext cx="4139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Посадники, волостели</a:t>
              </a:r>
            </a:p>
          </p:txBody>
        </p:sp>
        <p:sp>
          <p:nvSpPr>
            <p:cNvPr id="12" name="Text Box 12"/>
            <p:cNvSpPr txBox="1">
              <a:spLocks noChangeArrowheads="1"/>
            </p:cNvSpPr>
            <p:nvPr/>
          </p:nvSpPr>
          <p:spPr bwMode="auto">
            <a:xfrm>
              <a:off x="4113" y="6876"/>
              <a:ext cx="4138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Местная дружина</a:t>
              </a:r>
            </a:p>
          </p:txBody>
        </p:sp>
        <p:sp>
          <p:nvSpPr>
            <p:cNvPr id="13" name="Text Box 13"/>
            <p:cNvSpPr txBox="1">
              <a:spLocks noChangeArrowheads="1"/>
            </p:cNvSpPr>
            <p:nvPr/>
          </p:nvSpPr>
          <p:spPr bwMode="auto">
            <a:xfrm>
              <a:off x="1592" y="5616"/>
              <a:ext cx="1800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ru-RU" sz="1600" b="1">
                  <a:latin typeface="Verdana" pitchFamily="34" charset="0"/>
                </a:rPr>
                <a:t>Вече</a:t>
              </a:r>
            </a:p>
          </p:txBody>
        </p:sp>
        <p:sp>
          <p:nvSpPr>
            <p:cNvPr id="14" name="Text Box 14"/>
            <p:cNvSpPr txBox="1">
              <a:spLocks noChangeArrowheads="1"/>
            </p:cNvSpPr>
            <p:nvPr/>
          </p:nvSpPr>
          <p:spPr bwMode="auto">
            <a:xfrm>
              <a:off x="8612" y="5616"/>
              <a:ext cx="1980" cy="540"/>
            </a:xfrm>
            <a:prstGeom prst="rect">
              <a:avLst/>
            </a:prstGeom>
            <a:solidFill>
              <a:srgbClr val="FFFFCC"/>
            </a:solidFill>
            <a:ln w="2857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>
                <a:lnSpc>
                  <a:spcPct val="90000"/>
                </a:lnSpc>
              </a:pPr>
              <a:r>
                <a:rPr lang="ru-RU" sz="1600" b="1">
                  <a:latin typeface="Verdana" pitchFamily="34" charset="0"/>
                </a:rPr>
                <a:t>Съезд князей</a:t>
              </a:r>
            </a:p>
          </p:txBody>
        </p:sp>
        <p:sp>
          <p:nvSpPr>
            <p:cNvPr id="15" name="Line 15"/>
            <p:cNvSpPr>
              <a:spLocks noChangeShapeType="1"/>
            </p:cNvSpPr>
            <p:nvPr/>
          </p:nvSpPr>
          <p:spPr bwMode="auto">
            <a:xfrm flipH="1">
              <a:off x="3392" y="5796"/>
              <a:ext cx="721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>
              <a:off x="6092" y="3096"/>
              <a:ext cx="0" cy="54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" name="Line 17"/>
            <p:cNvSpPr>
              <a:spLocks noChangeShapeType="1"/>
            </p:cNvSpPr>
            <p:nvPr/>
          </p:nvSpPr>
          <p:spPr bwMode="auto">
            <a:xfrm>
              <a:off x="6092" y="4716"/>
              <a:ext cx="0" cy="54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>
              <a:off x="6092" y="6336"/>
              <a:ext cx="0" cy="54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9" name="Line 19"/>
          <p:cNvSpPr>
            <a:spLocks noChangeShapeType="1"/>
          </p:cNvSpPr>
          <p:nvPr/>
        </p:nvSpPr>
        <p:spPr bwMode="auto">
          <a:xfrm>
            <a:off x="6588125" y="4508500"/>
            <a:ext cx="288925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879</TotalTime>
  <Words>3426</Words>
  <Application>Microsoft Office PowerPoint</Application>
  <PresentationFormat>Экран (4:3)</PresentationFormat>
  <Paragraphs>493</Paragraphs>
  <Slides>33</Slides>
  <Notes>33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33</vt:i4>
      </vt:variant>
    </vt:vector>
  </HeadingPairs>
  <TitlesOfParts>
    <vt:vector size="34" baseType="lpstr">
      <vt:lpstr>Office Theme</vt:lpstr>
      <vt:lpstr>Слайд 1</vt:lpstr>
      <vt:lpstr> </vt:lpstr>
      <vt:lpstr> </vt:lpstr>
      <vt:lpstr> </vt:lpstr>
      <vt:lpstr> Особенности государственного строя и система управления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Никита</dc:creator>
  <cp:lastModifiedBy>Никита</cp:lastModifiedBy>
  <cp:revision>95</cp:revision>
  <dcterms:created xsi:type="dcterms:W3CDTF">2013-02-25T08:41:34Z</dcterms:created>
  <dcterms:modified xsi:type="dcterms:W3CDTF">2013-04-09T11:29:05Z</dcterms:modified>
</cp:coreProperties>
</file>

<file path=docProps/thumbnail.jpeg>
</file>