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7" r:id="rId2"/>
    <p:sldId id="270" r:id="rId3"/>
    <p:sldId id="314" r:id="rId4"/>
    <p:sldId id="344" r:id="rId5"/>
    <p:sldId id="345" r:id="rId6"/>
    <p:sldId id="348" r:id="rId7"/>
    <p:sldId id="328" r:id="rId8"/>
    <p:sldId id="346" r:id="rId9"/>
    <p:sldId id="347" r:id="rId10"/>
    <p:sldId id="349" r:id="rId11"/>
    <p:sldId id="332" r:id="rId12"/>
    <p:sldId id="343" r:id="rId13"/>
    <p:sldId id="342" r:id="rId14"/>
    <p:sldId id="338" r:id="rId15"/>
    <p:sldId id="335" r:id="rId16"/>
    <p:sldId id="331" r:id="rId17"/>
    <p:sldId id="340" r:id="rId18"/>
    <p:sldId id="352" r:id="rId19"/>
    <p:sldId id="353" r:id="rId20"/>
    <p:sldId id="341" r:id="rId21"/>
    <p:sldId id="351" r:id="rId22"/>
    <p:sldId id="354" r:id="rId23"/>
    <p:sldId id="323" r:id="rId24"/>
    <p:sldId id="355" r:id="rId25"/>
    <p:sldId id="324" r:id="rId26"/>
    <p:sldId id="339" r:id="rId27"/>
    <p:sldId id="327" r:id="rId28"/>
    <p:sldId id="350" r:id="rId2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0000"/>
    <a:srgbClr val="AC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97" autoAdjust="0"/>
  </p:normalViewPr>
  <p:slideViewPr>
    <p:cSldViewPr>
      <p:cViewPr varScale="1">
        <p:scale>
          <a:sx n="66" d="100"/>
          <a:sy n="66" d="100"/>
        </p:scale>
        <p:origin x="-960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83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C7E5BE-D0BE-4C29-9EDF-3F812FC69C3F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3E0F863-4411-46C2-A0F1-4DAB903AAAEB}">
      <dgm:prSet phldrT="[Текст]"/>
      <dgm:spPr>
        <a:solidFill>
          <a:srgbClr val="860000"/>
        </a:solidFill>
      </dgm:spPr>
      <dgm:t>
        <a:bodyPr/>
        <a:lstStyle/>
        <a:p>
          <a:r>
            <a:rPr lang="ru-RU" dirty="0" smtClean="0"/>
            <a:t>…</a:t>
          </a:r>
          <a:endParaRPr lang="ru-RU" dirty="0"/>
        </a:p>
      </dgm:t>
    </dgm:pt>
    <dgm:pt modelId="{9F3AC169-4B50-4FB5-88FF-2774DB26640A}" type="parTrans" cxnId="{256AB6D8-0466-4322-86A6-F9F6E1746DC0}">
      <dgm:prSet/>
      <dgm:spPr/>
      <dgm:t>
        <a:bodyPr/>
        <a:lstStyle/>
        <a:p>
          <a:endParaRPr lang="ru-RU"/>
        </a:p>
      </dgm:t>
    </dgm:pt>
    <dgm:pt modelId="{0D7C4E05-7BD1-4CA2-A5C3-4C5993553532}" type="sibTrans" cxnId="{256AB6D8-0466-4322-86A6-F9F6E1746DC0}">
      <dgm:prSet/>
      <dgm:spPr/>
      <dgm:t>
        <a:bodyPr/>
        <a:lstStyle/>
        <a:p>
          <a:endParaRPr lang="ru-RU"/>
        </a:p>
      </dgm:t>
    </dgm:pt>
    <dgm:pt modelId="{B5DBD955-BD69-4BBB-8E7B-25CD028F2C4E}">
      <dgm:prSet phldrT="[Текст]"/>
      <dgm:spPr>
        <a:solidFill>
          <a:srgbClr val="860000"/>
        </a:solidFill>
      </dgm:spPr>
      <dgm:t>
        <a:bodyPr/>
        <a:lstStyle/>
        <a:p>
          <a:r>
            <a:rPr lang="ru-RU" dirty="0" smtClean="0"/>
            <a:t>…</a:t>
          </a:r>
          <a:endParaRPr lang="ru-RU" dirty="0"/>
        </a:p>
      </dgm:t>
    </dgm:pt>
    <dgm:pt modelId="{E72C9496-225D-4275-889C-9C76DCCFEA7E}" type="parTrans" cxnId="{A9DDCCB3-A970-4E80-8EC0-59F60206C270}">
      <dgm:prSet/>
      <dgm:spPr/>
      <dgm:t>
        <a:bodyPr/>
        <a:lstStyle/>
        <a:p>
          <a:endParaRPr lang="ru-RU"/>
        </a:p>
      </dgm:t>
    </dgm:pt>
    <dgm:pt modelId="{4DB41158-752D-4F2C-9AE9-4DC026A196F9}" type="sibTrans" cxnId="{A9DDCCB3-A970-4E80-8EC0-59F60206C270}">
      <dgm:prSet/>
      <dgm:spPr/>
      <dgm:t>
        <a:bodyPr/>
        <a:lstStyle/>
        <a:p>
          <a:endParaRPr lang="ru-RU"/>
        </a:p>
      </dgm:t>
    </dgm:pt>
    <dgm:pt modelId="{4C09F8B5-723C-450B-868D-E797D749CA5E}">
      <dgm:prSet phldrT="[Текст]"/>
      <dgm:spPr>
        <a:solidFill>
          <a:srgbClr val="860000"/>
        </a:solidFill>
      </dgm:spPr>
      <dgm:t>
        <a:bodyPr/>
        <a:lstStyle/>
        <a:p>
          <a:r>
            <a:rPr lang="ru-RU" dirty="0" smtClean="0"/>
            <a:t>…</a:t>
          </a:r>
          <a:endParaRPr lang="ru-RU" dirty="0"/>
        </a:p>
      </dgm:t>
    </dgm:pt>
    <dgm:pt modelId="{82C3BAAB-3586-4C1B-9C8A-1596A1DA7AAA}" type="parTrans" cxnId="{B70D600B-677D-419F-A35D-788BFC1C0B09}">
      <dgm:prSet/>
      <dgm:spPr/>
      <dgm:t>
        <a:bodyPr/>
        <a:lstStyle/>
        <a:p>
          <a:endParaRPr lang="ru-RU"/>
        </a:p>
      </dgm:t>
    </dgm:pt>
    <dgm:pt modelId="{225DD39F-4380-4E5C-B797-EF242940D52B}" type="sibTrans" cxnId="{B70D600B-677D-419F-A35D-788BFC1C0B09}">
      <dgm:prSet/>
      <dgm:spPr/>
      <dgm:t>
        <a:bodyPr/>
        <a:lstStyle/>
        <a:p>
          <a:endParaRPr lang="ru-RU"/>
        </a:p>
      </dgm:t>
    </dgm:pt>
    <dgm:pt modelId="{E26AE9DA-2D06-4ACF-812A-1453E796CE55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60000"/>
              </a:solidFill>
            </a:rPr>
            <a:t>Снижение цен на </a:t>
          </a:r>
          <a:r>
            <a:rPr lang="ru-RU" sz="2400" b="1" dirty="0" err="1" smtClean="0">
              <a:solidFill>
                <a:srgbClr val="860000"/>
              </a:solidFill>
            </a:rPr>
            <a:t>энргоносители</a:t>
          </a:r>
          <a:endParaRPr lang="ru-RU" sz="2400" dirty="0"/>
        </a:p>
      </dgm:t>
    </dgm:pt>
    <dgm:pt modelId="{296A60F9-DC4B-48FD-BE24-CBE47B9A7439}" type="parTrans" cxnId="{F32ED969-3A71-426C-A33C-CB7C3CD246B0}">
      <dgm:prSet/>
      <dgm:spPr/>
      <dgm:t>
        <a:bodyPr/>
        <a:lstStyle/>
        <a:p>
          <a:endParaRPr lang="ru-RU"/>
        </a:p>
      </dgm:t>
    </dgm:pt>
    <dgm:pt modelId="{B08847C1-4B48-4B1F-A9C1-55419925B996}" type="sibTrans" cxnId="{F32ED969-3A71-426C-A33C-CB7C3CD246B0}">
      <dgm:prSet/>
      <dgm:spPr/>
      <dgm:t>
        <a:bodyPr/>
        <a:lstStyle/>
        <a:p>
          <a:endParaRPr lang="ru-RU"/>
        </a:p>
      </dgm:t>
    </dgm:pt>
    <dgm:pt modelId="{B5939895-E50E-4438-9290-2155D627221B}">
      <dgm:prSet/>
      <dgm:spPr>
        <a:solidFill>
          <a:srgbClr val="860000"/>
        </a:solidFill>
      </dgm:spPr>
      <dgm:t>
        <a:bodyPr/>
        <a:lstStyle/>
        <a:p>
          <a:endParaRPr lang="ru-RU"/>
        </a:p>
      </dgm:t>
    </dgm:pt>
    <dgm:pt modelId="{DC09949F-4415-4B5B-B78B-81AEF5955D42}" type="parTrans" cxnId="{846E1464-1413-4E76-9F4B-EFDF2E9C8495}">
      <dgm:prSet/>
      <dgm:spPr/>
      <dgm:t>
        <a:bodyPr/>
        <a:lstStyle/>
        <a:p>
          <a:endParaRPr lang="ru-RU"/>
        </a:p>
      </dgm:t>
    </dgm:pt>
    <dgm:pt modelId="{4752FAFA-F886-42A3-B4FD-3E30920FBE9F}" type="sibTrans" cxnId="{846E1464-1413-4E76-9F4B-EFDF2E9C8495}">
      <dgm:prSet/>
      <dgm:spPr/>
      <dgm:t>
        <a:bodyPr/>
        <a:lstStyle/>
        <a:p>
          <a:endParaRPr lang="ru-RU"/>
        </a:p>
      </dgm:t>
    </dgm:pt>
    <dgm:pt modelId="{C4DE646A-DBFB-4C6C-A496-118952A4AABE}">
      <dgm:prSet/>
      <dgm:spPr>
        <a:solidFill>
          <a:srgbClr val="860000"/>
        </a:solidFill>
      </dgm:spPr>
      <dgm:t>
        <a:bodyPr/>
        <a:lstStyle/>
        <a:p>
          <a:endParaRPr lang="ru-RU"/>
        </a:p>
      </dgm:t>
    </dgm:pt>
    <dgm:pt modelId="{C4015C45-B87D-4875-98DC-1C29B4D803F6}" type="parTrans" cxnId="{D0F707EC-D28D-4DEF-A6E7-666C5E3E536F}">
      <dgm:prSet/>
      <dgm:spPr/>
      <dgm:t>
        <a:bodyPr/>
        <a:lstStyle/>
        <a:p>
          <a:endParaRPr lang="ru-RU"/>
        </a:p>
      </dgm:t>
    </dgm:pt>
    <dgm:pt modelId="{308B188A-B3F4-49E5-9A5D-772FDFD24556}" type="sibTrans" cxnId="{D0F707EC-D28D-4DEF-A6E7-666C5E3E536F}">
      <dgm:prSet/>
      <dgm:spPr/>
      <dgm:t>
        <a:bodyPr/>
        <a:lstStyle/>
        <a:p>
          <a:endParaRPr lang="ru-RU"/>
        </a:p>
      </dgm:t>
    </dgm:pt>
    <dgm:pt modelId="{4F6A2423-276F-4F90-8E17-2B147EDCDABF}">
      <dgm:prSet custT="1"/>
      <dgm:spPr/>
      <dgm:t>
        <a:bodyPr/>
        <a:lstStyle/>
        <a:p>
          <a:r>
            <a:rPr lang="ru-RU" sz="2000" b="1" dirty="0" smtClean="0">
              <a:solidFill>
                <a:srgbClr val="860000"/>
              </a:solidFill>
            </a:rPr>
            <a:t>Сценарий создания условий для возврата промышленности в США (опускают цены на энергоносители)</a:t>
          </a:r>
          <a:endParaRPr lang="ru-RU" sz="2000" dirty="0">
            <a:solidFill>
              <a:srgbClr val="860000"/>
            </a:solidFill>
          </a:endParaRPr>
        </a:p>
      </dgm:t>
    </dgm:pt>
    <dgm:pt modelId="{72596355-6AD6-41CD-8BE3-129C2EFA0DE2}" type="parTrans" cxnId="{F8A8413B-5CEC-4392-8361-25624734AB6F}">
      <dgm:prSet/>
      <dgm:spPr/>
      <dgm:t>
        <a:bodyPr/>
        <a:lstStyle/>
        <a:p>
          <a:endParaRPr lang="ru-RU"/>
        </a:p>
      </dgm:t>
    </dgm:pt>
    <dgm:pt modelId="{387DAE3C-A0CA-4673-BC0B-D8BFB467C342}" type="sibTrans" cxnId="{F8A8413B-5CEC-4392-8361-25624734AB6F}">
      <dgm:prSet/>
      <dgm:spPr/>
      <dgm:t>
        <a:bodyPr/>
        <a:lstStyle/>
        <a:p>
          <a:endParaRPr lang="ru-RU"/>
        </a:p>
      </dgm:t>
    </dgm:pt>
    <dgm:pt modelId="{4E55CDF6-F796-4EE2-8C5C-B388D78F74CC}">
      <dgm:prSet custT="1"/>
      <dgm:spPr/>
      <dgm:t>
        <a:bodyPr/>
        <a:lstStyle/>
        <a:p>
          <a:r>
            <a:rPr lang="ru-RU" sz="1800" b="1" dirty="0" smtClean="0">
              <a:solidFill>
                <a:srgbClr val="860000"/>
              </a:solidFill>
            </a:rPr>
            <a:t>Сдерживание потребительской инфляции, особенно с учетом того, что частный спрос падает и имеют место ярко выраженные дефляционные эффекты</a:t>
          </a:r>
          <a:endParaRPr lang="ru-RU" sz="1800" b="1" dirty="0"/>
        </a:p>
      </dgm:t>
    </dgm:pt>
    <dgm:pt modelId="{BC55654F-13B3-4A04-8552-3169E4F6A144}" type="parTrans" cxnId="{28543F11-E2EA-4A20-83CE-932A1A1A1AC3}">
      <dgm:prSet/>
      <dgm:spPr/>
      <dgm:t>
        <a:bodyPr/>
        <a:lstStyle/>
        <a:p>
          <a:endParaRPr lang="ru-RU"/>
        </a:p>
      </dgm:t>
    </dgm:pt>
    <dgm:pt modelId="{416CC68A-C491-4178-ABB1-5F6DA4934AC3}" type="sibTrans" cxnId="{28543F11-E2EA-4A20-83CE-932A1A1A1AC3}">
      <dgm:prSet/>
      <dgm:spPr/>
      <dgm:t>
        <a:bodyPr/>
        <a:lstStyle/>
        <a:p>
          <a:endParaRPr lang="ru-RU"/>
        </a:p>
      </dgm:t>
    </dgm:pt>
    <dgm:pt modelId="{016A7B66-9136-41EA-875A-34083724C243}">
      <dgm:prSet custT="1"/>
      <dgm:spPr/>
      <dgm:t>
        <a:bodyPr/>
        <a:lstStyle/>
        <a:p>
          <a:r>
            <a:rPr lang="ru-RU" sz="2000" b="1" dirty="0" smtClean="0">
              <a:solidFill>
                <a:srgbClr val="860000"/>
              </a:solidFill>
            </a:rPr>
            <a:t>Устранение оффшорных зон как «непрозрачных»пространств получения прибыли </a:t>
          </a:r>
          <a:endParaRPr lang="ru-RU" sz="2000" dirty="0"/>
        </a:p>
      </dgm:t>
    </dgm:pt>
    <dgm:pt modelId="{A206E920-12F7-4797-85A6-992D8401DB6C}" type="parTrans" cxnId="{718FD98A-2455-4DC3-991B-7D198AF5EAB8}">
      <dgm:prSet/>
      <dgm:spPr/>
      <dgm:t>
        <a:bodyPr/>
        <a:lstStyle/>
        <a:p>
          <a:endParaRPr lang="ru-RU"/>
        </a:p>
      </dgm:t>
    </dgm:pt>
    <dgm:pt modelId="{3A24E0CA-91AD-426F-A632-E470CC35965B}" type="sibTrans" cxnId="{718FD98A-2455-4DC3-991B-7D198AF5EAB8}">
      <dgm:prSet/>
      <dgm:spPr/>
      <dgm:t>
        <a:bodyPr/>
        <a:lstStyle/>
        <a:p>
          <a:endParaRPr lang="ru-RU"/>
        </a:p>
      </dgm:t>
    </dgm:pt>
    <dgm:pt modelId="{847CE3BD-C33C-4BED-95C6-A907C4605281}">
      <dgm:prSet custT="1"/>
      <dgm:spPr/>
      <dgm:t>
        <a:bodyPr/>
        <a:lstStyle/>
        <a:p>
          <a:r>
            <a:rPr lang="ru-RU" sz="2400" b="1" dirty="0" smtClean="0">
              <a:solidFill>
                <a:srgbClr val="860000"/>
              </a:solidFill>
            </a:rPr>
            <a:t>Курс на  </a:t>
          </a:r>
          <a:r>
            <a:rPr lang="ru-RU" sz="2400" b="1" dirty="0" err="1" smtClean="0">
              <a:solidFill>
                <a:srgbClr val="860000"/>
              </a:solidFill>
            </a:rPr>
            <a:t>стагфляционный</a:t>
          </a:r>
          <a:r>
            <a:rPr lang="ru-RU" sz="2400" b="1" dirty="0" smtClean="0">
              <a:solidFill>
                <a:srgbClr val="860000"/>
              </a:solidFill>
            </a:rPr>
            <a:t> сценарий </a:t>
          </a:r>
          <a:endParaRPr lang="ru-RU" sz="2400" dirty="0"/>
        </a:p>
      </dgm:t>
    </dgm:pt>
    <dgm:pt modelId="{58E7A643-08A7-4392-A12B-EC260FA9F700}" type="parTrans" cxnId="{A780CFC8-B3CA-41C6-A99A-120342CC706F}">
      <dgm:prSet/>
      <dgm:spPr/>
      <dgm:t>
        <a:bodyPr/>
        <a:lstStyle/>
        <a:p>
          <a:endParaRPr lang="ru-RU"/>
        </a:p>
      </dgm:t>
    </dgm:pt>
    <dgm:pt modelId="{61270762-6504-4804-BB40-696467532AE1}" type="sibTrans" cxnId="{A780CFC8-B3CA-41C6-A99A-120342CC706F}">
      <dgm:prSet/>
      <dgm:spPr/>
      <dgm:t>
        <a:bodyPr/>
        <a:lstStyle/>
        <a:p>
          <a:endParaRPr lang="ru-RU"/>
        </a:p>
      </dgm:t>
    </dgm:pt>
    <dgm:pt modelId="{38D520A1-63CC-4406-B806-E1F627A13601}" type="pres">
      <dgm:prSet presAssocID="{BDC7E5BE-D0BE-4C29-9EDF-3F812FC69C3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964E65B-8D62-4DE2-A387-33B1A5DFCFC9}" type="pres">
      <dgm:prSet presAssocID="{F3E0F863-4411-46C2-A0F1-4DAB903AAAEB}" presName="composite" presStyleCnt="0"/>
      <dgm:spPr/>
    </dgm:pt>
    <dgm:pt modelId="{E061CA1E-F6F5-41B8-804F-D897193219DE}" type="pres">
      <dgm:prSet presAssocID="{F3E0F863-4411-46C2-A0F1-4DAB903AAAEB}" presName="parentText" presStyleLbl="alignNode1" presStyleIdx="0" presStyleCnt="5" custLinFactNeighborY="-931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6B083E-7397-457F-A306-9E020CFD7A00}" type="pres">
      <dgm:prSet presAssocID="{F3E0F863-4411-46C2-A0F1-4DAB903AAAEB}" presName="descendantText" presStyleLbl="alignAcc1" presStyleIdx="0" presStyleCnt="5" custLinFactNeighborX="-474" custLinFactNeighborY="-519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DC09DE-7E7E-42E9-A39A-6EC5200B29E9}" type="pres">
      <dgm:prSet presAssocID="{0D7C4E05-7BD1-4CA2-A5C3-4C5993553532}" presName="sp" presStyleCnt="0"/>
      <dgm:spPr/>
    </dgm:pt>
    <dgm:pt modelId="{C3ACC5FA-BF4C-4647-A8A9-6F93F5DE4AA5}" type="pres">
      <dgm:prSet presAssocID="{B5DBD955-BD69-4BBB-8E7B-25CD028F2C4E}" presName="composite" presStyleCnt="0"/>
      <dgm:spPr/>
    </dgm:pt>
    <dgm:pt modelId="{F0BE8F26-BA58-4B79-B024-A07648FF7D32}" type="pres">
      <dgm:prSet presAssocID="{B5DBD955-BD69-4BBB-8E7B-25CD028F2C4E}" presName="parentText" presStyleLbl="alignNode1" presStyleIdx="1" presStyleCnt="5" custScaleY="132282" custLinFactNeighborX="0" custLinFactNeighborY="14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B4E086-1C20-411A-80B4-C570C08FF3BA}" type="pres">
      <dgm:prSet presAssocID="{B5DBD955-BD69-4BBB-8E7B-25CD028F2C4E}" presName="descendantText" presStyleLbl="alignAcc1" presStyleIdx="1" presStyleCnt="5" custScaleY="1602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126DAA-7A4A-47B5-8289-0E0337304218}" type="pres">
      <dgm:prSet presAssocID="{4DB41158-752D-4F2C-9AE9-4DC026A196F9}" presName="sp" presStyleCnt="0"/>
      <dgm:spPr/>
    </dgm:pt>
    <dgm:pt modelId="{2E422BF8-5BD2-4C25-803C-D3C1DC59F3FF}" type="pres">
      <dgm:prSet presAssocID="{C4DE646A-DBFB-4C6C-A496-118952A4AABE}" presName="composite" presStyleCnt="0"/>
      <dgm:spPr/>
    </dgm:pt>
    <dgm:pt modelId="{8DB89AF3-4B3E-4B30-BABF-B7B9DE66CBFB}" type="pres">
      <dgm:prSet presAssocID="{C4DE646A-DBFB-4C6C-A496-118952A4AABE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DE82C1-4737-48CE-974A-FF74FACA2BC2}" type="pres">
      <dgm:prSet presAssocID="{C4DE646A-DBFB-4C6C-A496-118952A4AABE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699B0E-ABC2-4B4A-A396-F274D303538B}" type="pres">
      <dgm:prSet presAssocID="{308B188A-B3F4-49E5-9A5D-772FDFD24556}" presName="sp" presStyleCnt="0"/>
      <dgm:spPr/>
    </dgm:pt>
    <dgm:pt modelId="{3860DA6B-0E69-4165-A70B-3DB9BA2423A4}" type="pres">
      <dgm:prSet presAssocID="{B5939895-E50E-4438-9290-2155D627221B}" presName="composite" presStyleCnt="0"/>
      <dgm:spPr/>
    </dgm:pt>
    <dgm:pt modelId="{10C4FC8E-9535-4A44-A4DD-85041E762CD6}" type="pres">
      <dgm:prSet presAssocID="{B5939895-E50E-4438-9290-2155D627221B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943CAB-E1FC-4CCC-B4EB-8BD532011EDF}" type="pres">
      <dgm:prSet presAssocID="{B5939895-E50E-4438-9290-2155D627221B}" presName="descendantText" presStyleLbl="alignAcc1" presStyleIdx="3" presStyleCnt="5" custLinFactNeighborX="-363" custLinFactNeighborY="-6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E7C09B-53F5-4554-B0A3-202DF8F2B554}" type="pres">
      <dgm:prSet presAssocID="{4752FAFA-F886-42A3-B4FD-3E30920FBE9F}" presName="sp" presStyleCnt="0"/>
      <dgm:spPr/>
    </dgm:pt>
    <dgm:pt modelId="{E6C6A3D2-C686-4CB8-8011-FC5D52D702A7}" type="pres">
      <dgm:prSet presAssocID="{4C09F8B5-723C-450B-868D-E797D749CA5E}" presName="composite" presStyleCnt="0"/>
      <dgm:spPr/>
    </dgm:pt>
    <dgm:pt modelId="{A37D912A-D6B3-41C9-B126-90048AD0A0E2}" type="pres">
      <dgm:prSet presAssocID="{4C09F8B5-723C-450B-868D-E797D749CA5E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803DEA-C3C5-4A92-A542-B4510920EE8C}" type="pres">
      <dgm:prSet presAssocID="{4C09F8B5-723C-450B-868D-E797D749CA5E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A469ED3-8733-4493-936C-C22DBFAB3629}" type="presOf" srcId="{4C09F8B5-723C-450B-868D-E797D749CA5E}" destId="{A37D912A-D6B3-41C9-B126-90048AD0A0E2}" srcOrd="0" destOrd="0" presId="urn:microsoft.com/office/officeart/2005/8/layout/chevron2"/>
    <dgm:cxn modelId="{D0F707EC-D28D-4DEF-A6E7-666C5E3E536F}" srcId="{BDC7E5BE-D0BE-4C29-9EDF-3F812FC69C3F}" destId="{C4DE646A-DBFB-4C6C-A496-118952A4AABE}" srcOrd="2" destOrd="0" parTransId="{C4015C45-B87D-4875-98DC-1C29B4D803F6}" sibTransId="{308B188A-B3F4-49E5-9A5D-772FDFD24556}"/>
    <dgm:cxn modelId="{A9DDCCB3-A970-4E80-8EC0-59F60206C270}" srcId="{BDC7E5BE-D0BE-4C29-9EDF-3F812FC69C3F}" destId="{B5DBD955-BD69-4BBB-8E7B-25CD028F2C4E}" srcOrd="1" destOrd="0" parTransId="{E72C9496-225D-4275-889C-9C76DCCFEA7E}" sibTransId="{4DB41158-752D-4F2C-9AE9-4DC026A196F9}"/>
    <dgm:cxn modelId="{1E10BE01-3879-4386-B2D4-14D323EC861C}" type="presOf" srcId="{BDC7E5BE-D0BE-4C29-9EDF-3F812FC69C3F}" destId="{38D520A1-63CC-4406-B806-E1F627A13601}" srcOrd="0" destOrd="0" presId="urn:microsoft.com/office/officeart/2005/8/layout/chevron2"/>
    <dgm:cxn modelId="{846E1464-1413-4E76-9F4B-EFDF2E9C8495}" srcId="{BDC7E5BE-D0BE-4C29-9EDF-3F812FC69C3F}" destId="{B5939895-E50E-4438-9290-2155D627221B}" srcOrd="3" destOrd="0" parTransId="{DC09949F-4415-4B5B-B78B-81AEF5955D42}" sibTransId="{4752FAFA-F886-42A3-B4FD-3E30920FBE9F}"/>
    <dgm:cxn modelId="{718FD98A-2455-4DC3-991B-7D198AF5EAB8}" srcId="{C4DE646A-DBFB-4C6C-A496-118952A4AABE}" destId="{016A7B66-9136-41EA-875A-34083724C243}" srcOrd="0" destOrd="0" parTransId="{A206E920-12F7-4797-85A6-992D8401DB6C}" sibTransId="{3A24E0CA-91AD-426F-A632-E470CC35965B}"/>
    <dgm:cxn modelId="{74BE8273-2035-4219-A520-6C8A14104858}" type="presOf" srcId="{4F6A2423-276F-4F90-8E17-2B147EDCDABF}" destId="{876B083E-7397-457F-A306-9E020CFD7A00}" srcOrd="0" destOrd="0" presId="urn:microsoft.com/office/officeart/2005/8/layout/chevron2"/>
    <dgm:cxn modelId="{28543F11-E2EA-4A20-83CE-932A1A1A1AC3}" srcId="{B5DBD955-BD69-4BBB-8E7B-25CD028F2C4E}" destId="{4E55CDF6-F796-4EE2-8C5C-B388D78F74CC}" srcOrd="0" destOrd="0" parTransId="{BC55654F-13B3-4A04-8552-3169E4F6A144}" sibTransId="{416CC68A-C491-4178-ABB1-5F6DA4934AC3}"/>
    <dgm:cxn modelId="{4355378F-11B7-436B-8FCB-88EFDE026088}" type="presOf" srcId="{F3E0F863-4411-46C2-A0F1-4DAB903AAAEB}" destId="{E061CA1E-F6F5-41B8-804F-D897193219DE}" srcOrd="0" destOrd="0" presId="urn:microsoft.com/office/officeart/2005/8/layout/chevron2"/>
    <dgm:cxn modelId="{FD6C0742-9939-4F6D-8875-64C9B5ABB1B3}" type="presOf" srcId="{847CE3BD-C33C-4BED-95C6-A907C4605281}" destId="{3F943CAB-E1FC-4CCC-B4EB-8BD532011EDF}" srcOrd="0" destOrd="0" presId="urn:microsoft.com/office/officeart/2005/8/layout/chevron2"/>
    <dgm:cxn modelId="{2F602C34-42FC-4394-B32C-51032A9B4E70}" type="presOf" srcId="{4E55CDF6-F796-4EE2-8C5C-B388D78F74CC}" destId="{87B4E086-1C20-411A-80B4-C570C08FF3BA}" srcOrd="0" destOrd="0" presId="urn:microsoft.com/office/officeart/2005/8/layout/chevron2"/>
    <dgm:cxn modelId="{F32ED969-3A71-426C-A33C-CB7C3CD246B0}" srcId="{4C09F8B5-723C-450B-868D-E797D749CA5E}" destId="{E26AE9DA-2D06-4ACF-812A-1453E796CE55}" srcOrd="0" destOrd="0" parTransId="{296A60F9-DC4B-48FD-BE24-CBE47B9A7439}" sibTransId="{B08847C1-4B48-4B1F-A9C1-55419925B996}"/>
    <dgm:cxn modelId="{10559824-8AE9-4A4E-98E5-AECB9DDDD89F}" type="presOf" srcId="{B5939895-E50E-4438-9290-2155D627221B}" destId="{10C4FC8E-9535-4A44-A4DD-85041E762CD6}" srcOrd="0" destOrd="0" presId="urn:microsoft.com/office/officeart/2005/8/layout/chevron2"/>
    <dgm:cxn modelId="{256AB6D8-0466-4322-86A6-F9F6E1746DC0}" srcId="{BDC7E5BE-D0BE-4C29-9EDF-3F812FC69C3F}" destId="{F3E0F863-4411-46C2-A0F1-4DAB903AAAEB}" srcOrd="0" destOrd="0" parTransId="{9F3AC169-4B50-4FB5-88FF-2774DB26640A}" sibTransId="{0D7C4E05-7BD1-4CA2-A5C3-4C5993553532}"/>
    <dgm:cxn modelId="{B6D7B796-09D4-420E-9DC3-0F7A1AF19DA9}" type="presOf" srcId="{B5DBD955-BD69-4BBB-8E7B-25CD028F2C4E}" destId="{F0BE8F26-BA58-4B79-B024-A07648FF7D32}" srcOrd="0" destOrd="0" presId="urn:microsoft.com/office/officeart/2005/8/layout/chevron2"/>
    <dgm:cxn modelId="{A780CFC8-B3CA-41C6-A99A-120342CC706F}" srcId="{B5939895-E50E-4438-9290-2155D627221B}" destId="{847CE3BD-C33C-4BED-95C6-A907C4605281}" srcOrd="0" destOrd="0" parTransId="{58E7A643-08A7-4392-A12B-EC260FA9F700}" sibTransId="{61270762-6504-4804-BB40-696467532AE1}"/>
    <dgm:cxn modelId="{5E307752-7C3C-42E4-99FA-A76089F1F5D9}" type="presOf" srcId="{016A7B66-9136-41EA-875A-34083724C243}" destId="{C5DE82C1-4737-48CE-974A-FF74FACA2BC2}" srcOrd="0" destOrd="0" presId="urn:microsoft.com/office/officeart/2005/8/layout/chevron2"/>
    <dgm:cxn modelId="{A733439F-6FC8-4C44-A627-2C86FE03B8FB}" type="presOf" srcId="{C4DE646A-DBFB-4C6C-A496-118952A4AABE}" destId="{8DB89AF3-4B3E-4B30-BABF-B7B9DE66CBFB}" srcOrd="0" destOrd="0" presId="urn:microsoft.com/office/officeart/2005/8/layout/chevron2"/>
    <dgm:cxn modelId="{B70D600B-677D-419F-A35D-788BFC1C0B09}" srcId="{BDC7E5BE-D0BE-4C29-9EDF-3F812FC69C3F}" destId="{4C09F8B5-723C-450B-868D-E797D749CA5E}" srcOrd="4" destOrd="0" parTransId="{82C3BAAB-3586-4C1B-9C8A-1596A1DA7AAA}" sibTransId="{225DD39F-4380-4E5C-B797-EF242940D52B}"/>
    <dgm:cxn modelId="{F8A8413B-5CEC-4392-8361-25624734AB6F}" srcId="{F3E0F863-4411-46C2-A0F1-4DAB903AAAEB}" destId="{4F6A2423-276F-4F90-8E17-2B147EDCDABF}" srcOrd="0" destOrd="0" parTransId="{72596355-6AD6-41CD-8BE3-129C2EFA0DE2}" sibTransId="{387DAE3C-A0CA-4673-BC0B-D8BFB467C342}"/>
    <dgm:cxn modelId="{2BE5351C-0C1C-4B3F-BAB9-424377E182AE}" type="presOf" srcId="{E26AE9DA-2D06-4ACF-812A-1453E796CE55}" destId="{7F803DEA-C3C5-4A92-A542-B4510920EE8C}" srcOrd="0" destOrd="0" presId="urn:microsoft.com/office/officeart/2005/8/layout/chevron2"/>
    <dgm:cxn modelId="{0AAD4394-2A0D-405C-A1BA-95A41EFFDE92}" type="presParOf" srcId="{38D520A1-63CC-4406-B806-E1F627A13601}" destId="{7964E65B-8D62-4DE2-A387-33B1A5DFCFC9}" srcOrd="0" destOrd="0" presId="urn:microsoft.com/office/officeart/2005/8/layout/chevron2"/>
    <dgm:cxn modelId="{319E271D-41A5-486D-996E-B90F4D15A69E}" type="presParOf" srcId="{7964E65B-8D62-4DE2-A387-33B1A5DFCFC9}" destId="{E061CA1E-F6F5-41B8-804F-D897193219DE}" srcOrd="0" destOrd="0" presId="urn:microsoft.com/office/officeart/2005/8/layout/chevron2"/>
    <dgm:cxn modelId="{874D5DFD-3CEC-4A8C-961A-26C76744AB38}" type="presParOf" srcId="{7964E65B-8D62-4DE2-A387-33B1A5DFCFC9}" destId="{876B083E-7397-457F-A306-9E020CFD7A00}" srcOrd="1" destOrd="0" presId="urn:microsoft.com/office/officeart/2005/8/layout/chevron2"/>
    <dgm:cxn modelId="{DD239518-AD67-453B-852E-E5E2918700AE}" type="presParOf" srcId="{38D520A1-63CC-4406-B806-E1F627A13601}" destId="{04DC09DE-7E7E-42E9-A39A-6EC5200B29E9}" srcOrd="1" destOrd="0" presId="urn:microsoft.com/office/officeart/2005/8/layout/chevron2"/>
    <dgm:cxn modelId="{26DBAAC2-D899-45F1-9FC8-411B1586FB7B}" type="presParOf" srcId="{38D520A1-63CC-4406-B806-E1F627A13601}" destId="{C3ACC5FA-BF4C-4647-A8A9-6F93F5DE4AA5}" srcOrd="2" destOrd="0" presId="urn:microsoft.com/office/officeart/2005/8/layout/chevron2"/>
    <dgm:cxn modelId="{B4750E8E-678C-4EC9-B03B-BF4CA46368F9}" type="presParOf" srcId="{C3ACC5FA-BF4C-4647-A8A9-6F93F5DE4AA5}" destId="{F0BE8F26-BA58-4B79-B024-A07648FF7D32}" srcOrd="0" destOrd="0" presId="urn:microsoft.com/office/officeart/2005/8/layout/chevron2"/>
    <dgm:cxn modelId="{6E68AF8B-C750-4C09-A33F-8F12C7494948}" type="presParOf" srcId="{C3ACC5FA-BF4C-4647-A8A9-6F93F5DE4AA5}" destId="{87B4E086-1C20-411A-80B4-C570C08FF3BA}" srcOrd="1" destOrd="0" presId="urn:microsoft.com/office/officeart/2005/8/layout/chevron2"/>
    <dgm:cxn modelId="{9FF02C11-9D8A-4661-99EB-640DC7274F0C}" type="presParOf" srcId="{38D520A1-63CC-4406-B806-E1F627A13601}" destId="{FB126DAA-7A4A-47B5-8289-0E0337304218}" srcOrd="3" destOrd="0" presId="urn:microsoft.com/office/officeart/2005/8/layout/chevron2"/>
    <dgm:cxn modelId="{FA756A04-0850-4EC3-8005-E2B8F9886F4B}" type="presParOf" srcId="{38D520A1-63CC-4406-B806-E1F627A13601}" destId="{2E422BF8-5BD2-4C25-803C-D3C1DC59F3FF}" srcOrd="4" destOrd="0" presId="urn:microsoft.com/office/officeart/2005/8/layout/chevron2"/>
    <dgm:cxn modelId="{5CA0BA98-F691-481F-A755-377642C7597F}" type="presParOf" srcId="{2E422BF8-5BD2-4C25-803C-D3C1DC59F3FF}" destId="{8DB89AF3-4B3E-4B30-BABF-B7B9DE66CBFB}" srcOrd="0" destOrd="0" presId="urn:microsoft.com/office/officeart/2005/8/layout/chevron2"/>
    <dgm:cxn modelId="{C75BB343-5645-487F-A831-31FF19A3029E}" type="presParOf" srcId="{2E422BF8-5BD2-4C25-803C-D3C1DC59F3FF}" destId="{C5DE82C1-4737-48CE-974A-FF74FACA2BC2}" srcOrd="1" destOrd="0" presId="urn:microsoft.com/office/officeart/2005/8/layout/chevron2"/>
    <dgm:cxn modelId="{05ABFB0D-5F1D-4B30-BB86-E321EBC5567E}" type="presParOf" srcId="{38D520A1-63CC-4406-B806-E1F627A13601}" destId="{37699B0E-ABC2-4B4A-A396-F274D303538B}" srcOrd="5" destOrd="0" presId="urn:microsoft.com/office/officeart/2005/8/layout/chevron2"/>
    <dgm:cxn modelId="{D8B70FD1-E2A4-4A4A-8AF0-698B0D2DB43C}" type="presParOf" srcId="{38D520A1-63CC-4406-B806-E1F627A13601}" destId="{3860DA6B-0E69-4165-A70B-3DB9BA2423A4}" srcOrd="6" destOrd="0" presId="urn:microsoft.com/office/officeart/2005/8/layout/chevron2"/>
    <dgm:cxn modelId="{900FD967-85AE-443D-BB73-F17C35B975D9}" type="presParOf" srcId="{3860DA6B-0E69-4165-A70B-3DB9BA2423A4}" destId="{10C4FC8E-9535-4A44-A4DD-85041E762CD6}" srcOrd="0" destOrd="0" presId="urn:microsoft.com/office/officeart/2005/8/layout/chevron2"/>
    <dgm:cxn modelId="{2B3CAE71-8249-4563-8228-D6B1A6E50484}" type="presParOf" srcId="{3860DA6B-0E69-4165-A70B-3DB9BA2423A4}" destId="{3F943CAB-E1FC-4CCC-B4EB-8BD532011EDF}" srcOrd="1" destOrd="0" presId="urn:microsoft.com/office/officeart/2005/8/layout/chevron2"/>
    <dgm:cxn modelId="{D4B044D0-7F3C-4E7C-9869-A465CB1819B4}" type="presParOf" srcId="{38D520A1-63CC-4406-B806-E1F627A13601}" destId="{30E7C09B-53F5-4554-B0A3-202DF8F2B554}" srcOrd="7" destOrd="0" presId="urn:microsoft.com/office/officeart/2005/8/layout/chevron2"/>
    <dgm:cxn modelId="{19401564-4ADA-44FB-8BA7-54554CD24D29}" type="presParOf" srcId="{38D520A1-63CC-4406-B806-E1F627A13601}" destId="{E6C6A3D2-C686-4CB8-8011-FC5D52D702A7}" srcOrd="8" destOrd="0" presId="urn:microsoft.com/office/officeart/2005/8/layout/chevron2"/>
    <dgm:cxn modelId="{AA51E167-C9CE-4241-82E6-3A75A4296CC6}" type="presParOf" srcId="{E6C6A3D2-C686-4CB8-8011-FC5D52D702A7}" destId="{A37D912A-D6B3-41C9-B126-90048AD0A0E2}" srcOrd="0" destOrd="0" presId="urn:microsoft.com/office/officeart/2005/8/layout/chevron2"/>
    <dgm:cxn modelId="{72EE41B6-22FB-4545-AD1C-BDE27CF3CDE0}" type="presParOf" srcId="{E6C6A3D2-C686-4CB8-8011-FC5D52D702A7}" destId="{7F803DEA-C3C5-4A92-A542-B4510920EE8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061CA1E-F6F5-41B8-804F-D897193219DE}">
      <dsp:nvSpPr>
        <dsp:cNvPr id="0" name=""/>
        <dsp:cNvSpPr/>
      </dsp:nvSpPr>
      <dsp:spPr>
        <a:xfrm rot="5400000">
          <a:off x="-126083" y="126083"/>
          <a:ext cx="840553" cy="588387"/>
        </a:xfrm>
        <a:prstGeom prst="chevron">
          <a:avLst/>
        </a:prstGeom>
        <a:solidFill>
          <a:srgbClr val="860000"/>
        </a:solidFill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…</a:t>
          </a:r>
          <a:endParaRPr lang="ru-RU" sz="1600" kern="1200" dirty="0"/>
        </a:p>
      </dsp:txBody>
      <dsp:txXfrm rot="5400000">
        <a:off x="-126083" y="126083"/>
        <a:ext cx="840553" cy="588387"/>
      </dsp:txXfrm>
    </dsp:sp>
    <dsp:sp modelId="{876B083E-7397-457F-A306-9E020CFD7A00}">
      <dsp:nvSpPr>
        <dsp:cNvPr id="0" name=""/>
        <dsp:cNvSpPr/>
      </dsp:nvSpPr>
      <dsp:spPr>
        <a:xfrm rot="5400000">
          <a:off x="3873161" y="-3318826"/>
          <a:ext cx="546359" cy="71840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860000"/>
              </a:solidFill>
            </a:rPr>
            <a:t>Сценарий создания условий для возврата промышленности в США (опускают цены на энергоносители)</a:t>
          </a:r>
          <a:endParaRPr lang="ru-RU" sz="2000" kern="1200" dirty="0">
            <a:solidFill>
              <a:srgbClr val="860000"/>
            </a:solidFill>
          </a:endParaRPr>
        </a:p>
      </dsp:txBody>
      <dsp:txXfrm rot="5400000">
        <a:off x="3873161" y="-3318826"/>
        <a:ext cx="546359" cy="7184012"/>
      </dsp:txXfrm>
    </dsp:sp>
    <dsp:sp modelId="{F0BE8F26-BA58-4B79-B024-A07648FF7D32}">
      <dsp:nvSpPr>
        <dsp:cNvPr id="0" name=""/>
        <dsp:cNvSpPr/>
      </dsp:nvSpPr>
      <dsp:spPr>
        <a:xfrm rot="5400000">
          <a:off x="-261756" y="1023756"/>
          <a:ext cx="1111900" cy="588387"/>
        </a:xfrm>
        <a:prstGeom prst="chevron">
          <a:avLst/>
        </a:prstGeom>
        <a:solidFill>
          <a:srgbClr val="860000"/>
        </a:solidFill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…</a:t>
          </a:r>
          <a:endParaRPr lang="ru-RU" sz="1600" kern="1200" dirty="0"/>
        </a:p>
      </dsp:txBody>
      <dsp:txXfrm rot="5400000">
        <a:off x="-261756" y="1023756"/>
        <a:ext cx="1111900" cy="588387"/>
      </dsp:txXfrm>
    </dsp:sp>
    <dsp:sp modelId="{87B4E086-1C20-411A-80B4-C570C08FF3BA}">
      <dsp:nvSpPr>
        <dsp:cNvPr id="0" name=""/>
        <dsp:cNvSpPr/>
      </dsp:nvSpPr>
      <dsp:spPr>
        <a:xfrm rot="5400000">
          <a:off x="3742592" y="-2422388"/>
          <a:ext cx="875601" cy="71840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rgbClr val="860000"/>
              </a:solidFill>
            </a:rPr>
            <a:t>Сдерживание потребительской инфляции, особенно с учетом того, что частный спрос падает и имеют место ярко выраженные дефляционные эффекты</a:t>
          </a:r>
          <a:endParaRPr lang="ru-RU" sz="1800" b="1" kern="1200" dirty="0"/>
        </a:p>
      </dsp:txBody>
      <dsp:txXfrm rot="5400000">
        <a:off x="3742592" y="-2422388"/>
        <a:ext cx="875601" cy="7184012"/>
      </dsp:txXfrm>
    </dsp:sp>
    <dsp:sp modelId="{8DB89AF3-4B3E-4B30-BABF-B7B9DE66CBFB}">
      <dsp:nvSpPr>
        <dsp:cNvPr id="0" name=""/>
        <dsp:cNvSpPr/>
      </dsp:nvSpPr>
      <dsp:spPr>
        <a:xfrm rot="5400000">
          <a:off x="-126083" y="1887953"/>
          <a:ext cx="840553" cy="588387"/>
        </a:xfrm>
        <a:prstGeom prst="chevron">
          <a:avLst/>
        </a:prstGeom>
        <a:solidFill>
          <a:srgbClr val="860000"/>
        </a:solidFill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5400000">
        <a:off x="-126083" y="1887953"/>
        <a:ext cx="840553" cy="588387"/>
      </dsp:txXfrm>
    </dsp:sp>
    <dsp:sp modelId="{C5DE82C1-4737-48CE-974A-FF74FACA2BC2}">
      <dsp:nvSpPr>
        <dsp:cNvPr id="0" name=""/>
        <dsp:cNvSpPr/>
      </dsp:nvSpPr>
      <dsp:spPr>
        <a:xfrm rot="5400000">
          <a:off x="3907213" y="-1556955"/>
          <a:ext cx="546359" cy="71840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860000"/>
              </a:solidFill>
            </a:rPr>
            <a:t>Устранение оффшорных зон как «непрозрачных»пространств получения прибыли </a:t>
          </a:r>
          <a:endParaRPr lang="ru-RU" sz="2000" kern="1200" dirty="0"/>
        </a:p>
      </dsp:txBody>
      <dsp:txXfrm rot="5400000">
        <a:off x="3907213" y="-1556955"/>
        <a:ext cx="546359" cy="7184012"/>
      </dsp:txXfrm>
    </dsp:sp>
    <dsp:sp modelId="{10C4FC8E-9535-4A44-A4DD-85041E762CD6}">
      <dsp:nvSpPr>
        <dsp:cNvPr id="0" name=""/>
        <dsp:cNvSpPr/>
      </dsp:nvSpPr>
      <dsp:spPr>
        <a:xfrm rot="5400000">
          <a:off x="-126083" y="2617712"/>
          <a:ext cx="840553" cy="588387"/>
        </a:xfrm>
        <a:prstGeom prst="chevron">
          <a:avLst/>
        </a:prstGeom>
        <a:solidFill>
          <a:srgbClr val="860000"/>
        </a:solidFill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5400000">
        <a:off x="-126083" y="2617712"/>
        <a:ext cx="840553" cy="588387"/>
      </dsp:txXfrm>
    </dsp:sp>
    <dsp:sp modelId="{3F943CAB-E1FC-4CCC-B4EB-8BD532011EDF}">
      <dsp:nvSpPr>
        <dsp:cNvPr id="0" name=""/>
        <dsp:cNvSpPr/>
      </dsp:nvSpPr>
      <dsp:spPr>
        <a:xfrm rot="5400000">
          <a:off x="3881135" y="-830955"/>
          <a:ext cx="546359" cy="71840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solidFill>
                <a:srgbClr val="860000"/>
              </a:solidFill>
            </a:rPr>
            <a:t>Курс на  </a:t>
          </a:r>
          <a:r>
            <a:rPr lang="ru-RU" sz="2400" b="1" kern="1200" dirty="0" err="1" smtClean="0">
              <a:solidFill>
                <a:srgbClr val="860000"/>
              </a:solidFill>
            </a:rPr>
            <a:t>стагфляционный</a:t>
          </a:r>
          <a:r>
            <a:rPr lang="ru-RU" sz="2400" b="1" kern="1200" dirty="0" smtClean="0">
              <a:solidFill>
                <a:srgbClr val="860000"/>
              </a:solidFill>
            </a:rPr>
            <a:t> сценарий </a:t>
          </a:r>
          <a:endParaRPr lang="ru-RU" sz="2400" kern="1200" dirty="0"/>
        </a:p>
      </dsp:txBody>
      <dsp:txXfrm rot="5400000">
        <a:off x="3881135" y="-830955"/>
        <a:ext cx="546359" cy="7184012"/>
      </dsp:txXfrm>
    </dsp:sp>
    <dsp:sp modelId="{A37D912A-D6B3-41C9-B126-90048AD0A0E2}">
      <dsp:nvSpPr>
        <dsp:cNvPr id="0" name=""/>
        <dsp:cNvSpPr/>
      </dsp:nvSpPr>
      <dsp:spPr>
        <a:xfrm rot="5400000">
          <a:off x="-126083" y="3347471"/>
          <a:ext cx="840553" cy="588387"/>
        </a:xfrm>
        <a:prstGeom prst="chevron">
          <a:avLst/>
        </a:prstGeom>
        <a:solidFill>
          <a:srgbClr val="860000"/>
        </a:solidFill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…</a:t>
          </a:r>
          <a:endParaRPr lang="ru-RU" sz="1600" kern="1200" dirty="0"/>
        </a:p>
      </dsp:txBody>
      <dsp:txXfrm rot="5400000">
        <a:off x="-126083" y="3347471"/>
        <a:ext cx="840553" cy="588387"/>
      </dsp:txXfrm>
    </dsp:sp>
    <dsp:sp modelId="{7F803DEA-C3C5-4A92-A542-B4510920EE8C}">
      <dsp:nvSpPr>
        <dsp:cNvPr id="0" name=""/>
        <dsp:cNvSpPr/>
      </dsp:nvSpPr>
      <dsp:spPr>
        <a:xfrm rot="5400000">
          <a:off x="3907213" y="-97437"/>
          <a:ext cx="546359" cy="71840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solidFill>
                <a:srgbClr val="860000"/>
              </a:solidFill>
            </a:rPr>
            <a:t>Снижение цен на </a:t>
          </a:r>
          <a:r>
            <a:rPr lang="ru-RU" sz="2400" b="1" kern="1200" dirty="0" err="1" smtClean="0">
              <a:solidFill>
                <a:srgbClr val="860000"/>
              </a:solidFill>
            </a:rPr>
            <a:t>энргоносители</a:t>
          </a:r>
          <a:endParaRPr lang="ru-RU" sz="2400" kern="1200" dirty="0"/>
        </a:p>
      </dsp:txBody>
      <dsp:txXfrm rot="5400000">
        <a:off x="3907213" y="-97437"/>
        <a:ext cx="546359" cy="71840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A46EA-36B1-4E7C-92A3-B7969FAED9F7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38304C-D2FF-4900-BD73-E45BA7A7A8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202823-F31A-4543-A3E5-5C136EDCEA0E}" type="slidenum">
              <a:rPr lang="ru-RU" smtClean="0"/>
              <a:pPr/>
              <a:t>1</a:t>
            </a:fld>
            <a:endParaRPr lang="ru-RU" dirty="0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87388"/>
            <a:ext cx="4573587" cy="3429000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6109" y="4346304"/>
            <a:ext cx="5025783" cy="4112521"/>
          </a:xfrm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60A7-9276-4E76-8E3B-ADCE65298853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60A7-9276-4E76-8E3B-ADCE65298853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8304C-D2FF-4900-BD73-E45BA7A7A8F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2232025" y="413067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0" y="1092132"/>
          <a:ext cx="9067800" cy="56134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067800"/>
              </a:tblGrid>
              <a:tr h="1182610"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4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/>
                      </a:r>
                      <a:br>
                        <a:rPr lang="ru-RU" sz="14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</a:br>
                      <a:r>
                        <a:rPr lang="ru-RU" sz="24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</a:t>
                      </a:r>
                      <a:r>
                        <a:rPr lang="ru-RU" sz="24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 8   </a:t>
                      </a:r>
                      <a:r>
                        <a:rPr lang="en-US" sz="24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   </a:t>
                      </a:r>
                      <a:r>
                        <a:rPr lang="ru-RU" sz="24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      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BD4D"/>
                    </a:solidFill>
                  </a:tcPr>
                </a:tc>
              </a:tr>
              <a:tr h="798590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28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Проблемы и перспективы развития менеджмента</a:t>
                      </a:r>
                      <a:endParaRPr lang="ru-RU" sz="28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  <a:tr h="1024671">
                <a:tc>
                  <a:txBody>
                    <a:bodyPr/>
                    <a:lstStyle/>
                    <a:p>
                      <a:pPr algn="ctr" rtl="0" fontAlgn="t"/>
                      <a:endParaRPr lang="ru-RU" sz="1800" b="1" i="0" u="none" strike="noStrike" dirty="0" smtClean="0">
                        <a:solidFill>
                          <a:srgbClr val="C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BD4D"/>
                    </a:solidFill>
                  </a:tcPr>
                </a:tc>
              </a:tr>
              <a:tr h="172874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BAE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69730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1" i="0" u="none" strike="noStrike" dirty="0" smtClean="0">
                          <a:solidFill>
                            <a:srgbClr val="C00000"/>
                          </a:solidFill>
                          <a:latin typeface="Arial"/>
                        </a:rPr>
                        <a:t>  Попадюк Никита Кириллович, </a:t>
                      </a:r>
                    </a:p>
                    <a:p>
                      <a:pPr algn="l" rtl="0" fontAlgn="ctr"/>
                      <a:endParaRPr lang="ru-RU" sz="1800" b="1" i="0" u="none" strike="noStrike" dirty="0" smtClean="0">
                        <a:solidFill>
                          <a:srgbClr val="C00000"/>
                        </a:solidFill>
                        <a:latin typeface="Arial"/>
                      </a:endParaRPr>
                    </a:p>
                    <a:p>
                      <a:pPr algn="l" rtl="0" fontAlgn="ctr"/>
                      <a:r>
                        <a:rPr lang="ru-RU" sz="1800" b="1" i="0" u="none" strike="noStrike" dirty="0" smtClean="0">
                          <a:solidFill>
                            <a:srgbClr val="C00000"/>
                          </a:solidFill>
                          <a:latin typeface="Arial"/>
                        </a:rPr>
                        <a:t>  профессор кафедры Государственного и муниципального управления </a:t>
                      </a:r>
                    </a:p>
                    <a:p>
                      <a:pPr algn="l" rtl="0" fontAlgn="ctr"/>
                      <a:r>
                        <a:rPr lang="ru-RU" sz="1800" b="1" i="0" u="none" strike="noStrike" dirty="0" smtClean="0">
                          <a:solidFill>
                            <a:srgbClr val="C00000"/>
                          </a:solidFill>
                          <a:latin typeface="Arial"/>
                        </a:rPr>
                        <a:t>  Финансового Университета при Правительстве Российской Федерации, </a:t>
                      </a:r>
                    </a:p>
                    <a:p>
                      <a:pPr algn="l" rtl="0" fontAlgn="ctr"/>
                      <a:r>
                        <a:rPr lang="ru-RU" sz="1800" b="1" i="0" u="none" strike="noStrike" dirty="0" smtClean="0">
                          <a:solidFill>
                            <a:srgbClr val="C00000"/>
                          </a:solidFill>
                          <a:latin typeface="Arial"/>
                        </a:rPr>
                        <a:t>  </a:t>
                      </a:r>
                      <a:r>
                        <a:rPr lang="ru-RU" sz="1800" b="1" i="0" u="none" strike="noStrike" dirty="0" err="1" smtClean="0">
                          <a:solidFill>
                            <a:srgbClr val="C00000"/>
                          </a:solidFill>
                          <a:latin typeface="Arial"/>
                        </a:rPr>
                        <a:t>д.э.н</a:t>
                      </a:r>
                      <a:r>
                        <a:rPr lang="ru-RU" sz="1800" b="1" i="0" u="none" strike="noStrike" dirty="0" smtClean="0">
                          <a:solidFill>
                            <a:srgbClr val="C00000"/>
                          </a:solidFill>
                          <a:latin typeface="Arial"/>
                        </a:rPr>
                        <a:t>.</a:t>
                      </a:r>
                    </a:p>
                    <a:p>
                      <a:pPr algn="l" rtl="0" fontAlgn="ctr"/>
                      <a:endParaRPr lang="ru-RU" sz="1800" b="1" i="0" u="none" strike="noStrike" dirty="0">
                        <a:solidFill>
                          <a:srgbClr val="C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BAE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BAE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737420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/>
                      </a:r>
                      <a:br>
                        <a:rPr lang="ru-RU" sz="1200" b="1" i="1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endParaRPr lang="ru-RU" sz="1200" b="1" i="1" u="none" strike="noStrike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 rtl="0" fontAlgn="t"/>
                      <a:endParaRPr lang="ru-RU" sz="1200" b="1" i="1" u="none" strike="noStrike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BAE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47800" y="1219200"/>
            <a:ext cx="5715000" cy="555625"/>
          </a:xfrm>
        </p:spPr>
        <p:txBody>
          <a:bodyPr>
            <a:normAutofit fontScale="90000"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1066800"/>
            <a:ext cx="8686800" cy="533400"/>
          </a:xfrm>
        </p:spPr>
        <p:txBody>
          <a:bodyPr>
            <a:normAutofit/>
          </a:bodyPr>
          <a:lstStyle/>
          <a:p>
            <a:pPr algn="l"/>
            <a:r>
              <a:rPr lang="ru-RU" sz="2700" b="1" dirty="0" smtClean="0"/>
              <a:t>2. Мировые кризисы и антикризисные меры</a:t>
            </a:r>
          </a:p>
          <a:p>
            <a:pPr algn="l"/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0" y="0"/>
          <a:ext cx="9144000" cy="1066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/>
              </a:tblGrid>
              <a:tr h="10668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8     </a:t>
                      </a:r>
                    </a:p>
                    <a:p>
                      <a:pPr algn="ctr" rtl="0" fontAlgn="t"/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Проблемы и перспективы развития менеджмента</a:t>
                      </a:r>
                      <a:endParaRPr lang="ru-RU" sz="24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19" name="Прямоугольник 18"/>
          <p:cNvSpPr/>
          <p:nvPr/>
        </p:nvSpPr>
        <p:spPr>
          <a:xfrm>
            <a:off x="152400" y="2133600"/>
            <a:ext cx="4495800" cy="1015663"/>
          </a:xfrm>
          <a:prstGeom prst="rect">
            <a:avLst/>
          </a:prstGeom>
          <a:ln w="28575">
            <a:solidFill>
              <a:srgbClr val="AC0000"/>
            </a:solidFill>
          </a:ln>
        </p:spPr>
        <p:txBody>
          <a:bodyPr wrap="square">
            <a:spAutoFit/>
          </a:bodyPr>
          <a:lstStyle/>
          <a:p>
            <a:r>
              <a:rPr lang="ru-RU" sz="2000" b="1" dirty="0" smtClean="0"/>
              <a:t>Сценарий создания условий для возврата промышленности в США (опускают цены на энергоносители)</a:t>
            </a:r>
            <a:endParaRPr lang="ru-RU" sz="20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52400" y="3276600"/>
            <a:ext cx="4572000" cy="2554545"/>
          </a:xfrm>
          <a:prstGeom prst="rect">
            <a:avLst/>
          </a:prstGeom>
          <a:ln w="28575">
            <a:solidFill>
              <a:srgbClr val="AC0000"/>
            </a:solidFill>
          </a:ln>
        </p:spPr>
        <p:txBody>
          <a:bodyPr>
            <a:spAutoFit/>
          </a:bodyPr>
          <a:lstStyle/>
          <a:p>
            <a:r>
              <a:rPr lang="ru-RU" sz="2000" dirty="0" smtClean="0">
                <a:solidFill>
                  <a:srgbClr val="860000"/>
                </a:solidFill>
              </a:rPr>
              <a:t>Сдерживание потребительской инфляции, особенно с учетом того, что частный спрос падает и имеют место ярко выраженные дефляционные эффекты. В США к концу года реальная инфляция находилась где-то на уровне 5-6%, что на фоне падающего спроса является очень высоким показателем.</a:t>
            </a:r>
            <a:r>
              <a:rPr lang="ru-RU" sz="2000" dirty="0" smtClean="0"/>
              <a:t> 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0" y="1524000"/>
            <a:ext cx="35718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антикризисные меры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28600" y="5943600"/>
            <a:ext cx="8562857" cy="707886"/>
          </a:xfrm>
          <a:prstGeom prst="rect">
            <a:avLst/>
          </a:prstGeom>
          <a:ln w="28575">
            <a:solidFill>
              <a:srgbClr val="AC0000"/>
            </a:solidFill>
          </a:ln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860000"/>
                </a:solidFill>
              </a:rPr>
              <a:t>Устранение оффшорных зон как «непрозрачных» </a:t>
            </a:r>
          </a:p>
          <a:p>
            <a:r>
              <a:rPr lang="ru-RU" sz="2000" b="1" dirty="0" smtClean="0">
                <a:solidFill>
                  <a:srgbClr val="860000"/>
                </a:solidFill>
              </a:rPr>
              <a:t>пространств получения прибыли (Кипр, </a:t>
            </a:r>
            <a:r>
              <a:rPr lang="ru-RU" sz="2000" b="1" dirty="0" err="1" smtClean="0">
                <a:solidFill>
                  <a:srgbClr val="860000"/>
                </a:solidFill>
              </a:rPr>
              <a:t>МНСовещание</a:t>
            </a:r>
            <a:r>
              <a:rPr lang="ru-RU" sz="2000" b="1" dirty="0" smtClean="0">
                <a:solidFill>
                  <a:srgbClr val="860000"/>
                </a:solidFill>
              </a:rPr>
              <a:t> в Москве в мае т.г.)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5867400" y="2286000"/>
            <a:ext cx="1981200" cy="923330"/>
          </a:xfrm>
          <a:prstGeom prst="rect">
            <a:avLst/>
          </a:prstGeom>
          <a:ln w="28575">
            <a:solidFill>
              <a:srgbClr val="AC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860000"/>
                </a:solidFill>
              </a:rPr>
              <a:t>Курс на </a:t>
            </a:r>
          </a:p>
          <a:p>
            <a:pPr algn="ctr"/>
            <a:r>
              <a:rPr lang="ru-RU" b="1" dirty="0" err="1" smtClean="0">
                <a:solidFill>
                  <a:srgbClr val="860000"/>
                </a:solidFill>
              </a:rPr>
              <a:t>стагфляционный</a:t>
            </a:r>
            <a:r>
              <a:rPr lang="ru-RU" b="1" dirty="0" smtClean="0">
                <a:solidFill>
                  <a:srgbClr val="860000"/>
                </a:solidFill>
              </a:rPr>
              <a:t> сценарий </a:t>
            </a:r>
            <a:endParaRPr lang="ru-RU" b="1" dirty="0">
              <a:solidFill>
                <a:srgbClr val="86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867400" y="3429000"/>
            <a:ext cx="1981200" cy="646331"/>
          </a:xfrm>
          <a:prstGeom prst="rect">
            <a:avLst/>
          </a:prstGeom>
          <a:ln w="28575">
            <a:solidFill>
              <a:srgbClr val="AC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860000"/>
                </a:solidFill>
              </a:rPr>
              <a:t>Снижение цен на </a:t>
            </a:r>
            <a:r>
              <a:rPr lang="ru-RU" b="1" dirty="0" err="1" smtClean="0">
                <a:solidFill>
                  <a:srgbClr val="860000"/>
                </a:solidFill>
              </a:rPr>
              <a:t>энргоносители</a:t>
            </a:r>
            <a:endParaRPr lang="ru-RU" b="1" dirty="0">
              <a:solidFill>
                <a:srgbClr val="86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" y="1143000"/>
            <a:ext cx="8610600" cy="762000"/>
          </a:xfrm>
        </p:spPr>
        <p:txBody>
          <a:bodyPr>
            <a:normAutofit fontScale="40000" lnSpcReduction="20000"/>
          </a:bodyPr>
          <a:lstStyle/>
          <a:p>
            <a:pPr algn="l"/>
            <a:r>
              <a:rPr lang="ru-RU" sz="5900" b="1" dirty="0" smtClean="0"/>
              <a:t>3. Американский, японский, европейский и скандинавский подходы к управлению</a:t>
            </a:r>
          </a:p>
          <a:p>
            <a:pPr algn="l"/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990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9906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8     </a:t>
                      </a:r>
                    </a:p>
                    <a:p>
                      <a:pPr algn="ctr" rtl="0" fontAlgn="t"/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Проблемы и перспективы развития менеджмента</a:t>
                      </a:r>
                      <a:endParaRPr lang="ru-RU" sz="24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600" y="1828800"/>
            <a:ext cx="8971291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b="1" u="sng" dirty="0" smtClean="0">
                <a:solidFill>
                  <a:srgbClr val="AC0000"/>
                </a:solidFill>
              </a:rPr>
              <a:t> </a:t>
            </a:r>
            <a:r>
              <a:rPr lang="ru-RU" sz="2400" b="1" u="sng" dirty="0" smtClean="0">
                <a:solidFill>
                  <a:srgbClr val="AC0000"/>
                </a:solidFill>
              </a:rPr>
              <a:t>Особенности японского менеджмента.</a:t>
            </a:r>
            <a:r>
              <a:rPr lang="ru-RU" sz="2400" u="sng" dirty="0" smtClean="0"/>
              <a:t> 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AC0000"/>
                </a:solidFill>
              </a:rPr>
              <a:t> </a:t>
            </a:r>
            <a:r>
              <a:rPr lang="ru-RU" sz="2000" b="1" dirty="0" smtClean="0">
                <a:solidFill>
                  <a:srgbClr val="AC0000"/>
                </a:solidFill>
              </a:rPr>
              <a:t>В отличие от Западной Европы и Америки, где получение степени доктора наук не означает конца карьеры, в Японии оно закрывает для японца все другие, кроме чистой науки, поля деятельности, поскольку ни бизнес, ни бюрократия  не пускают ученых мужей в свои ряды;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AC0000"/>
                </a:solidFill>
              </a:rPr>
              <a:t>Крупные японские компании – одни из самых значительных в мире. Каждая из них связана с множеством других крупных, средних и мелких фирм в неформальное объединение «</a:t>
            </a:r>
            <a:r>
              <a:rPr lang="ru-RU" sz="2000" b="1" dirty="0" err="1" smtClean="0">
                <a:solidFill>
                  <a:srgbClr val="AC0000"/>
                </a:solidFill>
              </a:rPr>
              <a:t>кэйрэцу</a:t>
            </a:r>
            <a:r>
              <a:rPr lang="ru-RU" sz="2000" b="1" dirty="0" smtClean="0">
                <a:solidFill>
                  <a:srgbClr val="AC0000"/>
                </a:solidFill>
              </a:rPr>
              <a:t>». Из-за высокой спайки и координации эти компании обладают огромным влиянием, может быть более значительным, чем у компаний «</a:t>
            </a:r>
            <a:r>
              <a:rPr lang="ru-RU" sz="2000" b="1" dirty="0" err="1" smtClean="0">
                <a:solidFill>
                  <a:srgbClr val="AC0000"/>
                </a:solidFill>
              </a:rPr>
              <a:t>ДжМ</a:t>
            </a:r>
            <a:r>
              <a:rPr lang="ru-RU" sz="2000" b="1" dirty="0" smtClean="0">
                <a:solidFill>
                  <a:srgbClr val="AC0000"/>
                </a:solidFill>
              </a:rPr>
              <a:t>» в США или «Сименс» в Германии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AC0000"/>
                </a:solidFill>
              </a:rPr>
              <a:t>Япония модернизировалась, но не полностью </a:t>
            </a:r>
            <a:r>
              <a:rPr lang="ru-RU" sz="2000" b="1" dirty="0" err="1" smtClean="0">
                <a:solidFill>
                  <a:srgbClr val="AC0000"/>
                </a:solidFill>
              </a:rPr>
              <a:t>вестернизировалась</a:t>
            </a:r>
            <a:r>
              <a:rPr lang="ru-RU" sz="2000" b="1" dirty="0" smtClean="0">
                <a:solidFill>
                  <a:srgbClr val="AC0000"/>
                </a:solidFill>
              </a:rPr>
              <a:t>. …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AC0000"/>
                </a:solidFill>
              </a:rPr>
              <a:t>Американцы стали прямо указывать, что деловая практика в Японии не соответствует западным стандартам и мешает считать японский рынок свободным и открытым</a:t>
            </a:r>
          </a:p>
          <a:p>
            <a:endParaRPr lang="ru-RU" b="1" dirty="0" smtClean="0">
              <a:solidFill>
                <a:srgbClr val="AC0000"/>
              </a:solidFill>
            </a:endParaRPr>
          </a:p>
          <a:p>
            <a:endParaRPr lang="ru-RU" b="1" dirty="0" smtClean="0">
              <a:solidFill>
                <a:srgbClr val="AC0000"/>
              </a:solidFill>
            </a:endParaRPr>
          </a:p>
          <a:p>
            <a:endParaRPr lang="ru-RU" b="1" dirty="0" smtClean="0">
              <a:solidFill>
                <a:srgbClr val="AC0000"/>
              </a:solidFill>
            </a:endParaRPr>
          </a:p>
          <a:p>
            <a:endParaRPr lang="ru-RU" b="1" dirty="0" smtClean="0">
              <a:solidFill>
                <a:srgbClr val="AC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" y="1143000"/>
            <a:ext cx="8610600" cy="762000"/>
          </a:xfrm>
        </p:spPr>
        <p:txBody>
          <a:bodyPr>
            <a:normAutofit fontScale="40000" lnSpcReduction="20000"/>
          </a:bodyPr>
          <a:lstStyle/>
          <a:p>
            <a:pPr algn="l"/>
            <a:r>
              <a:rPr lang="ru-RU" sz="5900" b="1" dirty="0" smtClean="0"/>
              <a:t>3. Американский, японский, европейский и скандинавский подходы к управлению</a:t>
            </a:r>
          </a:p>
          <a:p>
            <a:pPr algn="l"/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990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9906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8     </a:t>
                      </a:r>
                    </a:p>
                    <a:p>
                      <a:pPr algn="ctr" rtl="0" fontAlgn="t"/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Проблемы и перспективы развития менеджмента</a:t>
                      </a:r>
                      <a:endParaRPr lang="ru-RU" sz="24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600" y="1828800"/>
            <a:ext cx="8971291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b="1" u="sng" dirty="0" smtClean="0">
                <a:solidFill>
                  <a:srgbClr val="AC0000"/>
                </a:solidFill>
              </a:rPr>
              <a:t> </a:t>
            </a:r>
            <a:r>
              <a:rPr lang="ru-RU" sz="2400" b="1" u="sng" dirty="0" smtClean="0">
                <a:solidFill>
                  <a:srgbClr val="AC0000"/>
                </a:solidFill>
              </a:rPr>
              <a:t>Особенности японского менеджмента.</a:t>
            </a:r>
            <a:r>
              <a:rPr lang="ru-RU" sz="2400" u="sng" dirty="0" smtClean="0"/>
              <a:t> </a:t>
            </a:r>
          </a:p>
          <a:p>
            <a:r>
              <a:rPr lang="ru-RU" sz="2000" dirty="0" smtClean="0">
                <a:solidFill>
                  <a:srgbClr val="AC0000"/>
                </a:solidFill>
              </a:rPr>
              <a:t> Опрос директоров японских, американских и западноевропейских (в основном, немецких) корпораций показал, что в Японии управляющие предприятиями больше всего заботятся об увеличении своей доли на рынке. А управляющие американскими предприятиями, например, больше всего заботятся об увеличении прибыли предприятия и подорожании акций. Что касается подорожания акций, то для японских и европейских компаний эта цель находится едва ли не на последнем месте.</a:t>
            </a:r>
          </a:p>
          <a:p>
            <a:endParaRPr lang="ru-RU" sz="2000" dirty="0" smtClean="0"/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endParaRPr lang="ru-RU" b="1" dirty="0" smtClean="0">
              <a:solidFill>
                <a:srgbClr val="AC0000"/>
              </a:solidFill>
            </a:endParaRPr>
          </a:p>
          <a:p>
            <a:endParaRPr lang="ru-RU" b="1" dirty="0" smtClean="0">
              <a:solidFill>
                <a:srgbClr val="AC0000"/>
              </a:solidFill>
            </a:endParaRPr>
          </a:p>
          <a:p>
            <a:endParaRPr lang="ru-RU" b="1" dirty="0" smtClean="0">
              <a:solidFill>
                <a:srgbClr val="AC0000"/>
              </a:solidFill>
            </a:endParaRPr>
          </a:p>
          <a:p>
            <a:endParaRPr lang="ru-RU" b="1" dirty="0" smtClean="0">
              <a:solidFill>
                <a:srgbClr val="AC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" y="1143000"/>
            <a:ext cx="8610600" cy="762000"/>
          </a:xfrm>
        </p:spPr>
        <p:txBody>
          <a:bodyPr>
            <a:normAutofit fontScale="40000" lnSpcReduction="20000"/>
          </a:bodyPr>
          <a:lstStyle/>
          <a:p>
            <a:pPr algn="l"/>
            <a:r>
              <a:rPr lang="ru-RU" sz="5900" b="1" dirty="0" smtClean="0"/>
              <a:t>3. Американский, японский, европейский и скандинавский подходы к управлению</a:t>
            </a:r>
          </a:p>
          <a:p>
            <a:pPr algn="l"/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990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9906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8     </a:t>
                      </a:r>
                    </a:p>
                    <a:p>
                      <a:pPr algn="ctr" rtl="0" fontAlgn="t"/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Проблемы и перспективы развития менеджмента</a:t>
                      </a:r>
                      <a:endParaRPr lang="ru-RU" sz="24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1828800"/>
            <a:ext cx="9199891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b="1" u="sng" dirty="0" smtClean="0">
                <a:solidFill>
                  <a:srgbClr val="AC0000"/>
                </a:solidFill>
              </a:rPr>
              <a:t> </a:t>
            </a:r>
            <a:r>
              <a:rPr lang="ru-RU" sz="2400" b="1" u="sng" dirty="0" smtClean="0">
                <a:solidFill>
                  <a:srgbClr val="AC0000"/>
                </a:solidFill>
              </a:rPr>
              <a:t>Особенности японского менеджмента.</a:t>
            </a:r>
            <a:r>
              <a:rPr lang="ru-RU" sz="2400" u="sng" dirty="0" smtClean="0"/>
              <a:t> </a:t>
            </a:r>
          </a:p>
          <a:p>
            <a:r>
              <a:rPr lang="ru-RU" sz="2000" b="1" dirty="0" smtClean="0">
                <a:solidFill>
                  <a:srgbClr val="AC0000"/>
                </a:solidFill>
              </a:rPr>
              <a:t> В Японии </a:t>
            </a:r>
            <a:r>
              <a:rPr lang="ru-RU" sz="2000" dirty="0" smtClean="0">
                <a:solidFill>
                  <a:srgbClr val="AC0000"/>
                </a:solidFill>
              </a:rPr>
              <a:t>- тенденция к снижению доли частных лиц среди акционеров: с 70% в послевоенные годы до примерно 20% в 90-х гг. Большей частью акций сейчас владеют юридические лица: производственные корпорации и финансовые организации, в частности банки и страховые компании (им принадлежит около 40% всех японских акций). Юридические лица владеют акциями предприятий для обеспечения контроля за деятельностью предприятий, и не склонны их продавать, и придавать особого значения прибыльности акций и увеличению их цены (они же не собираются их продавать), и поддерживают управляющих, старающихся прежде всего расширить долю компании на рынке, а не прибыль.</a:t>
            </a:r>
          </a:p>
          <a:p>
            <a:r>
              <a:rPr lang="ru-RU" sz="2000" b="1" dirty="0" smtClean="0">
                <a:solidFill>
                  <a:srgbClr val="AC0000"/>
                </a:solidFill>
              </a:rPr>
              <a:t>В США</a:t>
            </a:r>
            <a:r>
              <a:rPr lang="ru-RU" sz="2000" dirty="0" smtClean="0">
                <a:solidFill>
                  <a:srgbClr val="AC0000"/>
                </a:solidFill>
              </a:rPr>
              <a:t>, напротив, большая часть акций принадлежит частным лицам (в 1996 – 56%). Впрочем, доля частных лиц постепенно снижается, а доля институциональных инвесторов (пенсионных фондов и страховых компаний) растет (в 1990 г.они владели 36% всех акций и покупают акции не для того, чтобы контролировать деятельность предприятий, а чтобы получить прибыль от роста курсовой стоимости акций</a:t>
            </a:r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endParaRPr lang="ru-RU" b="1" dirty="0" smtClean="0">
              <a:solidFill>
                <a:srgbClr val="AC0000"/>
              </a:solidFill>
            </a:endParaRPr>
          </a:p>
          <a:p>
            <a:endParaRPr lang="ru-RU" b="1" dirty="0" smtClean="0">
              <a:solidFill>
                <a:srgbClr val="AC0000"/>
              </a:solidFill>
            </a:endParaRPr>
          </a:p>
          <a:p>
            <a:endParaRPr lang="ru-RU" b="1" dirty="0" smtClean="0">
              <a:solidFill>
                <a:srgbClr val="AC0000"/>
              </a:solidFill>
            </a:endParaRPr>
          </a:p>
          <a:p>
            <a:endParaRPr lang="ru-RU" b="1" dirty="0" smtClean="0">
              <a:solidFill>
                <a:srgbClr val="AC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47800" y="1219200"/>
            <a:ext cx="5715000" cy="555625"/>
          </a:xfrm>
        </p:spPr>
        <p:txBody>
          <a:bodyPr>
            <a:normAutofit fontScale="90000"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14400"/>
            <a:ext cx="9372600" cy="1143000"/>
          </a:xfrm>
        </p:spPr>
        <p:txBody>
          <a:bodyPr>
            <a:normAutofit fontScale="25000" lnSpcReduction="20000"/>
          </a:bodyPr>
          <a:lstStyle/>
          <a:p>
            <a:pPr marL="72000" algn="l">
              <a:lnSpc>
                <a:spcPct val="120000"/>
              </a:lnSpc>
              <a:spcBef>
                <a:spcPts val="0"/>
              </a:spcBef>
            </a:pPr>
            <a:r>
              <a:rPr lang="ru-RU" sz="11200" b="1" dirty="0" smtClean="0"/>
              <a:t>4. Новые направления исследований в управлении – управление как социальный институт: социальная ответственность бизнеса и корпоративная культура, этика бизнеса </a:t>
            </a:r>
          </a:p>
          <a:p>
            <a:pPr algn="l"/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76201"/>
          <a:ext cx="8991600" cy="9143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991600"/>
              </a:tblGrid>
              <a:tr h="914399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8     </a:t>
                      </a:r>
                    </a:p>
                    <a:p>
                      <a:pPr algn="ctr" rtl="0" fontAlgn="t"/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Проблемы и перспективы развития менеджмента</a:t>
                      </a:r>
                      <a:endParaRPr lang="ru-RU" sz="24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3352800" y="4267200"/>
            <a:ext cx="914400" cy="408432"/>
          </a:xfrm>
          <a:prstGeom prst="rightArrow">
            <a:avLst/>
          </a:prstGeom>
          <a:solidFill>
            <a:srgbClr val="C00000"/>
          </a:solidFill>
          <a:ln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5029200" y="1981200"/>
            <a:ext cx="4267200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endParaRPr lang="ru-RU" sz="2400" b="1" dirty="0" smtClean="0">
              <a:solidFill>
                <a:srgbClr val="AC0000"/>
              </a:solidFill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AC0000"/>
                </a:solidFill>
              </a:rPr>
              <a:t> метод анализа процессов (МАР),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AC0000"/>
                </a:solidFill>
              </a:rPr>
              <a:t>внутрифирменная оценка деятельности (</a:t>
            </a:r>
            <a:r>
              <a:rPr lang="en-US" sz="2400" b="1" dirty="0" smtClean="0">
                <a:solidFill>
                  <a:srgbClr val="AC0000"/>
                </a:solidFill>
              </a:rPr>
              <a:t>IDEA</a:t>
            </a:r>
            <a:r>
              <a:rPr lang="ru-RU" sz="2400" b="1" dirty="0" smtClean="0">
                <a:solidFill>
                  <a:srgbClr val="AC0000"/>
                </a:solidFill>
              </a:rPr>
              <a:t>),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AC0000"/>
                </a:solidFill>
              </a:rPr>
              <a:t>анализ восприятия процессов (РРА),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AC0000"/>
                </a:solidFill>
              </a:rPr>
              <a:t>управление качеством процессов (PQM)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AC0000"/>
                </a:solidFill>
              </a:rPr>
              <a:t> </a:t>
            </a:r>
            <a:r>
              <a:rPr lang="ru-RU" sz="2400" b="1" dirty="0" err="1" smtClean="0">
                <a:solidFill>
                  <a:srgbClr val="AC0000"/>
                </a:solidFill>
              </a:rPr>
              <a:t>реинжиниринг</a:t>
            </a:r>
            <a:r>
              <a:rPr lang="ru-RU" sz="2400" b="1" dirty="0" smtClean="0">
                <a:solidFill>
                  <a:srgbClr val="AC0000"/>
                </a:solidFill>
              </a:rPr>
              <a:t> бизнес-процессов (</a:t>
            </a:r>
            <a:r>
              <a:rPr lang="en-US" sz="2400" b="1" dirty="0" smtClean="0">
                <a:solidFill>
                  <a:srgbClr val="AC0000"/>
                </a:solidFill>
              </a:rPr>
              <a:t>BPR</a:t>
            </a:r>
            <a:r>
              <a:rPr lang="ru-RU" sz="2400" b="1" dirty="0" smtClean="0">
                <a:solidFill>
                  <a:srgbClr val="AC0000"/>
                </a:solidFill>
              </a:rPr>
              <a:t>) 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600" y="3581400"/>
            <a:ext cx="2971800" cy="1938992"/>
          </a:xfrm>
          <a:prstGeom prst="rect">
            <a:avLst/>
          </a:prstGeom>
          <a:ln w="38100">
            <a:solidFill>
              <a:srgbClr val="AC0000"/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AC0000"/>
                </a:solidFill>
              </a:rPr>
              <a:t>Процессные  методы управления, порожденные Системой Всеобщего Качества (TQS)</a:t>
            </a:r>
            <a:endParaRPr lang="ru-RU" sz="2400" b="1" dirty="0">
              <a:solidFill>
                <a:srgbClr val="AC0000"/>
              </a:solidFill>
            </a:endParaRPr>
          </a:p>
        </p:txBody>
      </p:sp>
      <p:sp>
        <p:nvSpPr>
          <p:cNvPr id="11" name="Левая фигурная скобка 10"/>
          <p:cNvSpPr/>
          <p:nvPr/>
        </p:nvSpPr>
        <p:spPr>
          <a:xfrm>
            <a:off x="4343400" y="2590800"/>
            <a:ext cx="762000" cy="3810000"/>
          </a:xfrm>
          <a:prstGeom prst="leftBrace">
            <a:avLst/>
          </a:prstGeom>
          <a:ln w="57150">
            <a:solidFill>
              <a:srgbClr val="A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372600" cy="1600200"/>
          </a:xfrm>
        </p:spPr>
        <p:txBody>
          <a:bodyPr>
            <a:normAutofit fontScale="25000" lnSpcReduction="20000"/>
          </a:bodyPr>
          <a:lstStyle/>
          <a:p>
            <a:pPr marL="72000" algn="l">
              <a:lnSpc>
                <a:spcPct val="120000"/>
              </a:lnSpc>
              <a:spcBef>
                <a:spcPts val="0"/>
              </a:spcBef>
            </a:pPr>
            <a:r>
              <a:rPr lang="ru-RU" sz="11200" b="1" dirty="0" smtClean="0"/>
              <a:t>4. Новые направления исследований в управлении – управление как социальный институт: социальная ответственность бизнеса и корпоративная культура, </a:t>
            </a:r>
          </a:p>
          <a:p>
            <a:pPr marL="72000" algn="l">
              <a:lnSpc>
                <a:spcPct val="120000"/>
              </a:lnSpc>
              <a:spcBef>
                <a:spcPts val="0"/>
              </a:spcBef>
            </a:pPr>
            <a:r>
              <a:rPr lang="ru-RU" sz="11200" b="1" dirty="0" smtClean="0"/>
              <a:t>этика бизнеса </a:t>
            </a:r>
          </a:p>
          <a:p>
            <a:pPr algn="l"/>
            <a:endParaRPr lang="ru-RU" sz="2700" b="1" dirty="0" smtClean="0"/>
          </a:p>
          <a:p>
            <a:pPr algn="l"/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990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9906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8     </a:t>
                      </a:r>
                    </a:p>
                    <a:p>
                      <a:pPr algn="ctr" rtl="0" fontAlgn="t"/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Проблемы и перспективы развития менеджмента</a:t>
                      </a:r>
                      <a:endParaRPr lang="ru-RU" sz="24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4800" y="2743200"/>
            <a:ext cx="88392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sz="2000" b="1" dirty="0" smtClean="0">
                <a:solidFill>
                  <a:srgbClr val="AC0000"/>
                </a:solidFill>
              </a:rPr>
              <a:t>УПРАВЛЕНИЕ КАК СОЦИАЛЬНЫЙ ИНСТИТУТ: ЦЕЛЕНАПРАВЛЕН, ОРГАНИЗОВАН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AC0000"/>
                </a:solidFill>
              </a:rPr>
              <a:t>цель является категорическим признаком любой организации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AC0000"/>
                </a:solidFill>
              </a:rPr>
              <a:t> организация есть целевая общность. 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AC0000"/>
                </a:solidFill>
              </a:rPr>
              <a:t>организация , </a:t>
            </a:r>
          </a:p>
          <a:p>
            <a:pPr marL="800100" lvl="1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AC0000"/>
                </a:solidFill>
              </a:rPr>
              <a:t>во-первых, иерархическая и управляемая общность; </a:t>
            </a:r>
          </a:p>
          <a:p>
            <a:pPr marL="800100" lvl="1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AC0000"/>
                </a:solidFill>
              </a:rPr>
              <a:t>во-вторых, она человеческая общность; </a:t>
            </a:r>
          </a:p>
          <a:p>
            <a:pPr marL="800100" lvl="1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AC0000"/>
                </a:solidFill>
              </a:rPr>
              <a:t>в-третьих, социальный инструмент и безличная структура.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47800" y="1219200"/>
            <a:ext cx="5715000" cy="555625"/>
          </a:xfrm>
        </p:spPr>
        <p:txBody>
          <a:bodyPr>
            <a:normAutofit fontScale="90000"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14400"/>
            <a:ext cx="9372600" cy="1143000"/>
          </a:xfrm>
        </p:spPr>
        <p:txBody>
          <a:bodyPr>
            <a:normAutofit fontScale="25000" lnSpcReduction="20000"/>
          </a:bodyPr>
          <a:lstStyle/>
          <a:p>
            <a:pPr marL="72000" algn="l">
              <a:lnSpc>
                <a:spcPct val="120000"/>
              </a:lnSpc>
              <a:spcBef>
                <a:spcPts val="0"/>
              </a:spcBef>
            </a:pPr>
            <a:r>
              <a:rPr lang="ru-RU" sz="11200" b="1" dirty="0" smtClean="0"/>
              <a:t>4. Новые направления исследований в управлении – управление как социальный институт: социальная ответственность бизнеса и корпоративная культура, этика бизнеса </a:t>
            </a:r>
          </a:p>
          <a:p>
            <a:pPr algn="l"/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76201"/>
          <a:ext cx="8991600" cy="9143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991600"/>
              </a:tblGrid>
              <a:tr h="914399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8     </a:t>
                      </a:r>
                    </a:p>
                    <a:p>
                      <a:pPr algn="ctr" rtl="0" fontAlgn="t"/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Проблемы и перспективы развития менеджмента</a:t>
                      </a:r>
                      <a:endParaRPr lang="ru-RU" sz="24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886200" y="2286000"/>
            <a:ext cx="4953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AC0000"/>
                </a:solidFill>
              </a:rPr>
              <a:t>Структура как повторяющаяся деятельность</a:t>
            </a:r>
            <a:r>
              <a:rPr lang="ru-RU" sz="2000" dirty="0" smtClean="0">
                <a:solidFill>
                  <a:srgbClr val="AC0000"/>
                </a:solidFill>
              </a:rPr>
              <a:t>. Концепция структуры подразумевает характерно устойчивую и непрерывно возобновляющуюся форму деятельности; главной особенностью организационной структуры является ее шаблонная регулярность</a:t>
            </a:r>
            <a:endParaRPr lang="ru-RU" sz="2000" dirty="0">
              <a:solidFill>
                <a:srgbClr val="AC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886200" y="4611231"/>
            <a:ext cx="51054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AC0000"/>
                </a:solidFill>
              </a:rPr>
              <a:t>Влияние структуры на индивидуальное  и групповое поведение</a:t>
            </a:r>
            <a:r>
              <a:rPr lang="ru-RU" sz="2000" dirty="0" smtClean="0">
                <a:solidFill>
                  <a:srgbClr val="AC0000"/>
                </a:solidFill>
              </a:rPr>
              <a:t>. Должности сами по себе дают мощный стимул индивидуальному поведению… Служебные обязанности людей требуют от них взаимодействия с другими людьми в организации.</a:t>
            </a:r>
            <a:endParaRPr lang="ru-RU" sz="2000" dirty="0">
              <a:solidFill>
                <a:srgbClr val="AC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52400" y="3810000"/>
            <a:ext cx="2590800" cy="1200329"/>
          </a:xfrm>
          <a:prstGeom prst="rect">
            <a:avLst/>
          </a:prstGeom>
          <a:ln w="38100">
            <a:solidFill>
              <a:srgbClr val="AC0000"/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AC0000"/>
                </a:solidFill>
              </a:rPr>
              <a:t>Организационная структура управления</a:t>
            </a:r>
            <a:endParaRPr lang="ru-RU" sz="2400" b="1" dirty="0">
              <a:solidFill>
                <a:srgbClr val="AC0000"/>
              </a:solidFill>
            </a:endParaRPr>
          </a:p>
        </p:txBody>
      </p:sp>
      <p:sp>
        <p:nvSpPr>
          <p:cNvPr id="16" name="Нашивка 15"/>
          <p:cNvSpPr/>
          <p:nvPr/>
        </p:nvSpPr>
        <p:spPr>
          <a:xfrm>
            <a:off x="3048000" y="3505200"/>
            <a:ext cx="484632" cy="484632"/>
          </a:xfrm>
          <a:prstGeom prst="chevron">
            <a:avLst/>
          </a:prstGeom>
          <a:solidFill>
            <a:srgbClr val="AC0000"/>
          </a:solidFill>
          <a:ln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Нашивка 16"/>
          <p:cNvSpPr/>
          <p:nvPr/>
        </p:nvSpPr>
        <p:spPr>
          <a:xfrm>
            <a:off x="3048000" y="4800600"/>
            <a:ext cx="484632" cy="484632"/>
          </a:xfrm>
          <a:prstGeom prst="chevron">
            <a:avLst/>
          </a:prstGeom>
          <a:solidFill>
            <a:srgbClr val="AC0000"/>
          </a:solidFill>
          <a:ln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47800" y="1219200"/>
            <a:ext cx="5715000" cy="555625"/>
          </a:xfrm>
        </p:spPr>
        <p:txBody>
          <a:bodyPr>
            <a:normAutofit fontScale="90000"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14400"/>
            <a:ext cx="9372600" cy="1143000"/>
          </a:xfrm>
        </p:spPr>
        <p:txBody>
          <a:bodyPr>
            <a:normAutofit fontScale="25000" lnSpcReduction="20000"/>
          </a:bodyPr>
          <a:lstStyle/>
          <a:p>
            <a:pPr marL="72000" algn="l">
              <a:lnSpc>
                <a:spcPct val="120000"/>
              </a:lnSpc>
              <a:spcBef>
                <a:spcPts val="0"/>
              </a:spcBef>
            </a:pPr>
            <a:r>
              <a:rPr lang="ru-RU" sz="11200" b="1" dirty="0" smtClean="0"/>
              <a:t>4. Новые направления исследований в управлении – управление как социальный институт: социальная ответственность бизнеса и корпоративная культура, этика бизнеса </a:t>
            </a:r>
          </a:p>
          <a:p>
            <a:pPr algn="l"/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76201"/>
          <a:ext cx="8991600" cy="9143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991600"/>
              </a:tblGrid>
              <a:tr h="914399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8     </a:t>
                      </a:r>
                    </a:p>
                    <a:p>
                      <a:pPr algn="ctr" rtl="0" fontAlgn="t"/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Проблемы и перспективы развития менеджмента</a:t>
                      </a:r>
                      <a:endParaRPr lang="ru-RU" sz="24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7200" y="2819400"/>
            <a:ext cx="838200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AC0000"/>
                </a:solidFill>
              </a:rPr>
              <a:t>Базовые противоречия организации</a:t>
            </a:r>
          </a:p>
          <a:p>
            <a:endParaRPr lang="ru-RU" sz="2800" b="1" u="sng" dirty="0" smtClean="0">
              <a:solidFill>
                <a:srgbClr val="AC0000"/>
              </a:solidFill>
            </a:endParaRPr>
          </a:p>
          <a:p>
            <a:pPr lvl="0"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AC0000"/>
                </a:solidFill>
              </a:rPr>
              <a:t>между личными и безличными факторами организаций;</a:t>
            </a:r>
          </a:p>
          <a:p>
            <a:pPr lvl="0"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AC0000"/>
                </a:solidFill>
              </a:rPr>
              <a:t>между индивидуальным и общим в организации;</a:t>
            </a:r>
          </a:p>
          <a:p>
            <a:pPr lvl="0"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AC0000"/>
                </a:solidFill>
              </a:rPr>
              <a:t>между планомерным и спонтанным в строении и развитии организаций;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 err="1" smtClean="0">
                <a:solidFill>
                  <a:srgbClr val="AC0000"/>
                </a:solidFill>
              </a:rPr>
              <a:t>департаментализация</a:t>
            </a:r>
            <a:endParaRPr lang="ru-RU" sz="2800" b="1" dirty="0">
              <a:solidFill>
                <a:srgbClr val="AC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47800" y="1219200"/>
            <a:ext cx="5715000" cy="555625"/>
          </a:xfrm>
        </p:spPr>
        <p:txBody>
          <a:bodyPr>
            <a:normAutofit fontScale="90000"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14400"/>
            <a:ext cx="9372600" cy="1143000"/>
          </a:xfrm>
        </p:spPr>
        <p:txBody>
          <a:bodyPr>
            <a:normAutofit fontScale="25000" lnSpcReduction="20000"/>
          </a:bodyPr>
          <a:lstStyle/>
          <a:p>
            <a:pPr marL="72000" algn="l">
              <a:lnSpc>
                <a:spcPct val="120000"/>
              </a:lnSpc>
              <a:spcBef>
                <a:spcPts val="0"/>
              </a:spcBef>
            </a:pPr>
            <a:r>
              <a:rPr lang="ru-RU" sz="11200" b="1" dirty="0" smtClean="0"/>
              <a:t>4. Новые направления исследований в управлении – управление как социальный институт: социальная ответственность бизнеса и корпоративная культура, этика бизнеса </a:t>
            </a:r>
          </a:p>
          <a:p>
            <a:pPr algn="l"/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76201"/>
          <a:ext cx="8991600" cy="9143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991600"/>
              </a:tblGrid>
              <a:tr h="914399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8     </a:t>
                      </a:r>
                    </a:p>
                    <a:p>
                      <a:pPr algn="ctr" rtl="0" fontAlgn="t"/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Проблемы и перспективы развития менеджмента</a:t>
                      </a:r>
                      <a:endParaRPr lang="ru-RU" sz="24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8600" y="2514600"/>
            <a:ext cx="87630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AC0000"/>
                </a:solidFill>
              </a:rPr>
              <a:t>Особая </a:t>
            </a:r>
            <a:r>
              <a:rPr lang="ru-RU" sz="3200" b="1" u="sng" dirty="0" err="1" smtClean="0">
                <a:solidFill>
                  <a:srgbClr val="AC0000"/>
                </a:solidFill>
              </a:rPr>
              <a:t>внеиндивидуальная</a:t>
            </a:r>
            <a:r>
              <a:rPr lang="ru-RU" sz="3200" b="1" u="sng" dirty="0" smtClean="0">
                <a:solidFill>
                  <a:srgbClr val="AC0000"/>
                </a:solidFill>
              </a:rPr>
              <a:t> реальность, не зависящую от конкретных людей</a:t>
            </a:r>
          </a:p>
          <a:p>
            <a:pPr lvl="0"/>
            <a:endParaRPr lang="ru-RU" sz="2800" dirty="0" smtClean="0">
              <a:solidFill>
                <a:srgbClr val="860000"/>
              </a:solidFill>
            </a:endParaRPr>
          </a:p>
          <a:p>
            <a:pPr lvl="0"/>
            <a:r>
              <a:rPr lang="ru-RU" sz="2800" b="1" i="1" dirty="0" smtClean="0">
                <a:solidFill>
                  <a:srgbClr val="860000"/>
                </a:solidFill>
              </a:rPr>
              <a:t>естественные механизмы общения между людьми строят собственную иерархию (шкала престижа, лидерство), коллективные нормы и т.п.</a:t>
            </a:r>
          </a:p>
          <a:p>
            <a:pPr lvl="0"/>
            <a:endParaRPr lang="ru-RU" sz="2800" dirty="0" smtClean="0">
              <a:solidFill>
                <a:srgbClr val="860000"/>
              </a:solidFill>
            </a:endParaRPr>
          </a:p>
          <a:p>
            <a:pPr lvl="0"/>
            <a:r>
              <a:rPr lang="ru-RU" sz="2800" b="1" dirty="0" smtClean="0">
                <a:solidFill>
                  <a:srgbClr val="860000"/>
                </a:solidFill>
              </a:rPr>
              <a:t>поэтому формальная </a:t>
            </a:r>
            <a:r>
              <a:rPr lang="ru-RU" sz="2800" b="1" dirty="0" err="1" smtClean="0">
                <a:solidFill>
                  <a:srgbClr val="860000"/>
                </a:solidFill>
              </a:rPr>
              <a:t>оргструктура</a:t>
            </a:r>
            <a:r>
              <a:rPr lang="ru-RU" sz="2800" b="1" dirty="0" smtClean="0">
                <a:solidFill>
                  <a:srgbClr val="860000"/>
                </a:solidFill>
              </a:rPr>
              <a:t> вынуждена сосуществовать с неформальной</a:t>
            </a:r>
            <a:endParaRPr lang="ru-RU" sz="2800" b="1" dirty="0">
              <a:solidFill>
                <a:srgbClr val="860000"/>
              </a:solidFill>
            </a:endParaRPr>
          </a:p>
        </p:txBody>
      </p:sp>
      <p:sp>
        <p:nvSpPr>
          <p:cNvPr id="7" name="Нашивка 6"/>
          <p:cNvSpPr/>
          <p:nvPr/>
        </p:nvSpPr>
        <p:spPr>
          <a:xfrm rot="5400000">
            <a:off x="457200" y="5257800"/>
            <a:ext cx="484632" cy="484632"/>
          </a:xfrm>
          <a:prstGeom prst="chevron">
            <a:avLst/>
          </a:prstGeom>
          <a:solidFill>
            <a:srgbClr val="AC0000"/>
          </a:solidFill>
          <a:ln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47800" y="1219200"/>
            <a:ext cx="5715000" cy="555625"/>
          </a:xfrm>
        </p:spPr>
        <p:txBody>
          <a:bodyPr>
            <a:normAutofit fontScale="90000"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14400"/>
            <a:ext cx="9372600" cy="1143000"/>
          </a:xfrm>
        </p:spPr>
        <p:txBody>
          <a:bodyPr>
            <a:normAutofit fontScale="25000" lnSpcReduction="20000"/>
          </a:bodyPr>
          <a:lstStyle/>
          <a:p>
            <a:pPr marL="72000" algn="l">
              <a:lnSpc>
                <a:spcPct val="120000"/>
              </a:lnSpc>
              <a:spcBef>
                <a:spcPts val="0"/>
              </a:spcBef>
            </a:pPr>
            <a:r>
              <a:rPr lang="ru-RU" sz="11200" b="1" dirty="0" smtClean="0"/>
              <a:t>4. Новые направления исследований в управлении – управление как социальный институт: социальная ответственность бизнеса и корпоративная культура, этика бизнеса </a:t>
            </a:r>
          </a:p>
          <a:p>
            <a:pPr algn="l"/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76201"/>
          <a:ext cx="8991600" cy="9143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991600"/>
              </a:tblGrid>
              <a:tr h="914399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8     </a:t>
                      </a:r>
                    </a:p>
                    <a:p>
                      <a:pPr algn="ctr" rtl="0" fontAlgn="t"/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Проблемы и перспективы развития менеджмента</a:t>
                      </a:r>
                      <a:endParaRPr lang="ru-RU" sz="24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8600" y="2272129"/>
            <a:ext cx="861060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AC0000"/>
                </a:solidFill>
              </a:rPr>
              <a:t>Основные образы организации</a:t>
            </a:r>
          </a:p>
          <a:p>
            <a:pPr>
              <a:buFont typeface="Wingdings" pitchFamily="2" charset="2"/>
              <a:buChar char="ü"/>
            </a:pPr>
            <a:r>
              <a:rPr lang="ru-RU" sz="2600" b="1" dirty="0" smtClean="0">
                <a:solidFill>
                  <a:srgbClr val="860000"/>
                </a:solidFill>
              </a:rPr>
              <a:t>ХО – трудовой процесс (</a:t>
            </a:r>
            <a:r>
              <a:rPr lang="ru-RU" sz="2600" b="1" dirty="0" err="1" smtClean="0">
                <a:solidFill>
                  <a:srgbClr val="860000"/>
                </a:solidFill>
              </a:rPr>
              <a:t>Тэйлор</a:t>
            </a:r>
            <a:r>
              <a:rPr lang="ru-RU" sz="2600" b="1" dirty="0" smtClean="0">
                <a:solidFill>
                  <a:srgbClr val="860000"/>
                </a:solidFill>
              </a:rPr>
              <a:t>)</a:t>
            </a:r>
          </a:p>
          <a:p>
            <a:pPr>
              <a:buFont typeface="Wingdings" pitchFamily="2" charset="2"/>
              <a:buChar char="ü"/>
            </a:pPr>
            <a:r>
              <a:rPr lang="ru-RU" sz="2600" b="1" dirty="0" smtClean="0">
                <a:solidFill>
                  <a:srgbClr val="860000"/>
                </a:solidFill>
              </a:rPr>
              <a:t>ХО – машина (</a:t>
            </a:r>
            <a:r>
              <a:rPr lang="ru-RU" sz="2600" b="1" dirty="0" err="1" smtClean="0">
                <a:solidFill>
                  <a:srgbClr val="860000"/>
                </a:solidFill>
              </a:rPr>
              <a:t>Файоль</a:t>
            </a:r>
            <a:r>
              <a:rPr lang="ru-RU" sz="2600" b="1" dirty="0" smtClean="0">
                <a:solidFill>
                  <a:srgbClr val="860000"/>
                </a:solidFill>
              </a:rPr>
              <a:t>, </a:t>
            </a:r>
            <a:r>
              <a:rPr lang="ru-RU" sz="2600" b="1" dirty="0" err="1" smtClean="0">
                <a:solidFill>
                  <a:srgbClr val="860000"/>
                </a:solidFill>
              </a:rPr>
              <a:t>Урвик</a:t>
            </a:r>
            <a:r>
              <a:rPr lang="ru-RU" sz="2600" b="1" dirty="0" smtClean="0">
                <a:solidFill>
                  <a:srgbClr val="860000"/>
                </a:solidFill>
              </a:rPr>
              <a:t>)</a:t>
            </a:r>
          </a:p>
          <a:p>
            <a:pPr>
              <a:buFont typeface="Wingdings" pitchFamily="2" charset="2"/>
              <a:buChar char="ü"/>
            </a:pPr>
            <a:r>
              <a:rPr lang="ru-RU" sz="2600" b="1" dirty="0" smtClean="0">
                <a:solidFill>
                  <a:srgbClr val="860000"/>
                </a:solidFill>
              </a:rPr>
              <a:t>ХО – община ( </a:t>
            </a:r>
            <a:r>
              <a:rPr lang="ru-RU" sz="2600" b="1" dirty="0" err="1" smtClean="0">
                <a:solidFill>
                  <a:srgbClr val="860000"/>
                </a:solidFill>
              </a:rPr>
              <a:t>Мэйо</a:t>
            </a:r>
            <a:r>
              <a:rPr lang="ru-RU" sz="2600" b="1" dirty="0" smtClean="0">
                <a:solidFill>
                  <a:srgbClr val="860000"/>
                </a:solidFill>
              </a:rPr>
              <a:t>, </a:t>
            </a:r>
            <a:r>
              <a:rPr lang="ru-RU" sz="2600" b="1" dirty="0" err="1" smtClean="0">
                <a:solidFill>
                  <a:srgbClr val="860000"/>
                </a:solidFill>
              </a:rPr>
              <a:t>Ротлисбергер</a:t>
            </a:r>
            <a:r>
              <a:rPr lang="ru-RU" sz="2600" b="1" dirty="0" smtClean="0">
                <a:solidFill>
                  <a:srgbClr val="860000"/>
                </a:solidFill>
              </a:rPr>
              <a:t>) (неформальная структура)</a:t>
            </a:r>
          </a:p>
          <a:p>
            <a:pPr>
              <a:buFont typeface="Wingdings" pitchFamily="2" charset="2"/>
              <a:buChar char="ü"/>
            </a:pPr>
            <a:r>
              <a:rPr lang="ru-RU" sz="2600" b="1" dirty="0" err="1" smtClean="0">
                <a:solidFill>
                  <a:srgbClr val="860000"/>
                </a:solidFill>
              </a:rPr>
              <a:t>Социотехническая</a:t>
            </a:r>
            <a:r>
              <a:rPr lang="ru-RU" sz="2600" b="1" dirty="0" smtClean="0">
                <a:solidFill>
                  <a:srgbClr val="860000"/>
                </a:solidFill>
              </a:rPr>
              <a:t> модель ХО (</a:t>
            </a:r>
            <a:r>
              <a:rPr lang="ru-RU" sz="2600" b="1" dirty="0" err="1" smtClean="0">
                <a:solidFill>
                  <a:srgbClr val="860000"/>
                </a:solidFill>
              </a:rPr>
              <a:t>Тавистокская</a:t>
            </a:r>
            <a:r>
              <a:rPr lang="ru-RU" sz="2600" b="1" dirty="0" smtClean="0">
                <a:solidFill>
                  <a:srgbClr val="860000"/>
                </a:solidFill>
              </a:rPr>
              <a:t> школа)</a:t>
            </a:r>
          </a:p>
          <a:p>
            <a:pPr>
              <a:buFont typeface="Wingdings" pitchFamily="2" charset="2"/>
              <a:buChar char="ü"/>
            </a:pPr>
            <a:r>
              <a:rPr lang="ru-RU" sz="2600" b="1" dirty="0" smtClean="0">
                <a:solidFill>
                  <a:srgbClr val="860000"/>
                </a:solidFill>
              </a:rPr>
              <a:t>ХО – это система (</a:t>
            </a:r>
            <a:r>
              <a:rPr lang="ru-RU" sz="2600" b="1" dirty="0" err="1" smtClean="0">
                <a:solidFill>
                  <a:srgbClr val="860000"/>
                </a:solidFill>
              </a:rPr>
              <a:t>Марч</a:t>
            </a:r>
            <a:r>
              <a:rPr lang="ru-RU" sz="2600" b="1" dirty="0" smtClean="0">
                <a:solidFill>
                  <a:srgbClr val="860000"/>
                </a:solidFill>
              </a:rPr>
              <a:t> Дж. </a:t>
            </a:r>
            <a:r>
              <a:rPr lang="ru-RU" sz="2600" b="1" dirty="0" err="1" smtClean="0">
                <a:solidFill>
                  <a:srgbClr val="860000"/>
                </a:solidFill>
              </a:rPr>
              <a:t>Г.Саймон</a:t>
            </a:r>
            <a:r>
              <a:rPr lang="ru-RU" sz="2600" b="1" dirty="0" smtClean="0">
                <a:solidFill>
                  <a:srgbClr val="860000"/>
                </a:solidFill>
              </a:rPr>
              <a:t>)</a:t>
            </a:r>
          </a:p>
          <a:p>
            <a:pPr>
              <a:buFont typeface="Wingdings" pitchFamily="2" charset="2"/>
              <a:buChar char="ü"/>
            </a:pPr>
            <a:r>
              <a:rPr lang="ru-RU" sz="2600" b="1" dirty="0" smtClean="0">
                <a:solidFill>
                  <a:srgbClr val="860000"/>
                </a:solidFill>
              </a:rPr>
              <a:t>ХО – организм</a:t>
            </a:r>
          </a:p>
          <a:p>
            <a:pPr>
              <a:buFont typeface="Wingdings" pitchFamily="2" charset="2"/>
              <a:buChar char="ü"/>
            </a:pPr>
            <a:r>
              <a:rPr lang="ru-RU" sz="2600" b="1" dirty="0" smtClean="0">
                <a:solidFill>
                  <a:srgbClr val="860000"/>
                </a:solidFill>
              </a:rPr>
              <a:t>Бюрократическая модель ХО</a:t>
            </a:r>
          </a:p>
          <a:p>
            <a:pPr>
              <a:buFont typeface="Wingdings" pitchFamily="2" charset="2"/>
              <a:buChar char="ü"/>
            </a:pPr>
            <a:r>
              <a:rPr lang="ru-RU" sz="2600" b="1" dirty="0" smtClean="0">
                <a:solidFill>
                  <a:srgbClr val="860000"/>
                </a:solidFill>
              </a:rPr>
              <a:t>«Естественная» ХО (</a:t>
            </a:r>
            <a:r>
              <a:rPr lang="ru-RU" sz="2600" b="1" dirty="0" err="1" smtClean="0">
                <a:solidFill>
                  <a:srgbClr val="860000"/>
                </a:solidFill>
              </a:rPr>
              <a:t>Т.Парсонс</a:t>
            </a:r>
            <a:r>
              <a:rPr lang="ru-RU" sz="2600" b="1" dirty="0" smtClean="0">
                <a:solidFill>
                  <a:srgbClr val="860000"/>
                </a:solidFill>
              </a:rPr>
              <a:t>, Р.Мертон, </a:t>
            </a:r>
            <a:r>
              <a:rPr lang="ru-RU" sz="2600" b="1" dirty="0" err="1" smtClean="0">
                <a:solidFill>
                  <a:srgbClr val="860000"/>
                </a:solidFill>
              </a:rPr>
              <a:t>А.Этциони</a:t>
            </a:r>
            <a:r>
              <a:rPr lang="ru-RU" sz="2600" b="1" dirty="0" smtClean="0">
                <a:solidFill>
                  <a:srgbClr val="860000"/>
                </a:solidFill>
              </a:rPr>
              <a:t>)</a:t>
            </a:r>
          </a:p>
          <a:p>
            <a:pPr>
              <a:buFont typeface="Wingdings" pitchFamily="2" charset="2"/>
              <a:buChar char="ü"/>
            </a:pPr>
            <a:r>
              <a:rPr lang="ru-RU" sz="2600" b="1" dirty="0" smtClean="0">
                <a:solidFill>
                  <a:srgbClr val="860000"/>
                </a:solidFill>
              </a:rPr>
              <a:t>ХО есть дело (ТРИЗ </a:t>
            </a:r>
            <a:r>
              <a:rPr lang="ru-RU" sz="2600" b="1" dirty="0" err="1" smtClean="0">
                <a:solidFill>
                  <a:srgbClr val="860000"/>
                </a:solidFill>
              </a:rPr>
              <a:t>Альшулера</a:t>
            </a:r>
            <a:r>
              <a:rPr lang="ru-RU" sz="2600" b="1" dirty="0" smtClean="0">
                <a:solidFill>
                  <a:srgbClr val="860000"/>
                </a:solidFill>
              </a:rPr>
              <a:t>, </a:t>
            </a:r>
            <a:r>
              <a:rPr lang="ru-RU" sz="2600" b="1" dirty="0" err="1" smtClean="0">
                <a:solidFill>
                  <a:srgbClr val="860000"/>
                </a:solidFill>
              </a:rPr>
              <a:t>логистический</a:t>
            </a:r>
            <a:r>
              <a:rPr lang="ru-RU" sz="2600" b="1" dirty="0" smtClean="0">
                <a:solidFill>
                  <a:srgbClr val="860000"/>
                </a:solidFill>
              </a:rPr>
              <a:t> подход</a:t>
            </a:r>
            <a:r>
              <a:rPr lang="ru-RU" sz="2600" dirty="0" smtClean="0"/>
              <a:t>)</a:t>
            </a:r>
            <a:endParaRPr lang="ru-RU" sz="2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1143000"/>
            <a:ext cx="8686800" cy="533400"/>
          </a:xfrm>
        </p:spPr>
        <p:txBody>
          <a:bodyPr>
            <a:normAutofit lnSpcReduction="10000"/>
          </a:bodyPr>
          <a:lstStyle/>
          <a:p>
            <a:pPr algn="l"/>
            <a:r>
              <a:rPr lang="ru-RU" b="1" dirty="0" smtClean="0"/>
              <a:t>План лекции</a:t>
            </a:r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76201"/>
          <a:ext cx="8839200" cy="1066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10668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8     </a:t>
                      </a:r>
                    </a:p>
                    <a:p>
                      <a:pPr algn="ctr" rtl="0" fontAlgn="t"/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Проблемы и перспективы развития менеджмента</a:t>
                      </a:r>
                      <a:endParaRPr lang="ru-RU" sz="24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" y="1471910"/>
            <a:ext cx="815340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400" b="1" dirty="0" smtClean="0">
                <a:solidFill>
                  <a:srgbClr val="AC0000"/>
                </a:solidFill>
              </a:rPr>
              <a:t>Вызовы глобализации. 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400" b="1" dirty="0" smtClean="0">
                <a:solidFill>
                  <a:srgbClr val="AC0000"/>
                </a:solidFill>
              </a:rPr>
              <a:t>Мировые кризисы и антикризисные меры. 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400" b="1" dirty="0" smtClean="0">
                <a:solidFill>
                  <a:srgbClr val="AC0000"/>
                </a:solidFill>
              </a:rPr>
              <a:t>Американский, японский, европейский и скандинавский подходы к управлению. 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400" b="1" dirty="0" smtClean="0">
                <a:solidFill>
                  <a:srgbClr val="AC0000"/>
                </a:solidFill>
              </a:rPr>
              <a:t>Новые направления исследований в управлении – управление как социальный институт: социальная ответственность бизнеса и корпоративная культура, этика бизнеса. 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2400" b="1" dirty="0" smtClean="0">
                <a:solidFill>
                  <a:srgbClr val="AC0000"/>
                </a:solidFill>
              </a:rPr>
              <a:t>Взаимодействие бизнеса и власти.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47800" y="1219200"/>
            <a:ext cx="5715000" cy="555625"/>
          </a:xfrm>
        </p:spPr>
        <p:txBody>
          <a:bodyPr>
            <a:normAutofit fontScale="90000"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14400"/>
            <a:ext cx="9372600" cy="1143000"/>
          </a:xfrm>
        </p:spPr>
        <p:txBody>
          <a:bodyPr>
            <a:normAutofit fontScale="25000" lnSpcReduction="20000"/>
          </a:bodyPr>
          <a:lstStyle/>
          <a:p>
            <a:pPr marL="72000" algn="l">
              <a:lnSpc>
                <a:spcPct val="120000"/>
              </a:lnSpc>
              <a:spcBef>
                <a:spcPts val="0"/>
              </a:spcBef>
            </a:pPr>
            <a:r>
              <a:rPr lang="ru-RU" sz="11200" b="1" dirty="0" smtClean="0"/>
              <a:t>4. Новые направления исследований в управлении – управление как социальный институт: социальная ответственность бизнеса и корпоративная культура, этика бизнеса </a:t>
            </a:r>
          </a:p>
          <a:p>
            <a:pPr algn="l"/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76201"/>
          <a:ext cx="8991600" cy="9143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991600"/>
              </a:tblGrid>
              <a:tr h="914399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8     </a:t>
                      </a:r>
                    </a:p>
                    <a:p>
                      <a:pPr algn="ctr" rtl="0" fontAlgn="t"/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Проблемы и перспективы развития менеджмента</a:t>
                      </a:r>
                      <a:endParaRPr lang="ru-RU" sz="24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2400" y="2667000"/>
          <a:ext cx="8839203" cy="4057697"/>
        </p:xfrm>
        <a:graphic>
          <a:graphicData uri="http://schemas.openxmlformats.org/drawingml/2006/table">
            <a:tbl>
              <a:tblPr/>
              <a:tblGrid>
                <a:gridCol w="1828800"/>
                <a:gridCol w="2291167"/>
                <a:gridCol w="2508987"/>
                <a:gridCol w="2210249"/>
              </a:tblGrid>
              <a:tr h="12039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 smtClean="0">
                        <a:solidFill>
                          <a:srgbClr val="AC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AC0000"/>
                          </a:solidFill>
                          <a:latin typeface="Times New Roman"/>
                          <a:ea typeface="Times New Roman"/>
                        </a:rPr>
                        <a:t>Признаки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AC0000"/>
                          </a:solidFill>
                          <a:latin typeface="Times New Roman"/>
                          <a:ea typeface="Times New Roman"/>
                        </a:rPr>
                        <a:t>/свойства</a:t>
                      </a:r>
                      <a:endParaRPr lang="ru-RU" sz="2800" dirty="0">
                        <a:solidFill>
                          <a:srgbClr val="AC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 smtClean="0">
                        <a:solidFill>
                          <a:srgbClr val="AC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AC0000"/>
                          </a:solidFill>
                          <a:latin typeface="Times New Roman"/>
                          <a:ea typeface="Times New Roman"/>
                        </a:rPr>
                        <a:t>инструмент</a:t>
                      </a:r>
                      <a:endParaRPr lang="ru-RU" sz="2800" dirty="0">
                        <a:solidFill>
                          <a:srgbClr val="AC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 smtClean="0">
                        <a:solidFill>
                          <a:srgbClr val="AC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AC0000"/>
                          </a:solidFill>
                          <a:latin typeface="Times New Roman"/>
                          <a:ea typeface="Times New Roman"/>
                        </a:rPr>
                        <a:t>общность</a:t>
                      </a:r>
                      <a:endParaRPr lang="ru-RU" sz="2800" dirty="0">
                        <a:solidFill>
                          <a:srgbClr val="AC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 smtClean="0">
                        <a:solidFill>
                          <a:srgbClr val="AC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AC0000"/>
                          </a:solidFill>
                          <a:latin typeface="Times New Roman"/>
                          <a:ea typeface="Times New Roman"/>
                        </a:rPr>
                        <a:t>структура</a:t>
                      </a:r>
                      <a:endParaRPr lang="ru-RU" sz="2800" dirty="0">
                        <a:solidFill>
                          <a:srgbClr val="AC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35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AC0000"/>
                          </a:solidFill>
                          <a:latin typeface="Times New Roman"/>
                        </a:rPr>
                        <a:t>Цели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rgbClr val="AC0000"/>
                          </a:solidFill>
                          <a:latin typeface="Times New Roman"/>
                          <a:ea typeface="Times New Roman"/>
                        </a:rPr>
                        <a:t>Цели-задания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rgbClr val="AC0000"/>
                          </a:solidFill>
                          <a:latin typeface="Times New Roman"/>
                          <a:ea typeface="Times New Roman"/>
                        </a:rPr>
                        <a:t>Цели-ориентации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rgbClr val="AC0000"/>
                          </a:solidFill>
                          <a:latin typeface="Times New Roman"/>
                          <a:ea typeface="Times New Roman"/>
                        </a:rPr>
                        <a:t>Цели системы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35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AC0000"/>
                          </a:solidFill>
                          <a:latin typeface="Times New Roman"/>
                          <a:ea typeface="Times New Roman"/>
                        </a:rPr>
                        <a:t>Иерархия</a:t>
                      </a:r>
                      <a:endParaRPr lang="ru-RU" sz="2400" dirty="0">
                        <a:solidFill>
                          <a:srgbClr val="AC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rgbClr val="AC0000"/>
                          </a:solidFill>
                          <a:latin typeface="Times New Roman"/>
                          <a:ea typeface="Times New Roman"/>
                        </a:rPr>
                        <a:t>централизация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rgbClr val="AC0000"/>
                          </a:solidFill>
                          <a:latin typeface="Times New Roman"/>
                          <a:ea typeface="Times New Roman"/>
                        </a:rPr>
                        <a:t>Личная зависимость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rgbClr val="AC0000"/>
                          </a:solidFill>
                          <a:latin typeface="Times New Roman"/>
                          <a:ea typeface="Times New Roman"/>
                        </a:rPr>
                        <a:t>Власть 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03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AC0000"/>
                          </a:solidFill>
                          <a:latin typeface="Times New Roman"/>
                          <a:ea typeface="Times New Roman"/>
                        </a:rPr>
                        <a:t>Управление </a:t>
                      </a:r>
                      <a:endParaRPr lang="ru-RU" sz="2400">
                        <a:solidFill>
                          <a:srgbClr val="AC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rgbClr val="AC0000"/>
                          </a:solidFill>
                          <a:latin typeface="Times New Roman"/>
                          <a:ea typeface="Times New Roman"/>
                        </a:rPr>
                        <a:t>Целевое управляющее воздействие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rgbClr val="AC0000"/>
                          </a:solidFill>
                          <a:latin typeface="Times New Roman"/>
                          <a:ea typeface="Times New Roman"/>
                        </a:rPr>
                        <a:t>Самоорганизация 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0" dirty="0" err="1" smtClean="0">
                          <a:solidFill>
                            <a:srgbClr val="AC0000"/>
                          </a:solidFill>
                          <a:latin typeface="Times New Roman"/>
                          <a:ea typeface="Times New Roman"/>
                        </a:rPr>
                        <a:t>Организацион-ный</a:t>
                      </a:r>
                      <a:r>
                        <a:rPr lang="ru-RU" sz="2400" b="0" dirty="0" smtClean="0">
                          <a:solidFill>
                            <a:srgbClr val="AC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400" b="0" dirty="0">
                          <a:solidFill>
                            <a:srgbClr val="AC0000"/>
                          </a:solidFill>
                          <a:latin typeface="Times New Roman"/>
                          <a:ea typeface="Times New Roman"/>
                        </a:rPr>
                        <a:t>порядок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3"/>
          <p:cNvSpPr txBox="1">
            <a:spLocks/>
          </p:cNvSpPr>
          <p:nvPr/>
        </p:nvSpPr>
        <p:spPr>
          <a:xfrm>
            <a:off x="228600" y="2743200"/>
            <a:ext cx="8763000" cy="4114800"/>
          </a:xfrm>
          <a:prstGeom prst="rect">
            <a:avLst/>
          </a:prstGeom>
          <a:ln w="28575">
            <a:solidFill>
              <a:srgbClr val="990000"/>
            </a:solidFill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v"/>
              <a:defRPr/>
            </a:pPr>
            <a:r>
              <a:rPr lang="ru-RU" sz="2000" b="1" dirty="0" smtClean="0">
                <a:latin typeface="Arial" charset="0"/>
              </a:rPr>
              <a:t>В организация синергия оказывается управляемой. Ее можно усиливать, видоизменять. </a:t>
            </a:r>
          </a:p>
          <a:p>
            <a:pPr marL="800100" lvl="3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ru-RU" sz="2000" b="1" dirty="0" smtClean="0">
                <a:solidFill>
                  <a:srgbClr val="800000"/>
                </a:solidFill>
                <a:latin typeface="Arial" charset="0"/>
              </a:rPr>
              <a:t>Именно в этом состоит одна из причин столь частого обращения человечества к организационным формам. 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v"/>
              <a:defRPr/>
            </a:pPr>
            <a:r>
              <a:rPr lang="ru-RU" sz="2000" b="1" dirty="0" smtClean="0">
                <a:latin typeface="Arial" charset="0"/>
              </a:rPr>
              <a:t>третья природа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ru-RU" sz="2000" b="1" dirty="0" smtClean="0">
                <a:solidFill>
                  <a:srgbClr val="800000"/>
                </a:solidFill>
                <a:latin typeface="Arial" charset="0"/>
              </a:rPr>
              <a:t>организацию нельзя назвать ни чисто материальным, ни чисто духовным явлением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ru-RU" sz="2000" b="1" i="1" dirty="0" smtClean="0"/>
              <a:t> </a:t>
            </a:r>
            <a:r>
              <a:rPr lang="ru-RU" sz="2000" b="1" dirty="0" smtClean="0">
                <a:solidFill>
                  <a:srgbClr val="800000"/>
                </a:solidFill>
                <a:latin typeface="Arial" charset="0"/>
              </a:rPr>
              <a:t>организация в пространстве материально-идеального и субъективно-объективного</a:t>
            </a:r>
            <a:r>
              <a:rPr lang="ru-RU" sz="2000" dirty="0" smtClean="0"/>
              <a:t> 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ru-RU" sz="2000" b="1" dirty="0" smtClean="0">
                <a:solidFill>
                  <a:srgbClr val="800000"/>
                </a:solidFill>
                <a:latin typeface="Arial" charset="0"/>
              </a:rPr>
              <a:t>Материальные носители организационных отношений – инструкция, график, подчиненность и др. – проявляются только через поведение людей и отношения между ними</a:t>
            </a: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0" y="0"/>
          <a:ext cx="9144000" cy="914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/>
              </a:tblGrid>
              <a:tr h="9144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8     </a:t>
                      </a:r>
                    </a:p>
                    <a:p>
                      <a:pPr algn="ctr" rtl="0" fontAlgn="t"/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Проблемы и перспективы развития менеджмента</a:t>
                      </a:r>
                      <a:endParaRPr lang="ru-RU" sz="24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18" name="Подзаголовок 2"/>
          <p:cNvSpPr txBox="1">
            <a:spLocks/>
          </p:cNvSpPr>
          <p:nvPr/>
        </p:nvSpPr>
        <p:spPr>
          <a:xfrm>
            <a:off x="228600" y="990600"/>
            <a:ext cx="8382000" cy="5334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R="0" lvl="0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1200" b="1" dirty="0" smtClean="0">
                <a:solidFill>
                  <a:schemeClr val="tx1">
                    <a:tint val="75000"/>
                  </a:schemeClr>
                </a:solidFill>
              </a:rPr>
              <a:t>4. Новые направления исследований в управлении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304800" y="1600200"/>
            <a:ext cx="3124200" cy="830997"/>
          </a:xfrm>
          <a:prstGeom prst="rect">
            <a:avLst/>
          </a:prstGeom>
          <a:noFill/>
          <a:ln w="38100">
            <a:solidFill>
              <a:srgbClr val="99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800000"/>
                </a:solidFill>
              </a:rPr>
              <a:t>Организационная сила</a:t>
            </a:r>
            <a:endParaRPr lang="ru-RU" sz="2400" b="1" dirty="0">
              <a:solidFill>
                <a:srgbClr val="800000"/>
              </a:solidFill>
            </a:endParaRPr>
          </a:p>
        </p:txBody>
      </p:sp>
      <p:sp>
        <p:nvSpPr>
          <p:cNvPr id="20" name="AutoShape 5"/>
          <p:cNvSpPr>
            <a:spLocks noChangeArrowheads="1"/>
          </p:cNvSpPr>
          <p:nvPr/>
        </p:nvSpPr>
        <p:spPr bwMode="auto">
          <a:xfrm rot="10800000" flipH="1">
            <a:off x="8001000" y="1905000"/>
            <a:ext cx="807244" cy="733425"/>
          </a:xfrm>
          <a:custGeom>
            <a:avLst/>
            <a:gdLst>
              <a:gd name="G0" fmla="+- 9257 0 0"/>
              <a:gd name="G1" fmla="+- 18514 0 0"/>
              <a:gd name="G2" fmla="+- 7200 0 0"/>
              <a:gd name="G3" fmla="*/ 9257 1 2"/>
              <a:gd name="G4" fmla="+- G3 10800 0"/>
              <a:gd name="G5" fmla="+- 21600 9257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5429 w 21600"/>
              <a:gd name="T1" fmla="*/ 0 h 21600"/>
              <a:gd name="T2" fmla="*/ 9257 w 21600"/>
              <a:gd name="T3" fmla="*/ 7200 h 21600"/>
              <a:gd name="T4" fmla="*/ 0 w 21600"/>
              <a:gd name="T5" fmla="*/ 18001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rgbClr val="99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4800600" y="1600200"/>
            <a:ext cx="3124200" cy="830997"/>
          </a:xfrm>
          <a:prstGeom prst="rect">
            <a:avLst/>
          </a:prstGeom>
          <a:noFill/>
          <a:ln w="38100">
            <a:solidFill>
              <a:srgbClr val="99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800000"/>
                </a:solidFill>
              </a:rPr>
              <a:t>Организационный эффект</a:t>
            </a:r>
            <a:endParaRPr lang="ru-RU" sz="2400" b="1" dirty="0">
              <a:solidFill>
                <a:srgbClr val="800000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3657600" y="1828800"/>
            <a:ext cx="914400" cy="408432"/>
          </a:xfrm>
          <a:prstGeom prst="rightArrow">
            <a:avLst/>
          </a:prstGeom>
          <a:solidFill>
            <a:srgbClr val="C00000"/>
          </a:solidFill>
          <a:ln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47800" y="1219200"/>
            <a:ext cx="5715000" cy="555625"/>
          </a:xfrm>
        </p:spPr>
        <p:txBody>
          <a:bodyPr>
            <a:normAutofit fontScale="90000"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14400"/>
            <a:ext cx="9372600" cy="1143000"/>
          </a:xfrm>
        </p:spPr>
        <p:txBody>
          <a:bodyPr>
            <a:normAutofit fontScale="25000" lnSpcReduction="20000"/>
          </a:bodyPr>
          <a:lstStyle/>
          <a:p>
            <a:pPr marL="72000" algn="l">
              <a:lnSpc>
                <a:spcPct val="120000"/>
              </a:lnSpc>
              <a:spcBef>
                <a:spcPts val="0"/>
              </a:spcBef>
            </a:pPr>
            <a:r>
              <a:rPr lang="ru-RU" sz="11200" b="1" dirty="0" smtClean="0"/>
              <a:t>4. Новые направления исследований в управлении – управление как социальный институт: социальная ответственность бизнеса и корпоративная культура, этика бизнеса </a:t>
            </a:r>
          </a:p>
          <a:p>
            <a:pPr algn="l"/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76201"/>
          <a:ext cx="8991600" cy="9143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991600"/>
              </a:tblGrid>
              <a:tr h="914399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8     </a:t>
                      </a:r>
                    </a:p>
                    <a:p>
                      <a:pPr algn="ctr" rtl="0" fontAlgn="t"/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Проблемы и перспективы развития менеджмента</a:t>
                      </a:r>
                      <a:endParaRPr lang="ru-RU" sz="24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04800" y="2286001"/>
            <a:ext cx="8839200" cy="4201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ts val="300"/>
              </a:spcBef>
              <a:spcAft>
                <a:spcPts val="300"/>
              </a:spcAft>
            </a:pPr>
            <a:r>
              <a:rPr lang="ru-RU" sz="2800" b="1" u="sng" dirty="0" smtClean="0">
                <a:solidFill>
                  <a:srgbClr val="AC0000"/>
                </a:solidFill>
              </a:rPr>
              <a:t>3 ОСНОВНЫХ ТИПА СОЦИАЛЬНЫХ РЕГУЛЯТОРА</a:t>
            </a:r>
          </a:p>
          <a:p>
            <a:pPr marL="514350" indent="-514350">
              <a:spcBef>
                <a:spcPts val="300"/>
              </a:spcBef>
              <a:spcAft>
                <a:spcPts val="300"/>
              </a:spcAft>
              <a:buAutoNum type="arabicParenR"/>
            </a:pPr>
            <a:r>
              <a:rPr lang="ru-RU" sz="3200" b="1" dirty="0" smtClean="0">
                <a:solidFill>
                  <a:srgbClr val="860000"/>
                </a:solidFill>
              </a:rPr>
              <a:t>целевое воздействие</a:t>
            </a:r>
            <a:r>
              <a:rPr lang="ru-RU" sz="3200" dirty="0" smtClean="0">
                <a:solidFill>
                  <a:srgbClr val="860000"/>
                </a:solidFill>
              </a:rPr>
              <a:t> на объект через приказ, задание, стимулирование, координацию и т.д. </a:t>
            </a:r>
          </a:p>
          <a:p>
            <a:pPr marL="514350" indent="-514350">
              <a:spcBef>
                <a:spcPts val="300"/>
              </a:spcBef>
              <a:spcAft>
                <a:spcPts val="300"/>
              </a:spcAft>
              <a:buAutoNum type="arabicParenR"/>
            </a:pPr>
            <a:r>
              <a:rPr lang="ru-RU" sz="3200" b="1" dirty="0" smtClean="0">
                <a:solidFill>
                  <a:srgbClr val="860000"/>
                </a:solidFill>
              </a:rPr>
              <a:t>самоорганизация </a:t>
            </a:r>
            <a:r>
              <a:rPr lang="ru-RU" sz="3200" dirty="0" smtClean="0">
                <a:solidFill>
                  <a:srgbClr val="860000"/>
                </a:solidFill>
              </a:rPr>
              <a:t>- спонтанное регулирование, </a:t>
            </a:r>
          </a:p>
          <a:p>
            <a:pPr marL="514350" indent="-514350">
              <a:spcBef>
                <a:spcPts val="300"/>
              </a:spcBef>
              <a:spcAft>
                <a:spcPts val="300"/>
              </a:spcAft>
              <a:buAutoNum type="arabicParenR"/>
            </a:pPr>
            <a:r>
              <a:rPr lang="ru-RU" sz="3200" b="1" dirty="0" smtClean="0">
                <a:solidFill>
                  <a:srgbClr val="860000"/>
                </a:solidFill>
              </a:rPr>
              <a:t>организационный</a:t>
            </a:r>
            <a:r>
              <a:rPr lang="ru-RU" sz="3200" dirty="0" smtClean="0">
                <a:solidFill>
                  <a:srgbClr val="860000"/>
                </a:solidFill>
              </a:rPr>
              <a:t> </a:t>
            </a:r>
            <a:r>
              <a:rPr lang="ru-RU" sz="3200" b="1" dirty="0" smtClean="0">
                <a:solidFill>
                  <a:srgbClr val="860000"/>
                </a:solidFill>
              </a:rPr>
              <a:t>порядок </a:t>
            </a:r>
            <a:r>
              <a:rPr lang="ru-RU" sz="3200" dirty="0" smtClean="0">
                <a:solidFill>
                  <a:srgbClr val="860000"/>
                </a:solidFill>
              </a:rPr>
              <a:t>- система норм и правил поведения в организации, внешне заданных по отношению к работнику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" y="1143000"/>
            <a:ext cx="8839200" cy="838200"/>
          </a:xfrm>
        </p:spPr>
        <p:txBody>
          <a:bodyPr>
            <a:normAutofit fontScale="25000" lnSpcReduction="20000"/>
          </a:bodyPr>
          <a:lstStyle/>
          <a:p>
            <a:pPr marL="72000" algn="l">
              <a:lnSpc>
                <a:spcPct val="120000"/>
              </a:lnSpc>
              <a:spcBef>
                <a:spcPts val="0"/>
              </a:spcBef>
            </a:pPr>
            <a:r>
              <a:rPr lang="ru-RU" sz="9600" b="1" dirty="0" smtClean="0"/>
              <a:t>4. </a:t>
            </a:r>
            <a:r>
              <a:rPr lang="ru-RU" sz="11200" b="1" dirty="0" smtClean="0"/>
              <a:t>Новые направления исследований в управлении – управление как социальный институт: социальная ответственность бизнеса и корпоративная культура, этика бизнеса </a:t>
            </a:r>
          </a:p>
          <a:p>
            <a:pPr algn="l"/>
            <a:endParaRPr lang="ru-RU" sz="2700" b="1" dirty="0" smtClean="0"/>
          </a:p>
          <a:p>
            <a:pPr algn="l"/>
            <a:endParaRPr lang="ru-RU" sz="2700" b="1" dirty="0" smtClean="0"/>
          </a:p>
          <a:p>
            <a:pPr algn="l"/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990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9906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8     </a:t>
                      </a:r>
                    </a:p>
                    <a:p>
                      <a:pPr algn="ctr" rtl="0" fontAlgn="t"/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Проблемы и перспективы развития менеджмента</a:t>
                      </a:r>
                      <a:endParaRPr lang="ru-RU" sz="24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" y="1828800"/>
            <a:ext cx="8153400" cy="55245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endParaRPr lang="ru-RU" sz="2000" b="1" dirty="0" smtClean="0">
              <a:solidFill>
                <a:srgbClr val="AC000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860000"/>
                </a:solidFill>
              </a:rPr>
              <a:t>3 ПРАВИЛА: </a:t>
            </a:r>
          </a:p>
          <a:p>
            <a:endParaRPr lang="ru-RU" sz="2800" b="1" dirty="0" smtClean="0">
              <a:solidFill>
                <a:srgbClr val="860000"/>
              </a:solidFill>
            </a:endParaRP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ru-RU" sz="2800" b="1" dirty="0" smtClean="0">
                <a:solidFill>
                  <a:srgbClr val="860000"/>
                </a:solidFill>
              </a:rPr>
              <a:t>1)руководитель должен делать только то, чего не может сделать коллектив; 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ru-RU" sz="2800" b="1" dirty="0" smtClean="0">
                <a:solidFill>
                  <a:srgbClr val="860000"/>
                </a:solidFill>
              </a:rPr>
              <a:t>2)больше правил, меньше заданий;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800" b="1" dirty="0" smtClean="0">
                <a:solidFill>
                  <a:srgbClr val="860000"/>
                </a:solidFill>
              </a:rPr>
              <a:t>3) функция руководителя – управленческое обслуживание подчиненных (давать им качественные цели, средства, условия и поощрения).</a:t>
            </a:r>
          </a:p>
          <a:p>
            <a:pPr marL="457200" indent="-4572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arenR"/>
            </a:pPr>
            <a:endParaRPr lang="ru-RU" sz="2400" b="1" dirty="0" smtClean="0">
              <a:solidFill>
                <a:srgbClr val="AC0000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" y="1143000"/>
            <a:ext cx="8839200" cy="838200"/>
          </a:xfrm>
        </p:spPr>
        <p:txBody>
          <a:bodyPr>
            <a:normAutofit fontScale="25000" lnSpcReduction="20000"/>
          </a:bodyPr>
          <a:lstStyle/>
          <a:p>
            <a:pPr marL="72000" algn="l">
              <a:lnSpc>
                <a:spcPct val="120000"/>
              </a:lnSpc>
              <a:spcBef>
                <a:spcPts val="0"/>
              </a:spcBef>
            </a:pPr>
            <a:r>
              <a:rPr lang="ru-RU" sz="9600" b="1" dirty="0" smtClean="0"/>
              <a:t>4. </a:t>
            </a:r>
            <a:r>
              <a:rPr lang="ru-RU" sz="11200" b="1" dirty="0" smtClean="0"/>
              <a:t>Новые направления исследований в управлении – управление как социальный институт: социальная ответственность бизнеса и корпоративная культура, этика бизнеса </a:t>
            </a:r>
          </a:p>
          <a:p>
            <a:pPr algn="l"/>
            <a:endParaRPr lang="ru-RU" sz="2700" b="1" dirty="0" smtClean="0"/>
          </a:p>
          <a:p>
            <a:pPr algn="l"/>
            <a:endParaRPr lang="ru-RU" sz="2700" b="1" dirty="0" smtClean="0"/>
          </a:p>
          <a:p>
            <a:pPr algn="l"/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990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9906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8     </a:t>
                      </a:r>
                    </a:p>
                    <a:p>
                      <a:pPr algn="ctr" rtl="0" fontAlgn="t"/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Проблемы и перспективы развития менеджмента</a:t>
                      </a:r>
                      <a:endParaRPr lang="ru-RU" sz="24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" y="2438400"/>
            <a:ext cx="8153400" cy="48167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endParaRPr lang="ru-RU" sz="2000" b="1" dirty="0" smtClean="0">
              <a:solidFill>
                <a:srgbClr val="AC0000"/>
              </a:solidFill>
            </a:endParaRPr>
          </a:p>
          <a:p>
            <a:pPr marL="457200" indent="-4572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arenR"/>
            </a:pPr>
            <a:r>
              <a:rPr lang="ru-RU" sz="2400" b="1" dirty="0" smtClean="0">
                <a:solidFill>
                  <a:srgbClr val="AC0000"/>
                </a:solidFill>
              </a:rPr>
              <a:t>Иерархичность и сетевой принцип организации: противоборство или союз</a:t>
            </a:r>
          </a:p>
          <a:p>
            <a:pPr marL="457200" indent="-4572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arenR"/>
            </a:pPr>
            <a:r>
              <a:rPr lang="ru-RU" sz="2400" b="1" dirty="0" err="1" smtClean="0">
                <a:solidFill>
                  <a:srgbClr val="AC0000"/>
                </a:solidFill>
              </a:rPr>
              <a:t>Креативность</a:t>
            </a:r>
            <a:r>
              <a:rPr lang="ru-RU" sz="2400" b="1" dirty="0" smtClean="0">
                <a:solidFill>
                  <a:srgbClr val="AC0000"/>
                </a:solidFill>
              </a:rPr>
              <a:t> или рутинность</a:t>
            </a:r>
          </a:p>
          <a:p>
            <a:pPr marL="457200" indent="-4572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arenR"/>
            </a:pPr>
            <a:r>
              <a:rPr lang="ru-RU" sz="2400" b="1" dirty="0" err="1" smtClean="0">
                <a:solidFill>
                  <a:srgbClr val="AC0000"/>
                </a:solidFill>
              </a:rPr>
              <a:t>Фрилансерство</a:t>
            </a:r>
            <a:r>
              <a:rPr lang="ru-RU" sz="2400" b="1" dirty="0" smtClean="0">
                <a:solidFill>
                  <a:srgbClr val="AC0000"/>
                </a:solidFill>
              </a:rPr>
              <a:t> или ужесточение исполнительской дисциплины</a:t>
            </a:r>
          </a:p>
          <a:p>
            <a:pPr marL="457200" indent="-4572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arenR"/>
            </a:pPr>
            <a:r>
              <a:rPr lang="ru-RU" sz="2400" b="1" dirty="0" smtClean="0">
                <a:solidFill>
                  <a:srgbClr val="AC0000"/>
                </a:solidFill>
              </a:rPr>
              <a:t>Комплексность или </a:t>
            </a:r>
            <a:r>
              <a:rPr lang="ru-RU" sz="2400" b="1" dirty="0" err="1" smtClean="0">
                <a:solidFill>
                  <a:srgbClr val="AC0000"/>
                </a:solidFill>
              </a:rPr>
              <a:t>аутсорсинг</a:t>
            </a:r>
            <a:endParaRPr lang="ru-RU" sz="2400" b="1" dirty="0" smtClean="0">
              <a:solidFill>
                <a:srgbClr val="AC0000"/>
              </a:solidFill>
            </a:endParaRPr>
          </a:p>
          <a:p>
            <a:pPr marL="457200" indent="-4572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arenR"/>
            </a:pPr>
            <a:endParaRPr lang="ru-RU" sz="2400" b="1" dirty="0" smtClean="0">
              <a:solidFill>
                <a:srgbClr val="AC000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" y="1143000"/>
            <a:ext cx="8229600" cy="533400"/>
          </a:xfrm>
        </p:spPr>
        <p:txBody>
          <a:bodyPr>
            <a:normAutofit/>
          </a:bodyPr>
          <a:lstStyle/>
          <a:p>
            <a:pPr algn="l"/>
            <a:r>
              <a:rPr lang="ru-RU" sz="2700" b="1" dirty="0" smtClean="0"/>
              <a:t>5. Взаимодействие бизнеса и власти</a:t>
            </a:r>
          </a:p>
          <a:p>
            <a:pPr algn="l"/>
            <a:endParaRPr lang="ru-RU" sz="2700" b="1" dirty="0" smtClean="0"/>
          </a:p>
          <a:p>
            <a:pPr algn="l"/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0"/>
          <a:ext cx="9144000" cy="1066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/>
              </a:tblGrid>
              <a:tr h="10668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8     </a:t>
                      </a:r>
                    </a:p>
                    <a:p>
                      <a:pPr algn="ctr" rtl="0" fontAlgn="t"/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Проблемы и перспективы развития менеджмента</a:t>
                      </a:r>
                      <a:endParaRPr lang="ru-RU" sz="24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600200"/>
            <a:ext cx="8893175" cy="5572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80000"/>
              </a:lnSpc>
              <a:buFontTx/>
              <a:buChar char="•"/>
            </a:pPr>
            <a:endParaRPr lang="ru-RU" b="1" dirty="0">
              <a:solidFill>
                <a:srgbClr val="800000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457200" y="1828800"/>
            <a:ext cx="3068638" cy="1200329"/>
          </a:xfrm>
          <a:prstGeom prst="rect">
            <a:avLst/>
          </a:prstGeom>
          <a:noFill/>
          <a:ln w="28575">
            <a:solidFill>
              <a:srgbClr val="AC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800000"/>
                </a:solidFill>
              </a:rPr>
              <a:t>общественно-частное </a:t>
            </a:r>
          </a:p>
          <a:p>
            <a:pPr algn="ctr"/>
            <a:r>
              <a:rPr lang="ru-RU" sz="2400" b="1" dirty="0">
                <a:solidFill>
                  <a:srgbClr val="800000"/>
                </a:solidFill>
              </a:rPr>
              <a:t>партнерство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4419600" y="1828800"/>
            <a:ext cx="3810000" cy="1200329"/>
          </a:xfrm>
          <a:prstGeom prst="rect">
            <a:avLst/>
          </a:prstGeom>
          <a:noFill/>
          <a:ln w="28575">
            <a:solidFill>
              <a:srgbClr val="AC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800000"/>
                </a:solidFill>
              </a:rPr>
              <a:t>общественно-государственное </a:t>
            </a:r>
          </a:p>
          <a:p>
            <a:pPr algn="ctr"/>
            <a:r>
              <a:rPr lang="ru-RU" sz="2400" b="1" dirty="0">
                <a:solidFill>
                  <a:srgbClr val="800000"/>
                </a:solidFill>
              </a:rPr>
              <a:t>партнерство</a:t>
            </a:r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 flipH="1">
            <a:off x="685800" y="3048000"/>
            <a:ext cx="0" cy="2209800"/>
          </a:xfrm>
          <a:prstGeom prst="line">
            <a:avLst/>
          </a:prstGeom>
          <a:noFill/>
          <a:ln w="19050">
            <a:solidFill>
              <a:srgbClr val="99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1143000" y="3429000"/>
            <a:ext cx="2438400" cy="1015663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800000"/>
                </a:solidFill>
              </a:rPr>
              <a:t>государственно-</a:t>
            </a:r>
          </a:p>
          <a:p>
            <a:r>
              <a:rPr lang="ru-RU" sz="2000" b="1" dirty="0">
                <a:solidFill>
                  <a:srgbClr val="800000"/>
                </a:solidFill>
              </a:rPr>
              <a:t>частное партнерство</a:t>
            </a: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1143000" y="4876801"/>
            <a:ext cx="2438400" cy="1015663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000" b="1" dirty="0" err="1">
                <a:solidFill>
                  <a:srgbClr val="800000"/>
                </a:solidFill>
              </a:rPr>
              <a:t>муниципально</a:t>
            </a:r>
            <a:r>
              <a:rPr lang="ru-RU" sz="2000" b="1" dirty="0">
                <a:solidFill>
                  <a:srgbClr val="800000"/>
                </a:solidFill>
              </a:rPr>
              <a:t>-</a:t>
            </a:r>
          </a:p>
          <a:p>
            <a:r>
              <a:rPr lang="ru-RU" sz="2000" b="1" dirty="0">
                <a:solidFill>
                  <a:srgbClr val="800000"/>
                </a:solidFill>
              </a:rPr>
              <a:t>частное партнерство</a:t>
            </a:r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>
            <a:off x="685800" y="39624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" name="Line 11"/>
          <p:cNvSpPr>
            <a:spLocks noChangeShapeType="1"/>
          </p:cNvSpPr>
          <p:nvPr/>
        </p:nvSpPr>
        <p:spPr bwMode="auto">
          <a:xfrm>
            <a:off x="685800" y="5257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" name="Line 12"/>
          <p:cNvSpPr>
            <a:spLocks noChangeShapeType="1"/>
          </p:cNvSpPr>
          <p:nvPr/>
        </p:nvSpPr>
        <p:spPr bwMode="auto">
          <a:xfrm>
            <a:off x="8077200" y="3048000"/>
            <a:ext cx="0" cy="2209800"/>
          </a:xfrm>
          <a:prstGeom prst="line">
            <a:avLst/>
          </a:prstGeom>
          <a:noFill/>
          <a:ln w="19050">
            <a:solidFill>
              <a:srgbClr val="99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4419600" y="3429000"/>
            <a:ext cx="3048000" cy="925513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800000"/>
                </a:solidFill>
              </a:rPr>
              <a:t>Общественная палата на уровне Федерации и субъектов федерации</a:t>
            </a:r>
          </a:p>
        </p:txBody>
      </p:sp>
      <p:sp>
        <p:nvSpPr>
          <p:cNvPr id="17" name="Rectangle 14"/>
          <p:cNvSpPr>
            <a:spLocks noChangeArrowheads="1"/>
          </p:cNvSpPr>
          <p:nvPr/>
        </p:nvSpPr>
        <p:spPr bwMode="auto">
          <a:xfrm>
            <a:off x="4495800" y="4800600"/>
            <a:ext cx="2971800" cy="923330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>
                <a:solidFill>
                  <a:srgbClr val="800000"/>
                </a:solidFill>
              </a:rPr>
              <a:t>муниципально-государственное</a:t>
            </a:r>
            <a:r>
              <a:rPr lang="ru-RU" b="1" dirty="0" smtClean="0">
                <a:solidFill>
                  <a:srgbClr val="800000"/>
                </a:solidFill>
              </a:rPr>
              <a:t> партнерство</a:t>
            </a:r>
            <a:endParaRPr lang="ru-RU" b="1" dirty="0">
              <a:solidFill>
                <a:srgbClr val="800000"/>
              </a:solidFill>
            </a:endParaRPr>
          </a:p>
        </p:txBody>
      </p:sp>
      <p:sp>
        <p:nvSpPr>
          <p:cNvPr id="18" name="Line 15"/>
          <p:cNvSpPr>
            <a:spLocks noChangeShapeType="1"/>
          </p:cNvSpPr>
          <p:nvPr/>
        </p:nvSpPr>
        <p:spPr bwMode="auto">
          <a:xfrm flipH="1">
            <a:off x="7467600" y="39624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" name="Line 16"/>
          <p:cNvSpPr>
            <a:spLocks noChangeShapeType="1"/>
          </p:cNvSpPr>
          <p:nvPr/>
        </p:nvSpPr>
        <p:spPr bwMode="auto">
          <a:xfrm flipH="1">
            <a:off x="7543800" y="52578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3"/>
          <p:cNvSpPr txBox="1">
            <a:spLocks/>
          </p:cNvSpPr>
          <p:nvPr/>
        </p:nvSpPr>
        <p:spPr>
          <a:xfrm>
            <a:off x="1981200" y="2971800"/>
            <a:ext cx="6934200" cy="3657600"/>
          </a:xfrm>
          <a:prstGeom prst="rect">
            <a:avLst/>
          </a:prstGeom>
          <a:ln w="28575">
            <a:solidFill>
              <a:srgbClr val="990000"/>
            </a:solidFill>
          </a:ln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является инструментом активизации привлечения частных инвестиций в пространство обустройства местного самоуправления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служит способом повышения роли и значимости муниципальных образований в общественно-политической жизни России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является действенным средством минимизации нецелевого использования бюджетных средств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становится мощным 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антикоррупционным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механизмом при разработке и реализации крупных инвестиционных проектов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0" y="0"/>
          <a:ext cx="9144000" cy="1066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/>
              </a:tblGrid>
              <a:tr h="10668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8     </a:t>
                      </a:r>
                    </a:p>
                    <a:p>
                      <a:pPr algn="ctr" rtl="0" fontAlgn="t"/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Проблемы и перспективы развития менеджмента</a:t>
                      </a:r>
                      <a:endParaRPr lang="ru-RU" sz="24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18" name="Подзаголовок 2"/>
          <p:cNvSpPr txBox="1">
            <a:spLocks/>
          </p:cNvSpPr>
          <p:nvPr/>
        </p:nvSpPr>
        <p:spPr>
          <a:xfrm>
            <a:off x="152400" y="1143000"/>
            <a:ext cx="8382000" cy="5334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R="0" lvl="0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700" b="1" dirty="0" smtClean="0">
                <a:solidFill>
                  <a:schemeClr val="tx1">
                    <a:tint val="75000"/>
                  </a:schemeClr>
                </a:solidFill>
              </a:rPr>
              <a:t>5. </a:t>
            </a:r>
            <a:r>
              <a:rPr lang="ru-RU" sz="3200" b="1" dirty="0" smtClean="0">
                <a:solidFill>
                  <a:schemeClr val="tx1">
                    <a:tint val="75000"/>
                  </a:schemeClr>
                </a:solidFill>
              </a:rPr>
              <a:t>Взаимодействие бизнеса и власти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7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228600" y="1828800"/>
            <a:ext cx="3124200" cy="860425"/>
          </a:xfrm>
          <a:prstGeom prst="rect">
            <a:avLst/>
          </a:prstGeom>
          <a:noFill/>
          <a:ln w="38100">
            <a:solidFill>
              <a:srgbClr val="99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rgbClr val="800000"/>
                </a:solidFill>
              </a:rPr>
              <a:t>муниципально-частное</a:t>
            </a:r>
            <a:r>
              <a:rPr lang="ru-RU" sz="2400" b="1" dirty="0">
                <a:solidFill>
                  <a:srgbClr val="800000"/>
                </a:solidFill>
              </a:rPr>
              <a:t> партнерство</a:t>
            </a:r>
          </a:p>
        </p:txBody>
      </p:sp>
      <p:sp>
        <p:nvSpPr>
          <p:cNvPr id="20" name="AutoShape 5"/>
          <p:cNvSpPr>
            <a:spLocks noChangeArrowheads="1"/>
          </p:cNvSpPr>
          <p:nvPr/>
        </p:nvSpPr>
        <p:spPr bwMode="auto">
          <a:xfrm rot="5400000">
            <a:off x="626268" y="2878932"/>
            <a:ext cx="852488" cy="733425"/>
          </a:xfrm>
          <a:custGeom>
            <a:avLst/>
            <a:gdLst>
              <a:gd name="G0" fmla="+- 9257 0 0"/>
              <a:gd name="G1" fmla="+- 18514 0 0"/>
              <a:gd name="G2" fmla="+- 7200 0 0"/>
              <a:gd name="G3" fmla="*/ 9257 1 2"/>
              <a:gd name="G4" fmla="+- G3 10800 0"/>
              <a:gd name="G5" fmla="+- 21600 9257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5429 w 21600"/>
              <a:gd name="T1" fmla="*/ 0 h 21600"/>
              <a:gd name="T2" fmla="*/ 9257 w 21600"/>
              <a:gd name="T3" fmla="*/ 7200 h 21600"/>
              <a:gd name="T4" fmla="*/ 0 w 21600"/>
              <a:gd name="T5" fmla="*/ 18001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rgbClr val="99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4800" y="1219201"/>
            <a:ext cx="8458200" cy="609600"/>
          </a:xfrm>
        </p:spPr>
        <p:txBody>
          <a:bodyPr>
            <a:normAutofit fontScale="90000"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0"/>
          <a:ext cx="9144000" cy="990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/>
              </a:tblGrid>
              <a:tr h="9906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8     </a:t>
                      </a:r>
                    </a:p>
                    <a:p>
                      <a:pPr algn="ctr" rtl="0" fontAlgn="t"/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Проблемы и перспективы развития менеджмента</a:t>
                      </a:r>
                      <a:endParaRPr lang="ru-RU" sz="24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8686800" cy="685800"/>
          </a:xfrm>
        </p:spPr>
        <p:txBody>
          <a:bodyPr>
            <a:normAutofit/>
          </a:bodyPr>
          <a:lstStyle/>
          <a:p>
            <a:pPr lvl="0"/>
            <a:r>
              <a:rPr lang="ru-RU" b="1" dirty="0" smtClean="0"/>
              <a:t>5. Взаимодействие бизнеса и власти</a:t>
            </a:r>
          </a:p>
          <a:p>
            <a:endParaRPr lang="ru-RU" dirty="0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1447800"/>
            <a:ext cx="9144000" cy="5105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80000"/>
              </a:lnSpc>
            </a:pPr>
            <a:r>
              <a:rPr lang="ru-RU" sz="2400" b="1" dirty="0">
                <a:solidFill>
                  <a:srgbClr val="800000"/>
                </a:solidFill>
                <a:latin typeface="Calibri" pitchFamily="34" charset="0"/>
                <a:cs typeface="Arial" charset="0"/>
              </a:rPr>
              <a:t>Цель </a:t>
            </a:r>
          </a:p>
          <a:p>
            <a:pPr marL="742950" lvl="1" indent="-285750" eaLnBrk="0" hangingPunct="0">
              <a:lnSpc>
                <a:spcPct val="80000"/>
              </a:lnSpc>
            </a:pPr>
            <a:r>
              <a:rPr lang="ru-RU" sz="2400" dirty="0">
                <a:solidFill>
                  <a:srgbClr val="800000"/>
                </a:solidFill>
                <a:latin typeface="Calibri" pitchFamily="34" charset="0"/>
                <a:cs typeface="Arial" charset="0"/>
              </a:rPr>
              <a:t>Активизация привлечения частных инвестиций для наращивания или строительства объектов общественной инфраструктуры с их платной эксплуатацией</a:t>
            </a:r>
            <a:endParaRPr lang="en-US" sz="2400" dirty="0">
              <a:solidFill>
                <a:srgbClr val="800000"/>
              </a:solidFill>
              <a:latin typeface="Calibri" pitchFamily="34" charset="0"/>
              <a:cs typeface="Arial" charset="0"/>
            </a:endParaRPr>
          </a:p>
          <a:p>
            <a:pPr marL="742950" lvl="1" indent="-285750" eaLnBrk="0" hangingPunct="0">
              <a:lnSpc>
                <a:spcPct val="80000"/>
              </a:lnSpc>
            </a:pPr>
            <a:endParaRPr lang="ru-RU" sz="2000" dirty="0">
              <a:solidFill>
                <a:srgbClr val="800000"/>
              </a:solidFill>
              <a:latin typeface="Calibri" pitchFamily="34" charset="0"/>
              <a:cs typeface="Arial" charset="0"/>
            </a:endParaRPr>
          </a:p>
          <a:p>
            <a:pPr marL="342900" indent="-342900" eaLnBrk="0" hangingPunct="0">
              <a:lnSpc>
                <a:spcPct val="80000"/>
              </a:lnSpc>
            </a:pPr>
            <a:r>
              <a:rPr lang="ru-RU" sz="2000" b="1" dirty="0">
                <a:solidFill>
                  <a:srgbClr val="800000"/>
                </a:solidFill>
                <a:latin typeface="Calibri" pitchFamily="34" charset="0"/>
                <a:cs typeface="Arial" charset="0"/>
              </a:rPr>
              <a:t>Содержание проекта</a:t>
            </a:r>
          </a:p>
          <a:p>
            <a:pPr marL="742950" lvl="1" indent="-285750" eaLnBrk="0" hangingPunct="0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ru-RU" sz="2200" dirty="0">
                <a:solidFill>
                  <a:srgbClr val="800000"/>
                </a:solidFill>
                <a:latin typeface="Calibri" pitchFamily="34" charset="0"/>
                <a:cs typeface="Arial" charset="0"/>
              </a:rPr>
              <a:t>Диагностика возможностей частного капитала муниципального образования участвовать в инвестиционных проектах на принципах МЧП</a:t>
            </a:r>
          </a:p>
          <a:p>
            <a:pPr marL="742950" lvl="1" indent="-285750" eaLnBrk="0" hangingPunct="0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ru-RU" sz="2200" dirty="0">
                <a:solidFill>
                  <a:srgbClr val="800000"/>
                </a:solidFill>
                <a:latin typeface="Calibri" pitchFamily="34" charset="0"/>
                <a:cs typeface="Arial" charset="0"/>
              </a:rPr>
              <a:t>Сравнительная оценка </a:t>
            </a:r>
            <a:r>
              <a:rPr lang="ru-RU" sz="2200" dirty="0" err="1">
                <a:solidFill>
                  <a:srgbClr val="800000"/>
                </a:solidFill>
                <a:latin typeface="Calibri" pitchFamily="34" charset="0"/>
                <a:cs typeface="Arial" charset="0"/>
              </a:rPr>
              <a:t>бизнес-потенциала</a:t>
            </a:r>
            <a:r>
              <a:rPr lang="ru-RU" sz="2200" dirty="0">
                <a:solidFill>
                  <a:srgbClr val="800000"/>
                </a:solidFill>
                <a:latin typeface="Calibri" pitchFamily="34" charset="0"/>
                <a:cs typeface="Arial" charset="0"/>
              </a:rPr>
              <a:t> предпринимателей муниципального образования </a:t>
            </a:r>
          </a:p>
          <a:p>
            <a:pPr marL="742950" lvl="1" indent="-285750" eaLnBrk="0" hangingPunct="0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ru-RU" sz="2200" dirty="0">
                <a:solidFill>
                  <a:srgbClr val="800000"/>
                </a:solidFill>
                <a:latin typeface="Calibri" pitchFamily="34" charset="0"/>
                <a:cs typeface="Arial" charset="0"/>
              </a:rPr>
              <a:t>Определение потенциальных объектов муниципального образования, привлекательных для реализации проектов на принципах МЧП</a:t>
            </a:r>
          </a:p>
          <a:p>
            <a:pPr marL="742950" lvl="1" indent="-285750" eaLnBrk="0" hangingPunct="0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ru-RU" sz="2200" dirty="0">
                <a:solidFill>
                  <a:srgbClr val="800000"/>
                </a:solidFill>
                <a:latin typeface="Calibri" pitchFamily="34" charset="0"/>
                <a:cs typeface="Arial" charset="0"/>
              </a:rPr>
              <a:t>Разработка нормативно-правовых условий повышения заинтересованности местных предпринимателей участвовать в инвестиционных проектах на принципах МЧП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4800" y="1219201"/>
            <a:ext cx="8458200" cy="609600"/>
          </a:xfrm>
        </p:spPr>
        <p:txBody>
          <a:bodyPr>
            <a:normAutofit fontScale="90000"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0"/>
          <a:ext cx="9144000" cy="990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/>
              </a:tblGrid>
              <a:tr h="9906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8     </a:t>
                      </a:r>
                    </a:p>
                    <a:p>
                      <a:pPr algn="ctr" rtl="0" fontAlgn="t"/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Проблемы и перспективы развития менеджмента</a:t>
                      </a:r>
                      <a:endParaRPr lang="ru-RU" sz="24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8686800" cy="685800"/>
          </a:xfrm>
        </p:spPr>
        <p:txBody>
          <a:bodyPr>
            <a:normAutofit/>
          </a:bodyPr>
          <a:lstStyle/>
          <a:p>
            <a:pPr lvl="0"/>
            <a:r>
              <a:rPr lang="ru-RU" b="1" dirty="0" smtClean="0"/>
              <a:t>5. Взаимодействие бизнеса и власти</a:t>
            </a:r>
          </a:p>
          <a:p>
            <a:endParaRPr lang="ru-RU" dirty="0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1447800"/>
            <a:ext cx="9144000" cy="5105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80000"/>
              </a:lnSpc>
            </a:pPr>
            <a:endParaRPr lang="ru-RU" sz="2200" dirty="0">
              <a:solidFill>
                <a:srgbClr val="800000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304800" y="1752600"/>
            <a:ext cx="3529013" cy="646331"/>
          </a:xfrm>
          <a:prstGeom prst="rect">
            <a:avLst/>
          </a:prstGeom>
          <a:gradFill rotWithShape="1">
            <a:gsLst>
              <a:gs pos="0">
                <a:srgbClr val="FDCF5D"/>
              </a:gs>
              <a:gs pos="50000">
                <a:srgbClr val="FEDD8A"/>
              </a:gs>
              <a:gs pos="100000">
                <a:srgbClr val="FDCF5D"/>
              </a:gs>
            </a:gsLst>
            <a:lin ang="5400000" scaled="1"/>
          </a:gradFill>
          <a:ln w="19050" algn="ctr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b="1" dirty="0" smtClean="0">
                <a:solidFill>
                  <a:srgbClr val="860000"/>
                </a:solidFill>
                <a:latin typeface="Arial"/>
              </a:rPr>
              <a:t>Проблемы развития менеджмента</a:t>
            </a:r>
            <a:endParaRPr lang="ru-RU" dirty="0">
              <a:solidFill>
                <a:srgbClr val="99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4724400" y="1752600"/>
            <a:ext cx="3733800" cy="646331"/>
          </a:xfrm>
          <a:prstGeom prst="rect">
            <a:avLst/>
          </a:prstGeom>
          <a:gradFill rotWithShape="1">
            <a:gsLst>
              <a:gs pos="0">
                <a:srgbClr val="FDCF5D"/>
              </a:gs>
              <a:gs pos="50000">
                <a:srgbClr val="FEDD8A"/>
              </a:gs>
              <a:gs pos="100000">
                <a:srgbClr val="FDCF5D"/>
              </a:gs>
            </a:gsLst>
            <a:lin ang="5400000" scaled="1"/>
          </a:gradFill>
          <a:ln w="19050" algn="ctr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fontAlgn="t"/>
            <a:r>
              <a:rPr lang="ru-RU" b="1" dirty="0" smtClean="0">
                <a:solidFill>
                  <a:srgbClr val="860000"/>
                </a:solidFill>
                <a:latin typeface="Arial"/>
              </a:rPr>
              <a:t>Перспективы развития менеджмента</a:t>
            </a:r>
            <a:endParaRPr lang="ru-RU" b="1" dirty="0">
              <a:solidFill>
                <a:srgbClr val="860000"/>
              </a:solidFill>
              <a:latin typeface="Arial"/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304800" y="2590800"/>
            <a:ext cx="3581400" cy="40386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F2E17A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266700" indent="-266700" algn="just">
              <a:spcBef>
                <a:spcPct val="50000"/>
              </a:spcBef>
              <a:spcAft>
                <a:spcPct val="20000"/>
              </a:spcAft>
              <a:buFont typeface="Wingdings" pitchFamily="2" charset="2"/>
              <a:buNone/>
            </a:pPr>
            <a:endParaRPr lang="ru-RU" sz="1500" b="1" dirty="0">
              <a:solidFill>
                <a:srgbClr val="003300"/>
              </a:solidFill>
              <a:cs typeface="Times New Roman" pitchFamily="18" charset="0"/>
            </a:endParaRPr>
          </a:p>
          <a:p>
            <a:pPr marL="266700" indent="-266700" algn="just">
              <a:spcBef>
                <a:spcPct val="50000"/>
              </a:spcBef>
              <a:spcAft>
                <a:spcPct val="20000"/>
              </a:spcAft>
              <a:buFont typeface="Wingdings" pitchFamily="2" charset="2"/>
              <a:buNone/>
            </a:pPr>
            <a:endParaRPr lang="ru-RU" sz="1500" b="1" dirty="0">
              <a:solidFill>
                <a:srgbClr val="003300"/>
              </a:solidFill>
              <a:cs typeface="Times New Roman" pitchFamily="18" charset="0"/>
            </a:endParaRPr>
          </a:p>
          <a:p>
            <a:pPr marL="266700" indent="-266700" algn="just">
              <a:lnSpc>
                <a:spcPct val="85000"/>
              </a:lnSpc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ru-RU" sz="1500" b="1" dirty="0">
                <a:solidFill>
                  <a:srgbClr val="003300"/>
                </a:solidFill>
                <a:cs typeface="Times New Roman" pitchFamily="18" charset="0"/>
              </a:rPr>
              <a:t>1. </a:t>
            </a:r>
            <a:r>
              <a:rPr lang="ru-RU" sz="1500" b="1" dirty="0">
                <a:solidFill>
                  <a:srgbClr val="003300"/>
                </a:solidFill>
              </a:rPr>
              <a:t>Дефицит </a:t>
            </a:r>
            <a:r>
              <a:rPr lang="ru-RU" sz="1500" b="1" dirty="0" smtClean="0">
                <a:solidFill>
                  <a:srgbClr val="003300"/>
                </a:solidFill>
              </a:rPr>
              <a:t>квалифицированных специалистов при сокращении  </a:t>
            </a:r>
            <a:r>
              <a:rPr lang="ru-RU" sz="1500" b="1" dirty="0">
                <a:solidFill>
                  <a:srgbClr val="003300"/>
                </a:solidFill>
              </a:rPr>
              <a:t>населения</a:t>
            </a:r>
          </a:p>
          <a:p>
            <a:pPr marL="266700" indent="-266700" algn="just">
              <a:lnSpc>
                <a:spcPct val="85000"/>
              </a:lnSpc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ru-RU" sz="1500" b="1" dirty="0">
                <a:solidFill>
                  <a:srgbClr val="003300"/>
                </a:solidFill>
                <a:cs typeface="Times New Roman" pitchFamily="18" charset="0"/>
              </a:rPr>
              <a:t>2. </a:t>
            </a:r>
            <a:r>
              <a:rPr lang="ru-RU" sz="1500" b="1" dirty="0" smtClean="0">
                <a:solidFill>
                  <a:srgbClr val="003300"/>
                </a:solidFill>
              </a:rPr>
              <a:t>Усиление </a:t>
            </a:r>
            <a:r>
              <a:rPr lang="ru-RU" sz="1500" b="1" dirty="0">
                <a:solidFill>
                  <a:srgbClr val="003300"/>
                </a:solidFill>
              </a:rPr>
              <a:t>ограничений со стороны </a:t>
            </a:r>
            <a:r>
              <a:rPr lang="ru-RU" sz="1500" b="1" dirty="0" smtClean="0">
                <a:solidFill>
                  <a:srgbClr val="003300"/>
                </a:solidFill>
              </a:rPr>
              <a:t>всей , в т.ч. «мягкой» </a:t>
            </a:r>
            <a:r>
              <a:rPr lang="ru-RU" sz="1500" b="1" dirty="0" err="1" smtClean="0">
                <a:solidFill>
                  <a:srgbClr val="003300"/>
                </a:solidFill>
              </a:rPr>
              <a:t>бизнес-инфраструктуры</a:t>
            </a:r>
            <a:r>
              <a:rPr lang="ru-RU" sz="1500" b="1" dirty="0" smtClean="0">
                <a:solidFill>
                  <a:srgbClr val="003300"/>
                </a:solidFill>
              </a:rPr>
              <a:t> </a:t>
            </a:r>
            <a:r>
              <a:rPr lang="ru-RU" sz="1500" b="1" dirty="0">
                <a:solidFill>
                  <a:srgbClr val="003300"/>
                </a:solidFill>
              </a:rPr>
              <a:t>(транспорт и энергетика)</a:t>
            </a:r>
          </a:p>
          <a:p>
            <a:pPr marL="266700" indent="-266700" algn="just">
              <a:lnSpc>
                <a:spcPct val="85000"/>
              </a:lnSpc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ru-RU" sz="1500" b="1" dirty="0" smtClean="0">
                <a:solidFill>
                  <a:srgbClr val="003300"/>
                </a:solidFill>
              </a:rPr>
              <a:t>3.  Исчерпание эффекта девальвации,  дешевого сырья и рабочей силы</a:t>
            </a:r>
            <a:endParaRPr lang="ru-RU" sz="1500" b="1" dirty="0">
              <a:solidFill>
                <a:srgbClr val="003300"/>
              </a:solidFill>
            </a:endParaRPr>
          </a:p>
          <a:p>
            <a:pPr marL="266700" indent="-266700" algn="just">
              <a:lnSpc>
                <a:spcPct val="85000"/>
              </a:lnSpc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ru-RU" sz="1500" b="1" dirty="0">
                <a:solidFill>
                  <a:srgbClr val="003300"/>
                </a:solidFill>
              </a:rPr>
              <a:t>4. Недостаточная эффективность человеческого капитала</a:t>
            </a:r>
          </a:p>
          <a:p>
            <a:pPr marL="266700" indent="-266700" algn="just">
              <a:lnSpc>
                <a:spcPct val="85000"/>
              </a:lnSpc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ru-RU" sz="1500" b="1" dirty="0">
                <a:solidFill>
                  <a:srgbClr val="003300"/>
                </a:solidFill>
              </a:rPr>
              <a:t>5. </a:t>
            </a:r>
            <a:r>
              <a:rPr lang="ru-RU" sz="1500" b="1" dirty="0" smtClean="0">
                <a:solidFill>
                  <a:srgbClr val="003300"/>
                </a:solidFill>
              </a:rPr>
              <a:t>Бюрократизация и низкая </a:t>
            </a:r>
            <a:r>
              <a:rPr lang="ru-RU" sz="1500" b="1" dirty="0">
                <a:solidFill>
                  <a:srgbClr val="003300"/>
                </a:solidFill>
              </a:rPr>
              <a:t>эффективность </a:t>
            </a:r>
            <a:r>
              <a:rPr lang="ru-RU" sz="1500" b="1" dirty="0" err="1">
                <a:solidFill>
                  <a:srgbClr val="003300"/>
                </a:solidFill>
              </a:rPr>
              <a:t>госуправления</a:t>
            </a:r>
            <a:r>
              <a:rPr lang="ru-RU" sz="1500" b="1" dirty="0">
                <a:solidFill>
                  <a:srgbClr val="003300"/>
                </a:solidFill>
              </a:rPr>
              <a:t> и рост барьеров для бизнеса</a:t>
            </a:r>
          </a:p>
          <a:p>
            <a:pPr marL="266700" indent="-266700" algn="just">
              <a:lnSpc>
                <a:spcPct val="85000"/>
              </a:lnSpc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endParaRPr lang="ru-RU" sz="1500" b="1" dirty="0">
              <a:solidFill>
                <a:srgbClr val="003300"/>
              </a:solidFill>
            </a:endParaRPr>
          </a:p>
          <a:p>
            <a:pPr marL="266700" indent="-266700" algn="just">
              <a:spcBef>
                <a:spcPct val="50000"/>
              </a:spcBef>
              <a:spcAft>
                <a:spcPct val="20000"/>
              </a:spcAft>
              <a:buFont typeface="Wingdings" pitchFamily="2" charset="2"/>
              <a:buNone/>
            </a:pPr>
            <a:endParaRPr lang="ru-RU" sz="1500" b="1" dirty="0">
              <a:solidFill>
                <a:srgbClr val="003300"/>
              </a:solidFill>
              <a:cs typeface="Times New Roman" pitchFamily="18" charset="0"/>
            </a:endParaRP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4724400" y="2514600"/>
            <a:ext cx="3716337" cy="401161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F2E17A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457200" indent="-457200" algn="just">
              <a:spcBef>
                <a:spcPct val="50000"/>
              </a:spcBef>
              <a:spcAft>
                <a:spcPct val="20000"/>
              </a:spcAft>
              <a:buFont typeface="Wingdings" pitchFamily="2" charset="2"/>
              <a:buAutoNum type="arabicPeriod"/>
            </a:pPr>
            <a:endParaRPr lang="ru-RU" b="1" dirty="0">
              <a:solidFill>
                <a:srgbClr val="003300"/>
              </a:solidFill>
            </a:endParaRPr>
          </a:p>
          <a:p>
            <a:pPr marL="457200" indent="-457200" algn="just">
              <a:lnSpc>
                <a:spcPct val="85000"/>
              </a:lnSpc>
              <a:spcBef>
                <a:spcPct val="50000"/>
              </a:spcBef>
              <a:spcAft>
                <a:spcPct val="45000"/>
              </a:spcAft>
              <a:buFont typeface="Wingdings" pitchFamily="2" charset="2"/>
              <a:buAutoNum type="arabicPeriod"/>
            </a:pPr>
            <a:r>
              <a:rPr lang="ru-RU" b="1" dirty="0" smtClean="0">
                <a:solidFill>
                  <a:srgbClr val="003300"/>
                </a:solidFill>
              </a:rPr>
              <a:t>Расширение представления о проблемах </a:t>
            </a:r>
            <a:r>
              <a:rPr lang="ru-RU" b="1" dirty="0" err="1" smtClean="0">
                <a:solidFill>
                  <a:srgbClr val="003300"/>
                </a:solidFill>
              </a:rPr>
              <a:t>собщества</a:t>
            </a:r>
            <a:endParaRPr lang="ru-RU" b="1" dirty="0">
              <a:solidFill>
                <a:srgbClr val="003300"/>
              </a:solidFill>
            </a:endParaRPr>
          </a:p>
          <a:p>
            <a:pPr marL="457200" indent="-457200" algn="just">
              <a:lnSpc>
                <a:spcPct val="85000"/>
              </a:lnSpc>
              <a:spcBef>
                <a:spcPct val="50000"/>
              </a:spcBef>
              <a:spcAft>
                <a:spcPct val="45000"/>
              </a:spcAft>
              <a:buFont typeface="Wingdings" pitchFamily="2" charset="2"/>
              <a:buAutoNum type="arabicPeriod"/>
            </a:pPr>
            <a:r>
              <a:rPr lang="ru-RU" b="1" dirty="0" smtClean="0">
                <a:solidFill>
                  <a:srgbClr val="003300"/>
                </a:solidFill>
              </a:rPr>
              <a:t>Понимание особенностей кризиса</a:t>
            </a:r>
            <a:endParaRPr lang="ru-RU" b="1" dirty="0">
              <a:solidFill>
                <a:srgbClr val="003300"/>
              </a:solidFill>
            </a:endParaRPr>
          </a:p>
          <a:p>
            <a:pPr marL="457200" indent="-457200" algn="just">
              <a:lnSpc>
                <a:spcPct val="85000"/>
              </a:lnSpc>
              <a:spcBef>
                <a:spcPct val="50000"/>
              </a:spcBef>
              <a:spcAft>
                <a:spcPct val="45000"/>
              </a:spcAft>
              <a:buFont typeface="Wingdings" pitchFamily="2" charset="2"/>
              <a:buNone/>
            </a:pPr>
            <a:r>
              <a:rPr lang="ru-RU" b="1" dirty="0">
                <a:solidFill>
                  <a:srgbClr val="003300"/>
                </a:solidFill>
              </a:rPr>
              <a:t>3. </a:t>
            </a:r>
            <a:r>
              <a:rPr lang="ru-RU" b="1" dirty="0" smtClean="0">
                <a:solidFill>
                  <a:srgbClr val="003300"/>
                </a:solidFill>
              </a:rPr>
              <a:t>Возможности взаимодействия с государством на основе ГЧП/МЧП </a:t>
            </a:r>
            <a:endParaRPr lang="ru-RU" b="1" dirty="0">
              <a:solidFill>
                <a:srgbClr val="003300"/>
              </a:solidFill>
            </a:endParaRPr>
          </a:p>
          <a:p>
            <a:pPr marL="457200" indent="-457200" algn="just">
              <a:lnSpc>
                <a:spcPct val="85000"/>
              </a:lnSpc>
              <a:spcBef>
                <a:spcPct val="50000"/>
              </a:spcBef>
              <a:spcAft>
                <a:spcPct val="45000"/>
              </a:spcAft>
              <a:buFont typeface="Wingdings" pitchFamily="2" charset="2"/>
              <a:buNone/>
            </a:pPr>
            <a:r>
              <a:rPr lang="ru-RU" b="1" dirty="0">
                <a:solidFill>
                  <a:srgbClr val="003300"/>
                </a:solidFill>
              </a:rPr>
              <a:t>4. </a:t>
            </a:r>
            <a:r>
              <a:rPr lang="ru-RU" b="1" dirty="0" smtClean="0">
                <a:solidFill>
                  <a:srgbClr val="003300"/>
                </a:solidFill>
              </a:rPr>
              <a:t>Освоение новых управленческих технологий</a:t>
            </a:r>
            <a:endParaRPr lang="ru-RU" b="1" dirty="0">
              <a:solidFill>
                <a:srgbClr val="003300"/>
              </a:solidFill>
            </a:endParaRPr>
          </a:p>
          <a:p>
            <a:pPr marL="457200" indent="-457200" algn="just">
              <a:lnSpc>
                <a:spcPct val="85000"/>
              </a:lnSpc>
              <a:spcBef>
                <a:spcPct val="50000"/>
              </a:spcBef>
              <a:spcAft>
                <a:spcPct val="45000"/>
              </a:spcAft>
              <a:buFont typeface="Wingdings" pitchFamily="2" charset="2"/>
              <a:buNone/>
            </a:pPr>
            <a:r>
              <a:rPr lang="ru-RU" b="1" dirty="0">
                <a:solidFill>
                  <a:srgbClr val="003300"/>
                </a:solidFill>
              </a:rPr>
              <a:t>5. </a:t>
            </a:r>
            <a:r>
              <a:rPr lang="ru-RU" b="1" dirty="0" smtClean="0">
                <a:solidFill>
                  <a:srgbClr val="003300"/>
                </a:solidFill>
              </a:rPr>
              <a:t>Встраивание в макротехнологии и пространственные кластеры</a:t>
            </a:r>
            <a:endParaRPr lang="ru-RU" b="1" dirty="0">
              <a:solidFill>
                <a:srgbClr val="0033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5334000" cy="762000"/>
          </a:xfrm>
        </p:spPr>
        <p:txBody>
          <a:bodyPr>
            <a:normAutofit fontScale="32500" lnSpcReduction="20000"/>
          </a:bodyPr>
          <a:lstStyle/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8000" b="1" dirty="0" smtClean="0"/>
              <a:t>Вызовы глобализации</a:t>
            </a:r>
            <a:r>
              <a:rPr lang="ru-RU" b="1" dirty="0" smtClean="0"/>
              <a:t>. </a:t>
            </a:r>
          </a:p>
          <a:p>
            <a:pPr algn="l"/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990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9906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8     </a:t>
                      </a:r>
                    </a:p>
                    <a:p>
                      <a:pPr algn="ctr" rtl="0" fontAlgn="t"/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Проблемы и перспективы развития менеджмента</a:t>
                      </a:r>
                      <a:endParaRPr lang="ru-RU" sz="24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" y="1676400"/>
            <a:ext cx="89154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ru-RU" sz="2400" b="1" dirty="0" smtClean="0">
                <a:solidFill>
                  <a:srgbClr val="AC0000"/>
                </a:solidFill>
              </a:rPr>
              <a:t>Глобализация обострила проблему социально-экономического и общественно-политического неравенства между странами.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400" b="1" dirty="0" smtClean="0">
                <a:solidFill>
                  <a:srgbClr val="AC0000"/>
                </a:solidFill>
              </a:rPr>
              <a:t>Усугубила сырьевую ориентацию национальных экономик большинства стран.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400" b="1" dirty="0" smtClean="0">
                <a:solidFill>
                  <a:srgbClr val="AC0000"/>
                </a:solidFill>
              </a:rPr>
              <a:t>Ограничила высокими штрафами возможность индустриального роста, установив лимиты загрязнения промышленными отходами выбросов в атмосферу.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400" b="1" dirty="0" smtClean="0">
                <a:solidFill>
                  <a:srgbClr val="AC0000"/>
                </a:solidFill>
              </a:rPr>
              <a:t>Целый ряд стран вытолкнула на периферию мирового развития.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400" b="1" dirty="0" smtClean="0">
                <a:solidFill>
                  <a:srgbClr val="AC0000"/>
                </a:solidFill>
              </a:rPr>
              <a:t>Привела к сильной задолженности развивающихся стран.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400" b="1" dirty="0" smtClean="0">
                <a:solidFill>
                  <a:srgbClr val="AC0000"/>
                </a:solidFill>
              </a:rPr>
              <a:t>Обострила экологический кризис по ряду регионов до </a:t>
            </a:r>
            <a:r>
              <a:rPr lang="ru-RU" sz="2400" b="1" dirty="0" err="1" smtClean="0">
                <a:solidFill>
                  <a:srgbClr val="AC0000"/>
                </a:solidFill>
              </a:rPr>
              <a:t>дисфункциональных</a:t>
            </a:r>
            <a:r>
              <a:rPr lang="ru-RU" sz="2400" b="1" dirty="0" smtClean="0">
                <a:solidFill>
                  <a:srgbClr val="AC0000"/>
                </a:solidFill>
              </a:rPr>
              <a:t> форм для естественного воспроизводства.		</a:t>
            </a:r>
            <a:endParaRPr lang="ru-RU" sz="2000" b="1" dirty="0" smtClean="0">
              <a:solidFill>
                <a:srgbClr val="AC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5334000" cy="762000"/>
          </a:xfrm>
        </p:spPr>
        <p:txBody>
          <a:bodyPr>
            <a:normAutofit fontScale="32500" lnSpcReduction="20000"/>
          </a:bodyPr>
          <a:lstStyle/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8000" b="1" dirty="0" smtClean="0"/>
              <a:t>Вызовы глобализации</a:t>
            </a:r>
            <a:r>
              <a:rPr lang="ru-RU" b="1" dirty="0" smtClean="0"/>
              <a:t>. </a:t>
            </a:r>
          </a:p>
          <a:p>
            <a:pPr algn="l"/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" y="152400"/>
          <a:ext cx="8839200" cy="990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9200"/>
              </a:tblGrid>
              <a:tr h="9906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8     </a:t>
                      </a:r>
                    </a:p>
                    <a:p>
                      <a:pPr algn="ctr" rtl="0" fontAlgn="t"/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Проблемы и перспективы развития менеджмента</a:t>
                      </a:r>
                      <a:endParaRPr lang="ru-RU" sz="24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" y="1676400"/>
            <a:ext cx="8763000" cy="1938992"/>
          </a:xfrm>
          <a:prstGeom prst="rect">
            <a:avLst/>
          </a:prstGeom>
          <a:ln w="57150">
            <a:solidFill>
              <a:srgbClr val="AC0000"/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860000"/>
                </a:solidFill>
              </a:rPr>
              <a:t>Острота кризиса различна в ядре, на </a:t>
            </a:r>
            <a:r>
              <a:rPr lang="ru-RU" sz="2400" dirty="0" err="1" smtClean="0">
                <a:solidFill>
                  <a:srgbClr val="860000"/>
                </a:solidFill>
              </a:rPr>
              <a:t>полупериферии</a:t>
            </a:r>
            <a:r>
              <a:rPr lang="ru-RU" sz="2400" dirty="0" smtClean="0">
                <a:solidFill>
                  <a:srgbClr val="860000"/>
                </a:solidFill>
              </a:rPr>
              <a:t> и периферии. В наиболее уязвимом положении находятся те, у кого </a:t>
            </a:r>
            <a:r>
              <a:rPr lang="en-US" sz="2400" dirty="0" smtClean="0">
                <a:solidFill>
                  <a:srgbClr val="860000"/>
                </a:solidFill>
              </a:rPr>
              <a:t>nation</a:t>
            </a:r>
            <a:r>
              <a:rPr lang="ru-RU" sz="2400" dirty="0" smtClean="0">
                <a:solidFill>
                  <a:srgbClr val="860000"/>
                </a:solidFill>
              </a:rPr>
              <a:t>-</a:t>
            </a:r>
            <a:r>
              <a:rPr lang="en-US" sz="2400" dirty="0" smtClean="0">
                <a:solidFill>
                  <a:srgbClr val="860000"/>
                </a:solidFill>
              </a:rPr>
              <a:t>state </a:t>
            </a:r>
            <a:r>
              <a:rPr lang="ru-RU" sz="2400" dirty="0" smtClean="0">
                <a:solidFill>
                  <a:srgbClr val="860000"/>
                </a:solidFill>
              </a:rPr>
              <a:t>возникло как адаптация к западному воздействию, как в большей степени имитация западных форм, а не как автохтонное развитие. </a:t>
            </a:r>
            <a:endParaRPr lang="ru-RU" sz="2000" b="1" dirty="0" smtClean="0">
              <a:solidFill>
                <a:srgbClr val="86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2400" y="4038600"/>
            <a:ext cx="8305800" cy="1477328"/>
          </a:xfrm>
          <a:prstGeom prst="rect">
            <a:avLst/>
          </a:prstGeom>
          <a:ln w="38100">
            <a:solidFill>
              <a:srgbClr val="AC0000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860000"/>
                </a:solidFill>
              </a:rPr>
              <a:t>В странах Азии, Африки и Латинской Америки возник кризис коллективной идентичности и поиск новых негосударственных форм. В обществах, принадлежащих к крупным и сложным цивилизациям – </a:t>
            </a:r>
            <a:r>
              <a:rPr lang="ru-RU" dirty="0" err="1" smtClean="0">
                <a:solidFill>
                  <a:srgbClr val="860000"/>
                </a:solidFill>
              </a:rPr>
              <a:t>китаистской</a:t>
            </a:r>
            <a:r>
              <a:rPr lang="ru-RU" dirty="0" smtClean="0">
                <a:solidFill>
                  <a:srgbClr val="860000"/>
                </a:solidFill>
              </a:rPr>
              <a:t> (конфуцианской), индийской и исламской, новая идентичность часто приобретает культурно-религиозный, цивилизационный характер. </a:t>
            </a:r>
            <a:endParaRPr lang="ru-RU" dirty="0">
              <a:solidFill>
                <a:srgbClr val="860000"/>
              </a:solidFill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4114800" y="3200400"/>
            <a:ext cx="484632" cy="978408"/>
          </a:xfrm>
          <a:prstGeom prst="downArrow">
            <a:avLst/>
          </a:prstGeom>
          <a:solidFill>
            <a:schemeClr val="accent2"/>
          </a:solidFill>
          <a:ln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04800" y="5715000"/>
            <a:ext cx="8686800" cy="1015663"/>
          </a:xfrm>
          <a:prstGeom prst="rect">
            <a:avLst/>
          </a:prstGeom>
          <a:solidFill>
            <a:schemeClr val="accent2"/>
          </a:solidFill>
          <a:ln w="57150">
            <a:solidFill>
              <a:srgbClr val="AC0000"/>
            </a:solidFill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Ответ на те проблемы, которые ставят глобализация и кризис светского государства, приводит к серьезным религиозным изменениям, в частности, к появлению или оживлению фундаментализма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трелка углом 12"/>
          <p:cNvSpPr/>
          <p:nvPr/>
        </p:nvSpPr>
        <p:spPr>
          <a:xfrm rot="5400000">
            <a:off x="8104632" y="4696968"/>
            <a:ext cx="813816" cy="868680"/>
          </a:xfrm>
          <a:prstGeom prst="bentArrow">
            <a:avLst/>
          </a:prstGeom>
          <a:solidFill>
            <a:schemeClr val="accent2"/>
          </a:solidFill>
          <a:ln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5334000" cy="762000"/>
          </a:xfrm>
        </p:spPr>
        <p:txBody>
          <a:bodyPr>
            <a:normAutofit fontScale="32500" lnSpcReduction="20000"/>
          </a:bodyPr>
          <a:lstStyle/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8000" b="1" dirty="0" smtClean="0"/>
              <a:t>Вызовы глобализации</a:t>
            </a:r>
            <a:r>
              <a:rPr lang="ru-RU" b="1" dirty="0" smtClean="0"/>
              <a:t>. </a:t>
            </a:r>
          </a:p>
          <a:p>
            <a:pPr algn="l"/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0"/>
          <a:ext cx="9144000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/>
              </a:tblGrid>
              <a:tr h="1143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8     </a:t>
                      </a:r>
                    </a:p>
                    <a:p>
                      <a:pPr algn="ctr" rtl="0" fontAlgn="t"/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Проблемы и перспективы развития менеджмента</a:t>
                      </a:r>
                      <a:endParaRPr lang="ru-RU" sz="24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5800" y="2819401"/>
            <a:ext cx="84582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u="sng" dirty="0" smtClean="0">
              <a:solidFill>
                <a:srgbClr val="AC0000"/>
              </a:solidFill>
            </a:endParaRPr>
          </a:p>
          <a:p>
            <a:endParaRPr lang="ru-RU" sz="2400" b="1" u="sng" dirty="0" smtClean="0">
              <a:solidFill>
                <a:srgbClr val="AC0000"/>
              </a:solidFill>
            </a:endParaRPr>
          </a:p>
          <a:p>
            <a:r>
              <a:rPr lang="ru-RU" sz="2400" b="1" dirty="0" smtClean="0">
                <a:solidFill>
                  <a:srgbClr val="AC0000"/>
                </a:solidFill>
              </a:rPr>
              <a:t>			1. Глобализация существенно ослабила государство-нацию как базовую единицу организации современного мира, как основной и определяющий источник коллективной идентичности в современном мире. </a:t>
            </a:r>
          </a:p>
          <a:p>
            <a:r>
              <a:rPr lang="ru-RU" sz="2400" b="1" dirty="0" smtClean="0">
                <a:solidFill>
                  <a:srgbClr val="AC0000"/>
                </a:solidFill>
              </a:rPr>
              <a:t>			2. Кризис современной науки об обществе, современных теорий социально-исторического развития, в основе которых лежал либо марксизм, либо либерализм, т.е. </a:t>
            </a:r>
            <a:r>
              <a:rPr lang="ru-RU" sz="2400" b="1" dirty="0" err="1" smtClean="0">
                <a:solidFill>
                  <a:srgbClr val="AC0000"/>
                </a:solidFill>
              </a:rPr>
              <a:t>универсалистская</a:t>
            </a:r>
            <a:r>
              <a:rPr lang="ru-RU" sz="2400" b="1" dirty="0" smtClean="0">
                <a:solidFill>
                  <a:srgbClr val="AC0000"/>
                </a:solidFill>
              </a:rPr>
              <a:t> идеология </a:t>
            </a:r>
            <a:r>
              <a:rPr lang="ru-RU" sz="2000" b="1" dirty="0" smtClean="0">
                <a:solidFill>
                  <a:srgbClr val="AC0000"/>
                </a:solidFill>
              </a:rPr>
              <a:t> </a:t>
            </a:r>
          </a:p>
        </p:txBody>
      </p:sp>
      <p:sp>
        <p:nvSpPr>
          <p:cNvPr id="8" name="Выгнутая влево стрелка 7"/>
          <p:cNvSpPr/>
          <p:nvPr/>
        </p:nvSpPr>
        <p:spPr>
          <a:xfrm>
            <a:off x="1676400" y="2057400"/>
            <a:ext cx="731520" cy="1752600"/>
          </a:xfrm>
          <a:prstGeom prst="curvedRightArrow">
            <a:avLst/>
          </a:prstGeom>
          <a:solidFill>
            <a:schemeClr val="accent2"/>
          </a:solidFill>
          <a:ln>
            <a:solidFill>
              <a:srgbClr val="8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48000" y="1676400"/>
            <a:ext cx="5638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AC0000"/>
                </a:solidFill>
              </a:rPr>
              <a:t>две причины резкого возрастания интереса к цивилизационной проблематике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5334000" cy="762000"/>
          </a:xfrm>
        </p:spPr>
        <p:txBody>
          <a:bodyPr>
            <a:normAutofit fontScale="32500" lnSpcReduction="20000"/>
          </a:bodyPr>
          <a:lstStyle/>
          <a:p>
            <a:pPr marL="342900" indent="-3429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ru-RU" sz="8000" b="1" dirty="0" smtClean="0"/>
              <a:t>Вызовы глобализации</a:t>
            </a:r>
            <a:r>
              <a:rPr lang="ru-RU" b="1" dirty="0" smtClean="0"/>
              <a:t>. </a:t>
            </a:r>
          </a:p>
          <a:p>
            <a:pPr algn="l"/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0"/>
          <a:ext cx="9144000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/>
              </a:tblGrid>
              <a:tr h="11430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8     </a:t>
                      </a:r>
                    </a:p>
                    <a:p>
                      <a:pPr algn="ctr" rtl="0" fontAlgn="t"/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Проблемы и перспективы развития менеджмента</a:t>
                      </a:r>
                      <a:endParaRPr lang="ru-RU" sz="24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2400" y="1828800"/>
            <a:ext cx="8686800" cy="2031325"/>
          </a:xfrm>
          <a:prstGeom prst="rect">
            <a:avLst/>
          </a:prstGeom>
          <a:ln w="28575">
            <a:solidFill>
              <a:srgbClr val="AC0000"/>
            </a:solidFill>
          </a:ln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Одна из центральных проболеем изучения цивилизаций – анализ ценностей тех или иных цивилизаций. С точки зрения реальности начала 21 в. анализ  этой проблемы осложняется следующим. В афро-азиатские общества в ходе взаимодействия с Западом и по мере их включения в мировую экономику и политику проникали светские западные идеи, западные идеологии. Более того, перед лицом агрессивного Запада в конце </a:t>
            </a:r>
            <a:r>
              <a:rPr lang="en-US" dirty="0" smtClean="0">
                <a:solidFill>
                  <a:srgbClr val="FF0000"/>
                </a:solidFill>
              </a:rPr>
              <a:t>XIX</a:t>
            </a:r>
            <a:r>
              <a:rPr lang="ru-RU" dirty="0" smtClean="0">
                <a:solidFill>
                  <a:srgbClr val="FF0000"/>
                </a:solidFill>
              </a:rPr>
              <a:t> - начале </a:t>
            </a:r>
            <a:r>
              <a:rPr lang="en-US" dirty="0" smtClean="0">
                <a:solidFill>
                  <a:srgbClr val="FF0000"/>
                </a:solidFill>
              </a:rPr>
              <a:t>XX </a:t>
            </a:r>
            <a:r>
              <a:rPr lang="ru-RU" dirty="0" smtClean="0">
                <a:solidFill>
                  <a:srgbClr val="FF0000"/>
                </a:solidFill>
              </a:rPr>
              <a:t>в. в большинстве крупных и сложных азиатских социальных систем под сомнение была поставлена культурная идентичность.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62000" y="4191000"/>
            <a:ext cx="7391400" cy="1200329"/>
          </a:xfrm>
          <a:prstGeom prst="rect">
            <a:avLst/>
          </a:prstGeom>
          <a:ln w="28575">
            <a:solidFill>
              <a:srgbClr val="AC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AC0000"/>
                </a:solidFill>
              </a:rPr>
              <a:t>Почти во всех афро-азиатских странах появился национализм, возникновение которого было обусловлено не столько местными системами идей, сколько реакцией на Запад, логикой национально-освободительного движения</a:t>
            </a:r>
            <a:endParaRPr lang="ru-RU" b="1" dirty="0">
              <a:solidFill>
                <a:srgbClr val="AC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38200" y="5657671"/>
            <a:ext cx="7391400" cy="369332"/>
          </a:xfrm>
          <a:prstGeom prst="rect">
            <a:avLst/>
          </a:prstGeom>
          <a:ln w="28575">
            <a:solidFill>
              <a:srgbClr val="AC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AC0000"/>
                </a:solidFill>
              </a:rPr>
              <a:t>Использование рецептов МВФ и Мирового банка</a:t>
            </a:r>
            <a:endParaRPr lang="ru-RU" b="1" dirty="0">
              <a:solidFill>
                <a:srgbClr val="AC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04800" y="6324600"/>
            <a:ext cx="8229600" cy="369332"/>
          </a:xfrm>
          <a:prstGeom prst="rect">
            <a:avLst/>
          </a:prstGeom>
          <a:ln w="28575">
            <a:solidFill>
              <a:srgbClr val="AC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AC0000"/>
                </a:solidFill>
              </a:rPr>
              <a:t>Кризисные явления не только в социокультурной сфере, но и в экономике</a:t>
            </a:r>
            <a:endParaRPr lang="ru-RU" b="1" dirty="0">
              <a:solidFill>
                <a:srgbClr val="AC0000"/>
              </a:solidFill>
            </a:endParaRPr>
          </a:p>
        </p:txBody>
      </p:sp>
      <p:sp>
        <p:nvSpPr>
          <p:cNvPr id="14" name="Нашивка 13"/>
          <p:cNvSpPr/>
          <p:nvPr/>
        </p:nvSpPr>
        <p:spPr>
          <a:xfrm rot="5400000">
            <a:off x="4052317" y="5244083"/>
            <a:ext cx="304798" cy="484632"/>
          </a:xfrm>
          <a:prstGeom prst="chevron">
            <a:avLst/>
          </a:prstGeom>
          <a:solidFill>
            <a:srgbClr val="AC0000"/>
          </a:solidFill>
          <a:ln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Нашивка 14"/>
          <p:cNvSpPr/>
          <p:nvPr/>
        </p:nvSpPr>
        <p:spPr>
          <a:xfrm rot="5400000">
            <a:off x="4052317" y="5929883"/>
            <a:ext cx="304798" cy="484632"/>
          </a:xfrm>
          <a:prstGeom prst="chevron">
            <a:avLst/>
          </a:prstGeom>
          <a:solidFill>
            <a:srgbClr val="AC0000"/>
          </a:solidFill>
          <a:ln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Нашивка 15"/>
          <p:cNvSpPr/>
          <p:nvPr/>
        </p:nvSpPr>
        <p:spPr>
          <a:xfrm rot="5400000">
            <a:off x="4052317" y="3796283"/>
            <a:ext cx="304798" cy="484632"/>
          </a:xfrm>
          <a:prstGeom prst="chevron">
            <a:avLst/>
          </a:prstGeom>
          <a:solidFill>
            <a:srgbClr val="AC0000"/>
          </a:solidFill>
          <a:ln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47800" y="1219200"/>
            <a:ext cx="5715000" cy="555625"/>
          </a:xfrm>
        </p:spPr>
        <p:txBody>
          <a:bodyPr>
            <a:normAutofit fontScale="90000"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1066800"/>
            <a:ext cx="8686800" cy="533400"/>
          </a:xfrm>
        </p:spPr>
        <p:txBody>
          <a:bodyPr>
            <a:normAutofit/>
          </a:bodyPr>
          <a:lstStyle/>
          <a:p>
            <a:pPr algn="l"/>
            <a:r>
              <a:rPr lang="ru-RU" sz="2700" b="1" dirty="0" smtClean="0"/>
              <a:t>2. Мировые кризисы и антикризисные меры</a:t>
            </a:r>
          </a:p>
          <a:p>
            <a:pPr algn="l"/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" y="1676400"/>
            <a:ext cx="8229600" cy="2677656"/>
          </a:xfrm>
          <a:prstGeom prst="rect">
            <a:avLst/>
          </a:prstGeom>
          <a:ln w="38100">
            <a:solidFill>
              <a:srgbClr val="AC0000"/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860000"/>
                </a:solidFill>
              </a:rPr>
              <a:t>Для современного кризиса на поверхности явлений типичны традиционные формы проявления:</a:t>
            </a:r>
          </a:p>
          <a:p>
            <a:pPr lvl="1"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860000"/>
                </a:solidFill>
              </a:rPr>
              <a:t> спад производства, </a:t>
            </a:r>
          </a:p>
          <a:p>
            <a:pPr lvl="1"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860000"/>
                </a:solidFill>
              </a:rPr>
              <a:t>инфляционные процессы, </a:t>
            </a:r>
          </a:p>
          <a:p>
            <a:pPr lvl="1"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860000"/>
                </a:solidFill>
              </a:rPr>
              <a:t>тренд стагнационного характера, </a:t>
            </a:r>
          </a:p>
          <a:p>
            <a:pPr lvl="1"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860000"/>
                </a:solidFill>
              </a:rPr>
              <a:t>рост безработицы, </a:t>
            </a:r>
          </a:p>
          <a:p>
            <a:pPr lvl="1"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860000"/>
                </a:solidFill>
              </a:rPr>
              <a:t>нарастание государственного и корпоративного долга. </a:t>
            </a:r>
            <a:endParaRPr lang="ru-RU" sz="2400" dirty="0">
              <a:solidFill>
                <a:srgbClr val="86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" y="4648200"/>
            <a:ext cx="8763000" cy="1754326"/>
          </a:xfrm>
          <a:prstGeom prst="rect">
            <a:avLst/>
          </a:prstGeom>
          <a:ln w="57150">
            <a:solidFill>
              <a:srgbClr val="AC0000"/>
            </a:solidFill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860000"/>
                </a:solidFill>
              </a:rPr>
              <a:t>В основе, кроме общей для всего капитализма причины - диспропорциональности, разрешаемой стихийно кризисами перепроизводства, реализуют необычные формы проявления кризиса, вплоть до парадоксов: капитал </a:t>
            </a:r>
            <a:r>
              <a:rPr lang="ru-RU" b="1" dirty="0" err="1" smtClean="0">
                <a:solidFill>
                  <a:srgbClr val="860000"/>
                </a:solidFill>
              </a:rPr>
              <a:t>перенакоплен</a:t>
            </a:r>
            <a:r>
              <a:rPr lang="ru-RU" b="1" dirty="0" smtClean="0">
                <a:solidFill>
                  <a:srgbClr val="860000"/>
                </a:solidFill>
              </a:rPr>
              <a:t>, но не может обеспечить нормальную прибыль. Ранее пиком кризиса была невозможность вернуть вложенный капитал в силу перепроизводства товаров при дефиците капитала, теперь наоборот: имеет место перенакопление последнего. </a:t>
            </a:r>
            <a:endParaRPr lang="ru-RU" b="1" dirty="0">
              <a:solidFill>
                <a:srgbClr val="860000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0" y="0"/>
          <a:ext cx="9144000" cy="1066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/>
              </a:tblGrid>
              <a:tr h="10668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8     </a:t>
                      </a:r>
                    </a:p>
                    <a:p>
                      <a:pPr algn="ctr" rtl="0" fontAlgn="t"/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Проблемы и перспективы развития менеджмента</a:t>
                      </a:r>
                      <a:endParaRPr lang="ru-RU" sz="24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9" name="Стрелка углом 8"/>
          <p:cNvSpPr/>
          <p:nvPr/>
        </p:nvSpPr>
        <p:spPr>
          <a:xfrm rot="5400000">
            <a:off x="8104632" y="3477768"/>
            <a:ext cx="813816" cy="868680"/>
          </a:xfrm>
          <a:prstGeom prst="bentArrow">
            <a:avLst/>
          </a:prstGeom>
          <a:solidFill>
            <a:schemeClr val="accent2"/>
          </a:solidFill>
          <a:ln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47800" y="1219200"/>
            <a:ext cx="5715000" cy="555625"/>
          </a:xfrm>
        </p:spPr>
        <p:txBody>
          <a:bodyPr>
            <a:normAutofit fontScale="90000"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1066800"/>
            <a:ext cx="8686800" cy="533400"/>
          </a:xfrm>
        </p:spPr>
        <p:txBody>
          <a:bodyPr>
            <a:normAutofit/>
          </a:bodyPr>
          <a:lstStyle/>
          <a:p>
            <a:pPr algn="l"/>
            <a:r>
              <a:rPr lang="ru-RU" sz="2700" b="1" dirty="0" smtClean="0"/>
              <a:t>2. Мировые кризисы и антикризисные меры</a:t>
            </a:r>
          </a:p>
          <a:p>
            <a:pPr algn="l"/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" y="1752600"/>
            <a:ext cx="3429000" cy="1323439"/>
          </a:xfrm>
          <a:prstGeom prst="rect">
            <a:avLst/>
          </a:prstGeom>
          <a:ln w="57150">
            <a:solidFill>
              <a:srgbClr val="AC0000"/>
            </a:solidFill>
          </a:ln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860000"/>
                </a:solidFill>
              </a:rPr>
              <a:t>Бегство капитала из реального сектора в финансовый как наиболее ликвидный для капитала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8600" y="4303455"/>
            <a:ext cx="3429000" cy="2246769"/>
          </a:xfrm>
          <a:prstGeom prst="rect">
            <a:avLst/>
          </a:prstGeom>
          <a:ln w="57150">
            <a:solidFill>
              <a:srgbClr val="AC0000"/>
            </a:solidFill>
          </a:ln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860000"/>
                </a:solidFill>
              </a:rPr>
              <a:t>за капиталом перемещается и переменный капитал в лице квалифицированных работников – они также перетекают в </a:t>
            </a:r>
            <a:r>
              <a:rPr lang="ru-RU" sz="2000" b="1" dirty="0" err="1" smtClean="0">
                <a:solidFill>
                  <a:srgbClr val="860000"/>
                </a:solidFill>
              </a:rPr>
              <a:t>медиасектор</a:t>
            </a:r>
            <a:r>
              <a:rPr lang="ru-RU" sz="2000" b="1" dirty="0" smtClean="0">
                <a:solidFill>
                  <a:srgbClr val="860000"/>
                </a:solidFill>
              </a:rPr>
              <a:t> и в финансовый сектор, в массовую культуру, в ВПК</a:t>
            </a:r>
            <a:endParaRPr lang="ru-RU" sz="2000" b="1" dirty="0">
              <a:solidFill>
                <a:srgbClr val="860000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0" y="0"/>
          <a:ext cx="9144000" cy="1066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/>
              </a:tblGrid>
              <a:tr h="10668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8     </a:t>
                      </a:r>
                    </a:p>
                    <a:p>
                      <a:pPr algn="ctr" rtl="0" fontAlgn="t"/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Проблемы и перспективы развития менеджмента</a:t>
                      </a:r>
                      <a:endParaRPr lang="ru-RU" sz="24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4343400" y="2971800"/>
            <a:ext cx="3505200" cy="830997"/>
          </a:xfrm>
          <a:prstGeom prst="rect">
            <a:avLst/>
          </a:prstGeom>
          <a:ln w="38100">
            <a:solidFill>
              <a:srgbClr val="AC0000"/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Капитал обескровливает производство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343400" y="1600200"/>
            <a:ext cx="3505200" cy="1200329"/>
          </a:xfrm>
          <a:prstGeom prst="rect">
            <a:avLst/>
          </a:prstGeom>
          <a:ln w="38100">
            <a:solidFill>
              <a:srgbClr val="AC0000"/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Перемещение капитала в страны с дешевой рабочей силой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" name="Тройная стрелка влево/вправо/вверх 11"/>
          <p:cNvSpPr/>
          <p:nvPr/>
        </p:nvSpPr>
        <p:spPr>
          <a:xfrm rot="5400000">
            <a:off x="1373124" y="2284476"/>
            <a:ext cx="1216152" cy="2895600"/>
          </a:xfrm>
          <a:prstGeom prst="leftRightUpArrow">
            <a:avLst/>
          </a:prstGeom>
          <a:solidFill>
            <a:schemeClr val="accent2"/>
          </a:solidFill>
          <a:ln>
            <a:solidFill>
              <a:srgbClr val="A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419600" y="4953000"/>
            <a:ext cx="3429000" cy="830997"/>
          </a:xfrm>
          <a:prstGeom prst="rect">
            <a:avLst/>
          </a:prstGeom>
          <a:ln w="38100">
            <a:solidFill>
              <a:srgbClr val="AC0000"/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Исчерпание снижения ставок по депозитам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419600" y="3962400"/>
            <a:ext cx="3429000" cy="830997"/>
          </a:xfrm>
          <a:prstGeom prst="rect">
            <a:avLst/>
          </a:prstGeom>
          <a:ln w="38100">
            <a:solidFill>
              <a:srgbClr val="AC0000"/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Образование финансовых «пузырей»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419600" y="5867400"/>
            <a:ext cx="3429000" cy="830997"/>
          </a:xfrm>
          <a:prstGeom prst="rect">
            <a:avLst/>
          </a:prstGeom>
          <a:ln w="38100">
            <a:solidFill>
              <a:srgbClr val="AC0000"/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Исчерпание снижения кредитных ставок</a:t>
            </a:r>
          </a:p>
        </p:txBody>
      </p:sp>
      <p:sp>
        <p:nvSpPr>
          <p:cNvPr id="16" name="Прямоугольник 15"/>
          <p:cNvSpPr/>
          <p:nvPr/>
        </p:nvSpPr>
        <p:spPr>
          <a:xfrm rot="16200000">
            <a:off x="6274089" y="3708112"/>
            <a:ext cx="4800600" cy="584775"/>
          </a:xfrm>
          <a:prstGeom prst="rect">
            <a:avLst/>
          </a:prstGeom>
          <a:ln w="38100">
            <a:solidFill>
              <a:srgbClr val="AC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Глобальный кризис</a:t>
            </a:r>
          </a:p>
        </p:txBody>
      </p:sp>
      <p:sp>
        <p:nvSpPr>
          <p:cNvPr id="17" name="Левая фигурная скобка 16"/>
          <p:cNvSpPr/>
          <p:nvPr/>
        </p:nvSpPr>
        <p:spPr>
          <a:xfrm rot="10800000">
            <a:off x="7924800" y="1828800"/>
            <a:ext cx="381000" cy="4648200"/>
          </a:xfrm>
          <a:prstGeom prst="leftBrace">
            <a:avLst>
              <a:gd name="adj1" fmla="val 0"/>
              <a:gd name="adj2" fmla="val 50000"/>
            </a:avLst>
          </a:prstGeom>
          <a:ln w="57150">
            <a:solidFill>
              <a:srgbClr val="A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Левая фигурная скобка 17"/>
          <p:cNvSpPr/>
          <p:nvPr/>
        </p:nvSpPr>
        <p:spPr>
          <a:xfrm>
            <a:off x="3886200" y="1600200"/>
            <a:ext cx="381000" cy="4419600"/>
          </a:xfrm>
          <a:prstGeom prst="leftBrace">
            <a:avLst/>
          </a:prstGeom>
          <a:ln w="57150">
            <a:solidFill>
              <a:srgbClr val="A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47800" y="1219200"/>
            <a:ext cx="5715000" cy="555625"/>
          </a:xfrm>
        </p:spPr>
        <p:txBody>
          <a:bodyPr>
            <a:normAutofit fontScale="90000"/>
          </a:bodyPr>
          <a:lstStyle/>
          <a:p>
            <a:pPr fontAlgn="t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1066800"/>
            <a:ext cx="8686800" cy="533400"/>
          </a:xfrm>
        </p:spPr>
        <p:txBody>
          <a:bodyPr>
            <a:normAutofit/>
          </a:bodyPr>
          <a:lstStyle/>
          <a:p>
            <a:pPr algn="l"/>
            <a:r>
              <a:rPr lang="ru-RU" sz="2700" b="1" dirty="0" smtClean="0"/>
              <a:t>2. Мировые кризисы и антикризисные меры</a:t>
            </a:r>
          </a:p>
          <a:p>
            <a:pPr algn="l"/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29200" y="4191000"/>
            <a:ext cx="39624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0" y="0"/>
          <a:ext cx="9144000" cy="1066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/>
              </a:tblGrid>
              <a:tr h="1066800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Тема 8     </a:t>
                      </a:r>
                    </a:p>
                    <a:p>
                      <a:pPr algn="ctr" rtl="0" fontAlgn="t"/>
                      <a:r>
                        <a:rPr lang="ru-RU" sz="2400" b="1" i="0" u="none" strike="noStrike" kern="1200" baseline="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Проблемы и перспективы развития менеджмента</a:t>
                      </a:r>
                      <a:endParaRPr lang="ru-RU" sz="24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381000" y="6019800"/>
            <a:ext cx="3571812" cy="523220"/>
          </a:xfrm>
          <a:prstGeom prst="rect">
            <a:avLst/>
          </a:prstGeom>
          <a:ln w="76200">
            <a:solidFill>
              <a:srgbClr val="AC0000"/>
            </a:solidFill>
          </a:ln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антикризисные меры</a:t>
            </a:r>
            <a:endParaRPr lang="ru-RU" sz="2800" dirty="0">
              <a:solidFill>
                <a:srgbClr val="FF0000"/>
              </a:solidFill>
            </a:endParaRPr>
          </a:p>
        </p:txBody>
      </p:sp>
      <p:graphicFrame>
        <p:nvGraphicFramePr>
          <p:cNvPr id="25" name="Схема 24"/>
          <p:cNvGraphicFramePr/>
          <p:nvPr/>
        </p:nvGraphicFramePr>
        <p:xfrm>
          <a:off x="685800" y="1752600"/>
          <a:ext cx="77724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4655</TotalTime>
  <Words>2296</Words>
  <Application>Microsoft Office PowerPoint</Application>
  <PresentationFormat>Экран (4:3)</PresentationFormat>
  <Paragraphs>345</Paragraphs>
  <Slides>28</Slides>
  <Notes>28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Office Theme</vt:lpstr>
      <vt:lpstr>Слайд 1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Слайд 21</vt:lpstr>
      <vt:lpstr> </vt:lpstr>
      <vt:lpstr> </vt:lpstr>
      <vt:lpstr> </vt:lpstr>
      <vt:lpstr> </vt:lpstr>
      <vt:lpstr>Слайд 26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Никита</dc:creator>
  <cp:lastModifiedBy>Никита</cp:lastModifiedBy>
  <cp:revision>511</cp:revision>
  <dcterms:created xsi:type="dcterms:W3CDTF">2013-02-25T08:41:34Z</dcterms:created>
  <dcterms:modified xsi:type="dcterms:W3CDTF">2013-11-11T14:48:08Z</dcterms:modified>
</cp:coreProperties>
</file>