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notesSlides/notesSlide18.xml" ContentType="application/vnd.openxmlformats-officedocument.presentationml.notesSlide+xml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slides/slide23.xml" ContentType="application/vnd.openxmlformats-officedocument.presentationml.slide+xml"/>
  <Override PartName="/ppt/notesMasters/notesMaster1.xml" ContentType="application/vnd.openxmlformats-officedocument.presentationml.notesMaster+xml"/>
  <Override PartName="/ppt/notesSlides/notesSlide16.xml" ContentType="application/vnd.openxmlformats-officedocument.presentationml.notes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slideLayouts/slideLayout10.xml" ContentType="application/vnd.openxmlformats-officedocument.presentationml.slideLayout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9.xml" ContentType="application/vnd.openxmlformats-officedocument.presentationml.notesSlid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Layouts/slideLayout3.xml" ContentType="application/vnd.openxmlformats-officedocument.presentationml.slideLayout+xml"/>
  <Override PartName="/ppt/notesSlides/notesSlide17.xml" ContentType="application/vnd.openxmlformats-officedocument.presentationml.notesSlide+xml"/>
  <Default Extension="jpeg" ContentType="image/jpeg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Layouts/slideLayout1.xml" ContentType="application/vnd.openxmlformats-officedocument.presentationml.slideLayout+xml"/>
  <Override PartName="/ppt/notesSlides/notesSlide15.xml" ContentType="application/vnd.openxmlformats-officedocument.presentationml.notesSlide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5"/>
  </p:notesMasterIdLst>
  <p:sldIdLst>
    <p:sldId id="257" r:id="rId2"/>
    <p:sldId id="278" r:id="rId3"/>
    <p:sldId id="277" r:id="rId4"/>
    <p:sldId id="256" r:id="rId5"/>
    <p:sldId id="276" r:id="rId6"/>
    <p:sldId id="275" r:id="rId7"/>
    <p:sldId id="274" r:id="rId8"/>
    <p:sldId id="273" r:id="rId9"/>
    <p:sldId id="281" r:id="rId10"/>
    <p:sldId id="272" r:id="rId11"/>
    <p:sldId id="271" r:id="rId12"/>
    <p:sldId id="282" r:id="rId13"/>
    <p:sldId id="280" r:id="rId14"/>
    <p:sldId id="279" r:id="rId15"/>
    <p:sldId id="270" r:id="rId16"/>
    <p:sldId id="269" r:id="rId17"/>
    <p:sldId id="262" r:id="rId18"/>
    <p:sldId id="285" r:id="rId19"/>
    <p:sldId id="261" r:id="rId20"/>
    <p:sldId id="284" r:id="rId21"/>
    <p:sldId id="283" r:id="rId22"/>
    <p:sldId id="288" r:id="rId23"/>
    <p:sldId id="286" r:id="rId24"/>
  </p:sldIdLst>
  <p:sldSz cx="9144000" cy="6858000" type="screen4x3"/>
  <p:notesSz cx="6858000" cy="9144000"/>
  <p:defaultTextStyle>
    <a:defPPr>
      <a:defRPr lang="en-US"/>
    </a:defPPr>
    <a:lvl1pPr marL="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AC000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6" d="100"/>
          <a:sy n="66" d="100"/>
        </p:scale>
        <p:origin x="-960" y="-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43A46EA-36B1-4E7C-92A3-B7969FAED9F7}" type="datetimeFigureOut">
              <a:rPr lang="ru-RU" smtClean="0"/>
              <a:pPr/>
              <a:t>11.10.2013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538304C-D2FF-4900-BD73-E45BA7A7A8FA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D4202823-F31A-4543-A3E5-5C136EDCEA0E}" type="slidenum">
              <a:rPr lang="ru-RU" smtClean="0"/>
              <a:pPr/>
              <a:t>1</a:t>
            </a:fld>
            <a:endParaRPr lang="ru-RU" dirty="0" smtClean="0"/>
          </a:p>
        </p:txBody>
      </p:sp>
      <p:sp>
        <p:nvSpPr>
          <p:cNvPr id="2969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0938" y="687388"/>
            <a:ext cx="4573587" cy="3429000"/>
          </a:xfrm>
          <a:ln/>
        </p:spPr>
      </p:sp>
      <p:sp>
        <p:nvSpPr>
          <p:cNvPr id="29700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16109" y="4346304"/>
            <a:ext cx="5025783" cy="4112521"/>
          </a:xfrm>
          <a:noFill/>
          <a:ln/>
        </p:spPr>
        <p:txBody>
          <a:bodyPr/>
          <a:lstStyle/>
          <a:p>
            <a:pPr eaLnBrk="1" hangingPunct="1"/>
            <a:endParaRPr lang="ru-RU" dirty="0" smtClean="0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10</a:t>
            </a:fld>
            <a:endParaRPr lang="ru-RU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11</a:t>
            </a:fld>
            <a:endParaRPr lang="ru-RU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12</a:t>
            </a:fld>
            <a:endParaRPr lang="ru-RU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13</a:t>
            </a:fld>
            <a:endParaRPr lang="ru-RU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14</a:t>
            </a:fld>
            <a:endParaRPr lang="ru-RU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15</a:t>
            </a:fld>
            <a:endParaRPr lang="ru-RU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16</a:t>
            </a:fld>
            <a:endParaRPr lang="ru-RU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17</a:t>
            </a:fld>
            <a:endParaRPr lang="ru-RU"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18</a:t>
            </a:fld>
            <a:endParaRPr lang="ru-RU"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19</a:t>
            </a:fld>
            <a:endParaRPr lang="ru-RU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2</a:t>
            </a:fld>
            <a:endParaRPr lang="ru-RU"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20</a:t>
            </a:fld>
            <a:endParaRPr lang="ru-RU"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21</a:t>
            </a:fld>
            <a:endParaRPr lang="ru-RU"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22</a:t>
            </a:fld>
            <a:endParaRPr lang="ru-RU"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23</a:t>
            </a:fld>
            <a:endParaRPr lang="ru-RU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3</a:t>
            </a:fld>
            <a:endParaRPr lang="ru-RU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4</a:t>
            </a:fld>
            <a:endParaRPr lang="ru-RU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5</a:t>
            </a:fld>
            <a:endParaRPr lang="ru-RU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6</a:t>
            </a:fld>
            <a:endParaRPr lang="ru-RU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7</a:t>
            </a:fld>
            <a:endParaRPr lang="ru-RU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8</a:t>
            </a:fld>
            <a:endParaRPr lang="ru-RU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38304C-D2FF-4900-BD73-E45BA7A7A8FA}" type="slidenum">
              <a:rPr lang="ru-RU" smtClean="0"/>
              <a:pPr/>
              <a:t>9</a:t>
            </a:fld>
            <a:endParaRPr lang="ru-RU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10/11/2013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10/11/2013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add title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10/11/2013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10/11/2013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10/11/2013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10/11/2013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10/11/2013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10/11/2013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10/11/2013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10/11/2013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10/11/2013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EAF463A-BC7C-46EE-9F1E-7F377CCA4891}" type="datetimeFigureOut">
              <a:rPr lang="en-US" smtClean="0"/>
              <a:pPr/>
              <a:t>10/11/2013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latinLnBrk="0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latinLnBrk="0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latinLnBrk="0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latinLnBrk="0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latinLnBrk="0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latinLnBrk="0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latinLnBrk="0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latinLnBrk="0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latinLnBrk="0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latinLnBrk="0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6" name="Rectangle 4"/>
          <p:cNvSpPr>
            <a:spLocks noChangeArrowheads="1"/>
          </p:cNvSpPr>
          <p:nvPr/>
        </p:nvSpPr>
        <p:spPr bwMode="auto">
          <a:xfrm>
            <a:off x="2232025" y="413067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l">
              <a:spcBef>
                <a:spcPct val="0"/>
              </a:spcBef>
              <a:buClrTx/>
              <a:buSzTx/>
              <a:buFontTx/>
              <a:buNone/>
            </a:pPr>
            <a:endParaRPr lang="ru-RU" b="1" dirty="0">
              <a:solidFill>
                <a:srgbClr val="FF0000"/>
              </a:solidFill>
            </a:endParaRPr>
          </a:p>
        </p:txBody>
      </p:sp>
      <p:graphicFrame>
        <p:nvGraphicFramePr>
          <p:cNvPr id="10" name="Таблица 9"/>
          <p:cNvGraphicFramePr>
            <a:graphicFrameLocks noGrp="1"/>
          </p:cNvGraphicFramePr>
          <p:nvPr/>
        </p:nvGraphicFramePr>
        <p:xfrm>
          <a:off x="304800" y="914400"/>
          <a:ext cx="8610600" cy="5639874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610600"/>
              </a:tblGrid>
              <a:tr h="896642">
                <a:tc>
                  <a:txBody>
                    <a:bodyPr/>
                    <a:lstStyle/>
                    <a:p>
                      <a:pPr algn="r" rtl="0" fontAlgn="t"/>
                      <a:r>
                        <a:rPr lang="ru-RU" sz="1400" b="1" i="0" u="none" strike="noStrike" dirty="0" smtClean="0">
                          <a:solidFill>
                            <a:srgbClr val="FFFFFF"/>
                          </a:solidFill>
                          <a:latin typeface="Arial"/>
                        </a:rPr>
                        <a:t/>
                      </a:r>
                      <a:br>
                        <a:rPr lang="ru-RU" sz="1400" b="1" i="0" u="none" strike="noStrike" dirty="0" smtClean="0">
                          <a:solidFill>
                            <a:srgbClr val="FFFFFF"/>
                          </a:solidFill>
                          <a:latin typeface="Arial"/>
                        </a:rPr>
                      </a:br>
                      <a:r>
                        <a:rPr lang="ru-RU" sz="2400" b="1" i="0" u="none" strike="noStrike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</a:t>
                      </a:r>
                      <a:r>
                        <a:rPr lang="ru-RU" sz="24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 </a:t>
                      </a:r>
                      <a:r>
                        <a:rPr lang="ru-RU" sz="24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1     </a:t>
                      </a:r>
                      <a:endParaRPr lang="ru-RU" sz="2400" b="1" i="0" u="none" strike="noStrike" baseline="0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0" marR="0" marT="0" marB="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41BD4D"/>
                    </a:solidFill>
                  </a:tcPr>
                </a:tc>
              </a:tr>
              <a:tr h="1143000">
                <a:tc>
                  <a:txBody>
                    <a:bodyPr/>
                    <a:lstStyle/>
                    <a:p>
                      <a:pPr algn="l"/>
                      <a:r>
                        <a:rPr lang="ru-RU" sz="2800" b="1" dirty="0" smtClean="0">
                          <a:solidFill>
                            <a:schemeClr val="bg1"/>
                          </a:solidFill>
                        </a:rPr>
                        <a:t> Предмет и структура дисциплины. </a:t>
                      </a:r>
                    </a:p>
                    <a:p>
                      <a:pPr algn="l"/>
                      <a:r>
                        <a:rPr lang="ru-RU" sz="2800" b="1" dirty="0" smtClean="0">
                          <a:solidFill>
                            <a:schemeClr val="bg1"/>
                          </a:solidFill>
                        </a:rPr>
                        <a:t> Этапы становления и основные направления развития     управленческой мысли</a:t>
                      </a:r>
                      <a:endParaRPr lang="ru-RU" sz="2800" b="1" dirty="0" smtClean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  <a:tr h="855475">
                <a:tc>
                  <a:txBody>
                    <a:bodyPr/>
                    <a:lstStyle/>
                    <a:p>
                      <a:pPr algn="ctr" rtl="0" fontAlgn="t"/>
                      <a:endParaRPr lang="ru-RU" sz="1800" b="1" i="0" u="none" strike="noStrike" dirty="0" smtClean="0">
                        <a:solidFill>
                          <a:srgbClr val="C00000"/>
                        </a:solidFill>
                        <a:latin typeface="Arial"/>
                      </a:endParaRPr>
                    </a:p>
                  </a:txBody>
                  <a:tcPr marL="0" marR="0" marT="0" marB="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41BD4D"/>
                    </a:solidFill>
                  </a:tcPr>
                </a:tc>
              </a:tr>
              <a:tr h="172874">
                <a:tc>
                  <a:txBody>
                    <a:bodyPr/>
                    <a:lstStyle/>
                    <a:p>
                      <a:pPr algn="l" fontAlgn="t"/>
                      <a:r>
                        <a:rPr lang="ru-RU" sz="1100" b="0" i="0" u="none" strike="noStrike" dirty="0">
                          <a:solidFill>
                            <a:srgbClr val="FF0000"/>
                          </a:solidFill>
                          <a:latin typeface="Arial"/>
                        </a:rPr>
                        <a:t> </a:t>
                      </a:r>
                    </a:p>
                  </a:txBody>
                  <a:tcPr marL="0" marR="0" marT="0" marB="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rgbClr val="CBAE0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</a:tr>
              <a:tr h="1697303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800" b="1" i="0" u="none" strike="noStrike" dirty="0" smtClean="0">
                          <a:solidFill>
                            <a:srgbClr val="C00000"/>
                          </a:solidFill>
                          <a:latin typeface="Arial"/>
                        </a:rPr>
                        <a:t>Попадюк Никита Кириллович, </a:t>
                      </a:r>
                    </a:p>
                    <a:p>
                      <a:pPr algn="l" rtl="0" fontAlgn="ctr"/>
                      <a:endParaRPr lang="ru-RU" sz="1800" b="1" i="0" u="none" strike="noStrike" dirty="0" smtClean="0">
                        <a:solidFill>
                          <a:srgbClr val="C00000"/>
                        </a:solidFill>
                        <a:latin typeface="Arial"/>
                      </a:endParaRPr>
                    </a:p>
                    <a:p>
                      <a:pPr algn="l" rtl="0" fontAlgn="ctr"/>
                      <a:r>
                        <a:rPr lang="ru-RU" sz="1800" b="1" i="0" u="none" strike="noStrike" dirty="0" smtClean="0">
                          <a:solidFill>
                            <a:srgbClr val="C00000"/>
                          </a:solidFill>
                          <a:latin typeface="Arial"/>
                        </a:rPr>
                        <a:t>профессор кафедры Государственного и муниципального управления </a:t>
                      </a:r>
                    </a:p>
                    <a:p>
                      <a:pPr algn="l" rtl="0" fontAlgn="ctr"/>
                      <a:r>
                        <a:rPr lang="ru-RU" sz="1800" b="1" i="0" u="none" strike="noStrike" dirty="0" smtClean="0">
                          <a:solidFill>
                            <a:srgbClr val="C00000"/>
                          </a:solidFill>
                          <a:latin typeface="Arial"/>
                        </a:rPr>
                        <a:t>Финансового Университета при Правительстве Российской Федерации, </a:t>
                      </a:r>
                      <a:r>
                        <a:rPr lang="ru-RU" sz="1800" b="1" i="0" u="none" strike="noStrike" dirty="0" err="1" smtClean="0">
                          <a:solidFill>
                            <a:srgbClr val="C00000"/>
                          </a:solidFill>
                          <a:latin typeface="Arial"/>
                        </a:rPr>
                        <a:t>д.э.н</a:t>
                      </a:r>
                      <a:r>
                        <a:rPr lang="ru-RU" sz="1800" b="1" i="0" u="none" strike="noStrike" dirty="0" smtClean="0">
                          <a:solidFill>
                            <a:srgbClr val="C00000"/>
                          </a:solidFill>
                          <a:latin typeface="Arial"/>
                        </a:rPr>
                        <a:t>.</a:t>
                      </a:r>
                      <a:endParaRPr lang="ru-RU" sz="1800" b="1" i="0" u="none" strike="noStrike" dirty="0">
                        <a:solidFill>
                          <a:srgbClr val="C00000"/>
                        </a:solidFill>
                        <a:latin typeface="Arial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CBAE0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rgbClr val="CBAE0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</a:tr>
              <a:tr h="737420">
                <a:tc>
                  <a:txBody>
                    <a:bodyPr/>
                    <a:lstStyle/>
                    <a:p>
                      <a:pPr algn="ctr" rtl="0" fontAlgn="t"/>
                      <a:r>
                        <a:rPr lang="ru-RU" sz="1200" b="1" i="1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/>
                      </a:r>
                      <a:br>
                        <a:rPr lang="ru-RU" sz="1200" b="1" i="1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</a:br>
                      <a:endParaRPr lang="ru-RU" sz="1200" b="1" i="1" u="none" strike="noStrike" dirty="0" smtClean="0">
                        <a:solidFill>
                          <a:srgbClr val="000000"/>
                        </a:solidFill>
                        <a:latin typeface="Arial"/>
                      </a:endParaRPr>
                    </a:p>
                    <a:p>
                      <a:pPr algn="ctr" rtl="0" fontAlgn="t"/>
                      <a:endParaRPr lang="ru-RU" sz="1200" b="1" i="1" u="none" strike="noStrike" dirty="0" smtClean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0" marR="0" marT="0" marB="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CBAE0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9600" y="3048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0" y="1143000"/>
            <a:ext cx="9144000" cy="685800"/>
          </a:xfrm>
        </p:spPr>
        <p:txBody>
          <a:bodyPr>
            <a:normAutofit/>
          </a:bodyPr>
          <a:lstStyle/>
          <a:p>
            <a:pPr algn="l"/>
            <a:r>
              <a:rPr lang="ru-RU" b="1" dirty="0" smtClean="0"/>
              <a:t>Три системы периодизации развития общества</a:t>
            </a:r>
            <a:endParaRPr lang="ru-RU" b="1" dirty="0" smtClean="0">
              <a:solidFill>
                <a:srgbClr val="C00000"/>
              </a:solidFill>
            </a:endParaRPr>
          </a:p>
          <a:p>
            <a:pPr algn="l"/>
            <a:endParaRPr lang="ru-RU" b="1" dirty="0" smtClean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0" y="76201"/>
          <a:ext cx="9144000" cy="10668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9144000"/>
              </a:tblGrid>
              <a:tr h="1066799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</a:t>
                      </a: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1  </a:t>
                      </a:r>
                      <a:endParaRPr lang="ru-RU" sz="1800" b="1" i="0" u="none" strike="noStrike" baseline="0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l"/>
                      <a:r>
                        <a:rPr lang="ru-RU" sz="2400" b="1" dirty="0" smtClean="0">
                          <a:solidFill>
                            <a:schemeClr val="bg1"/>
                          </a:solidFill>
                        </a:rPr>
                        <a:t>  </a:t>
                      </a:r>
                      <a:r>
                        <a:rPr lang="ru-RU" sz="2600" b="1" dirty="0" smtClean="0">
                          <a:solidFill>
                            <a:schemeClr val="bg1"/>
                          </a:solidFill>
                        </a:rPr>
                        <a:t>Предмет и структура дисциплины. Этапы становления и основные    направления развития управленческой мысли</a:t>
                      </a:r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sp>
        <p:nvSpPr>
          <p:cNvPr id="5" name="Прямоугольник 4"/>
          <p:cNvSpPr/>
          <p:nvPr/>
        </p:nvSpPr>
        <p:spPr>
          <a:xfrm>
            <a:off x="0" y="2438400"/>
            <a:ext cx="8153400" cy="3657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eaLnBrk="1" hangingPunct="1">
              <a:lnSpc>
                <a:spcPct val="90000"/>
              </a:lnSpc>
            </a:pPr>
            <a:r>
              <a:rPr lang="ru-RU" sz="2800" b="1" dirty="0" smtClean="0">
                <a:solidFill>
                  <a:srgbClr val="C00000"/>
                </a:solidFill>
              </a:rPr>
              <a:t>Л</a:t>
            </a:r>
            <a:r>
              <a:rPr lang="ru-RU" sz="2800" b="1" dirty="0" smtClean="0">
                <a:solidFill>
                  <a:srgbClr val="C00000"/>
                </a:solidFill>
              </a:rPr>
              <a:t>. Морган (1818-1881гг) – человечество </a:t>
            </a:r>
            <a:r>
              <a:rPr lang="ru-RU" sz="2800" b="1" dirty="0" smtClean="0">
                <a:solidFill>
                  <a:srgbClr val="C00000"/>
                </a:solidFill>
              </a:rPr>
              <a:t>               в своем </a:t>
            </a:r>
            <a:r>
              <a:rPr lang="ru-RU" sz="2800" b="1" dirty="0" smtClean="0">
                <a:solidFill>
                  <a:srgbClr val="C00000"/>
                </a:solidFill>
              </a:rPr>
              <a:t>развитии проходит 3 периода: </a:t>
            </a:r>
            <a:endParaRPr lang="ru-RU" sz="2800" b="1" dirty="0" smtClean="0">
              <a:solidFill>
                <a:srgbClr val="C00000"/>
              </a:solidFill>
            </a:endParaRPr>
          </a:p>
          <a:p>
            <a:pPr eaLnBrk="1" hangingPunct="1">
              <a:lnSpc>
                <a:spcPct val="90000"/>
              </a:lnSpc>
            </a:pPr>
            <a:endParaRPr lang="ru-RU" sz="2800" b="1" dirty="0" smtClean="0">
              <a:solidFill>
                <a:srgbClr val="C00000"/>
              </a:solidFill>
            </a:endParaRPr>
          </a:p>
          <a:p>
            <a:pPr marL="1885950" lvl="3" indent="-514350">
              <a:lnSpc>
                <a:spcPct val="90000"/>
              </a:lnSpc>
              <a:buAutoNum type="arabicPeriod"/>
            </a:pPr>
            <a:r>
              <a:rPr lang="ru-RU" sz="2800" b="1" dirty="0" smtClean="0">
                <a:solidFill>
                  <a:srgbClr val="C00000"/>
                </a:solidFill>
              </a:rPr>
              <a:t>дикость</a:t>
            </a:r>
            <a:r>
              <a:rPr lang="ru-RU" sz="2800" b="1" dirty="0" smtClean="0">
                <a:solidFill>
                  <a:srgbClr val="C00000"/>
                </a:solidFill>
              </a:rPr>
              <a:t>, </a:t>
            </a:r>
            <a:endParaRPr lang="ru-RU" sz="2800" b="1" dirty="0" smtClean="0">
              <a:solidFill>
                <a:srgbClr val="C00000"/>
              </a:solidFill>
            </a:endParaRPr>
          </a:p>
          <a:p>
            <a:pPr marL="1885950" lvl="3" indent="-514350">
              <a:lnSpc>
                <a:spcPct val="90000"/>
              </a:lnSpc>
              <a:buAutoNum type="arabicPeriod"/>
            </a:pPr>
            <a:r>
              <a:rPr lang="ru-RU" sz="2800" b="1" dirty="0" smtClean="0">
                <a:solidFill>
                  <a:srgbClr val="C00000"/>
                </a:solidFill>
              </a:rPr>
              <a:t>варварство</a:t>
            </a:r>
            <a:r>
              <a:rPr lang="ru-RU" sz="2800" b="1" dirty="0" smtClean="0">
                <a:solidFill>
                  <a:srgbClr val="C00000"/>
                </a:solidFill>
              </a:rPr>
              <a:t>, </a:t>
            </a:r>
            <a:endParaRPr lang="ru-RU" sz="2800" b="1" dirty="0" smtClean="0">
              <a:solidFill>
                <a:srgbClr val="C00000"/>
              </a:solidFill>
            </a:endParaRPr>
          </a:p>
          <a:p>
            <a:pPr marL="1885950" lvl="3" indent="-514350">
              <a:lnSpc>
                <a:spcPct val="90000"/>
              </a:lnSpc>
              <a:buAutoNum type="arabicPeriod"/>
            </a:pPr>
            <a:r>
              <a:rPr lang="ru-RU" sz="2800" b="1" dirty="0" smtClean="0">
                <a:solidFill>
                  <a:srgbClr val="C00000"/>
                </a:solidFill>
              </a:rPr>
              <a:t>цивилизацию</a:t>
            </a:r>
            <a:r>
              <a:rPr lang="ru-RU" sz="2800" b="1" dirty="0" smtClean="0">
                <a:solidFill>
                  <a:srgbClr val="C00000"/>
                </a:solidFill>
              </a:rPr>
              <a:t>.</a:t>
            </a:r>
            <a:endParaRPr lang="ru-RU" sz="2800" b="1" dirty="0" smtClean="0">
              <a:solidFill>
                <a:srgbClr val="C00000"/>
              </a:solidFill>
            </a:endParaRPr>
          </a:p>
          <a:p>
            <a:pPr eaLnBrk="1" hangingPunct="1">
              <a:lnSpc>
                <a:spcPct val="90000"/>
              </a:lnSpc>
              <a:spcBef>
                <a:spcPts val="1200"/>
              </a:spcBef>
            </a:pPr>
            <a:r>
              <a:rPr lang="ru-RU" sz="2800" b="1" dirty="0" smtClean="0">
                <a:solidFill>
                  <a:srgbClr val="C00000"/>
                </a:solidFill>
              </a:rPr>
              <a:t>Основной признак перехода от дикости к варварству – создание гончарного искусства, от варварства к цивилизации – письменности. </a:t>
            </a:r>
            <a:r>
              <a:rPr lang="ru-RU" sz="2800" b="1" dirty="0" smtClean="0">
                <a:solidFill>
                  <a:srgbClr val="C00000"/>
                </a:solidFill>
              </a:rPr>
              <a:t>В каждом периоде различают 3 ступени: </a:t>
            </a:r>
            <a:endParaRPr lang="ru-RU" sz="2800" b="1" dirty="0" smtClean="0">
              <a:solidFill>
                <a:srgbClr val="C00000"/>
              </a:solidFill>
            </a:endParaRPr>
          </a:p>
          <a:p>
            <a:pPr marL="1943100" lvl="3" indent="-571500">
              <a:lnSpc>
                <a:spcPct val="90000"/>
              </a:lnSpc>
              <a:buFont typeface="+mj-lt"/>
              <a:buAutoNum type="romanUcPeriod"/>
            </a:pPr>
            <a:r>
              <a:rPr lang="ru-RU" sz="2800" b="1" dirty="0" smtClean="0">
                <a:solidFill>
                  <a:srgbClr val="C00000"/>
                </a:solidFill>
              </a:rPr>
              <a:t>низшую</a:t>
            </a:r>
            <a:r>
              <a:rPr lang="ru-RU" sz="2800" b="1" dirty="0" smtClean="0">
                <a:solidFill>
                  <a:srgbClr val="C00000"/>
                </a:solidFill>
              </a:rPr>
              <a:t>, </a:t>
            </a:r>
            <a:endParaRPr lang="ru-RU" sz="2800" b="1" dirty="0" smtClean="0">
              <a:solidFill>
                <a:srgbClr val="C00000"/>
              </a:solidFill>
            </a:endParaRPr>
          </a:p>
          <a:p>
            <a:pPr marL="1943100" lvl="3" indent="-571500">
              <a:lnSpc>
                <a:spcPct val="90000"/>
              </a:lnSpc>
              <a:buFont typeface="+mj-lt"/>
              <a:buAutoNum type="romanUcPeriod"/>
            </a:pPr>
            <a:r>
              <a:rPr lang="ru-RU" sz="2800" b="1" dirty="0" smtClean="0">
                <a:solidFill>
                  <a:srgbClr val="C00000"/>
                </a:solidFill>
              </a:rPr>
              <a:t>среднюю </a:t>
            </a:r>
            <a:r>
              <a:rPr lang="ru-RU" sz="2800" b="1" dirty="0" smtClean="0">
                <a:solidFill>
                  <a:srgbClr val="C00000"/>
                </a:solidFill>
              </a:rPr>
              <a:t>и </a:t>
            </a:r>
            <a:endParaRPr lang="ru-RU" sz="2800" b="1" dirty="0" smtClean="0">
              <a:solidFill>
                <a:srgbClr val="C00000"/>
              </a:solidFill>
            </a:endParaRPr>
          </a:p>
          <a:p>
            <a:pPr marL="1943100" lvl="3" indent="-571500">
              <a:lnSpc>
                <a:spcPct val="90000"/>
              </a:lnSpc>
              <a:buFont typeface="+mj-lt"/>
              <a:buAutoNum type="romanUcPeriod"/>
            </a:pPr>
            <a:r>
              <a:rPr lang="ru-RU" sz="2800" b="1" dirty="0" smtClean="0">
                <a:solidFill>
                  <a:srgbClr val="C00000"/>
                </a:solidFill>
              </a:rPr>
              <a:t>высшую</a:t>
            </a:r>
            <a:endParaRPr lang="ru-RU" sz="2800" b="1" dirty="0" smtClean="0">
              <a:solidFill>
                <a:srgbClr val="C00000"/>
              </a:solidFill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9600" y="3048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0" y="1219200"/>
            <a:ext cx="7467600" cy="685800"/>
          </a:xfrm>
        </p:spPr>
        <p:txBody>
          <a:bodyPr>
            <a:normAutofit/>
          </a:bodyPr>
          <a:lstStyle/>
          <a:p>
            <a:pPr algn="l"/>
            <a:r>
              <a:rPr lang="ru-RU" b="1" dirty="0" smtClean="0"/>
              <a:t>2-я «формационная» периодизация</a:t>
            </a:r>
            <a:endParaRPr lang="ru-RU" b="1" dirty="0" smtClean="0">
              <a:solidFill>
                <a:srgbClr val="C00000"/>
              </a:solidFill>
            </a:endParaRPr>
          </a:p>
          <a:p>
            <a:pPr algn="l"/>
            <a:endParaRPr lang="ru-RU" b="1" dirty="0" smtClean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0" y="76201"/>
          <a:ext cx="9144000" cy="10668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9144000"/>
              </a:tblGrid>
              <a:tr h="1066799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</a:t>
                      </a: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1  </a:t>
                      </a:r>
                      <a:endParaRPr lang="ru-RU" sz="1800" b="1" i="0" u="none" strike="noStrike" baseline="0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l"/>
                      <a:r>
                        <a:rPr lang="ru-RU" sz="2400" b="1" dirty="0" smtClean="0">
                          <a:solidFill>
                            <a:schemeClr val="bg1"/>
                          </a:solidFill>
                        </a:rPr>
                        <a:t>  </a:t>
                      </a:r>
                      <a:r>
                        <a:rPr lang="ru-RU" sz="2600" b="1" dirty="0" smtClean="0">
                          <a:solidFill>
                            <a:schemeClr val="bg1"/>
                          </a:solidFill>
                        </a:rPr>
                        <a:t>Предмет  и структура дисциплины.  Этапы становления и основные  направления развития управленческой мысли</a:t>
                      </a:r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sp>
        <p:nvSpPr>
          <p:cNvPr id="5" name="Прямоугольник 4"/>
          <p:cNvSpPr/>
          <p:nvPr/>
        </p:nvSpPr>
        <p:spPr>
          <a:xfrm>
            <a:off x="381000" y="1981200"/>
            <a:ext cx="8534400" cy="45720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ru-RU" sz="2400" b="1" dirty="0" smtClean="0">
                <a:solidFill>
                  <a:srgbClr val="C00000"/>
                </a:solidFill>
              </a:rPr>
              <a:t>К. Маркс (1818-1883 г.г) и Ф. </a:t>
            </a:r>
            <a:r>
              <a:rPr lang="ru-RU" sz="2400" b="1" dirty="0" smtClean="0">
                <a:solidFill>
                  <a:srgbClr val="C00000"/>
                </a:solidFill>
              </a:rPr>
              <a:t>Энгельс (1820-1895 г.г) – в основе общественно-экономические формации: </a:t>
            </a:r>
            <a:endParaRPr lang="ru-RU" sz="2400" b="1" dirty="0" smtClean="0">
              <a:solidFill>
                <a:srgbClr val="C00000"/>
              </a:solidFill>
            </a:endParaRPr>
          </a:p>
          <a:p>
            <a:pPr marL="514350" indent="-514350">
              <a:buFont typeface="+mj-lt"/>
              <a:buAutoNum type="romanUcPeriod"/>
            </a:pPr>
            <a:r>
              <a:rPr lang="ru-RU" sz="2400" b="1" dirty="0" err="1" smtClean="0">
                <a:solidFill>
                  <a:srgbClr val="C00000"/>
                </a:solidFill>
              </a:rPr>
              <a:t>первобытно-общинная</a:t>
            </a:r>
            <a:r>
              <a:rPr lang="ru-RU" sz="2400" b="1" dirty="0" smtClean="0">
                <a:solidFill>
                  <a:srgbClr val="C00000"/>
                </a:solidFill>
              </a:rPr>
              <a:t>, </a:t>
            </a:r>
            <a:endParaRPr lang="ru-RU" sz="2400" b="1" dirty="0" smtClean="0">
              <a:solidFill>
                <a:srgbClr val="C00000"/>
              </a:solidFill>
            </a:endParaRPr>
          </a:p>
          <a:p>
            <a:pPr marL="514350" indent="-514350">
              <a:buFont typeface="+mj-lt"/>
              <a:buAutoNum type="romanUcPeriod"/>
            </a:pPr>
            <a:r>
              <a:rPr lang="ru-RU" sz="2400" b="1" dirty="0" smtClean="0">
                <a:solidFill>
                  <a:srgbClr val="C00000"/>
                </a:solidFill>
              </a:rPr>
              <a:t>рабовладельческая</a:t>
            </a:r>
            <a:r>
              <a:rPr lang="ru-RU" sz="2400" b="1" dirty="0" smtClean="0">
                <a:solidFill>
                  <a:srgbClr val="C00000"/>
                </a:solidFill>
              </a:rPr>
              <a:t>, </a:t>
            </a:r>
            <a:endParaRPr lang="ru-RU" sz="2400" b="1" dirty="0" smtClean="0">
              <a:solidFill>
                <a:srgbClr val="C00000"/>
              </a:solidFill>
            </a:endParaRPr>
          </a:p>
          <a:p>
            <a:pPr marL="514350" indent="-514350">
              <a:buFont typeface="+mj-lt"/>
              <a:buAutoNum type="romanUcPeriod"/>
            </a:pPr>
            <a:r>
              <a:rPr lang="ru-RU" sz="2400" b="1" dirty="0" smtClean="0">
                <a:solidFill>
                  <a:srgbClr val="C00000"/>
                </a:solidFill>
              </a:rPr>
              <a:t>феодальная</a:t>
            </a:r>
            <a:r>
              <a:rPr lang="ru-RU" sz="2400" b="1" dirty="0" smtClean="0">
                <a:solidFill>
                  <a:srgbClr val="C00000"/>
                </a:solidFill>
              </a:rPr>
              <a:t>; </a:t>
            </a:r>
            <a:endParaRPr lang="ru-RU" sz="2400" b="1" dirty="0" smtClean="0">
              <a:solidFill>
                <a:srgbClr val="C00000"/>
              </a:solidFill>
            </a:endParaRPr>
          </a:p>
          <a:p>
            <a:pPr marL="514350" indent="-514350">
              <a:buFont typeface="+mj-lt"/>
              <a:buAutoNum type="romanUcPeriod"/>
            </a:pPr>
            <a:r>
              <a:rPr lang="ru-RU" sz="2400" b="1" dirty="0" smtClean="0">
                <a:solidFill>
                  <a:srgbClr val="C00000"/>
                </a:solidFill>
              </a:rPr>
              <a:t>капиталистическая;</a:t>
            </a:r>
          </a:p>
          <a:p>
            <a:pPr marL="514350" indent="-514350">
              <a:buFont typeface="+mj-lt"/>
              <a:buAutoNum type="romanUcPeriod"/>
            </a:pPr>
            <a:r>
              <a:rPr lang="ru-RU" sz="2400" b="1" dirty="0" smtClean="0">
                <a:solidFill>
                  <a:srgbClr val="C00000"/>
                </a:solidFill>
              </a:rPr>
              <a:t>коммунистическая (</a:t>
            </a:r>
            <a:r>
              <a:rPr lang="ru-RU" sz="2400" b="1" dirty="0" smtClean="0">
                <a:solidFill>
                  <a:srgbClr val="C00000"/>
                </a:solidFill>
              </a:rPr>
              <a:t>1фаза </a:t>
            </a:r>
            <a:r>
              <a:rPr lang="ru-RU" sz="2400" b="1" dirty="0" smtClean="0">
                <a:solidFill>
                  <a:srgbClr val="C00000"/>
                </a:solidFill>
              </a:rPr>
              <a:t>коммунизма - социалистическая); (</a:t>
            </a:r>
            <a:r>
              <a:rPr lang="ru-RU" sz="2400" b="1" dirty="0" smtClean="0">
                <a:solidFill>
                  <a:srgbClr val="C00000"/>
                </a:solidFill>
              </a:rPr>
              <a:t>2 фаза). </a:t>
            </a:r>
            <a:endParaRPr lang="ru-RU" sz="2400" b="1" dirty="0" smtClean="0">
              <a:solidFill>
                <a:srgbClr val="C00000"/>
              </a:solidFill>
            </a:endParaRPr>
          </a:p>
          <a:p>
            <a:endParaRPr lang="ru-RU" sz="2400" b="1" dirty="0" smtClean="0">
              <a:solidFill>
                <a:srgbClr val="C00000"/>
              </a:solidFill>
            </a:endParaRPr>
          </a:p>
          <a:p>
            <a:r>
              <a:rPr lang="ru-RU" sz="2400" b="1" dirty="0" smtClean="0">
                <a:solidFill>
                  <a:srgbClr val="C00000"/>
                </a:solidFill>
              </a:rPr>
              <a:t>В </a:t>
            </a:r>
            <a:r>
              <a:rPr lang="ru-RU" sz="2400" b="1" dirty="0" smtClean="0">
                <a:solidFill>
                  <a:srgbClr val="C00000"/>
                </a:solidFill>
              </a:rPr>
              <a:t>основе смены периодов – закон соответствия </a:t>
            </a:r>
            <a:r>
              <a:rPr lang="ru-RU" sz="2400" b="1" dirty="0" smtClean="0">
                <a:solidFill>
                  <a:srgbClr val="C00000"/>
                </a:solidFill>
              </a:rPr>
              <a:t>характера производственных </a:t>
            </a:r>
            <a:r>
              <a:rPr lang="ru-RU" sz="2400" b="1" dirty="0" smtClean="0">
                <a:solidFill>
                  <a:srgbClr val="C00000"/>
                </a:solidFill>
              </a:rPr>
              <a:t>отношений уровню развития производительных сей</a:t>
            </a:r>
            <a:endParaRPr lang="ru-RU" sz="2400" b="1" dirty="0">
              <a:solidFill>
                <a:srgbClr val="C00000"/>
              </a:solidFill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9600" y="3048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" y="1295400"/>
            <a:ext cx="7467600" cy="762000"/>
          </a:xfrm>
        </p:spPr>
        <p:txBody>
          <a:bodyPr>
            <a:normAutofit/>
          </a:bodyPr>
          <a:lstStyle/>
          <a:p>
            <a:pPr algn="l"/>
            <a:r>
              <a:rPr lang="ru-RU" b="1" dirty="0" smtClean="0"/>
              <a:t>Система У. </a:t>
            </a:r>
            <a:r>
              <a:rPr lang="ru-RU" b="1" dirty="0" err="1" smtClean="0"/>
              <a:t>Ростоу</a:t>
            </a:r>
            <a:r>
              <a:rPr lang="ru-RU" b="1" dirty="0" smtClean="0"/>
              <a:t> (1916-2003)</a:t>
            </a:r>
            <a:endParaRPr lang="ru-RU" b="1" dirty="0" smtClean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0" y="76201"/>
          <a:ext cx="9144000" cy="10668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9144000"/>
              </a:tblGrid>
              <a:tr h="1066799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</a:t>
                      </a: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1  </a:t>
                      </a:r>
                      <a:endParaRPr lang="ru-RU" sz="1800" b="1" i="0" u="none" strike="noStrike" baseline="0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l"/>
                      <a:r>
                        <a:rPr lang="ru-RU" sz="2400" b="1" dirty="0" smtClean="0">
                          <a:solidFill>
                            <a:schemeClr val="bg1"/>
                          </a:solidFill>
                        </a:rPr>
                        <a:t>  </a:t>
                      </a:r>
                      <a:r>
                        <a:rPr lang="ru-RU" sz="2600" b="1" dirty="0" smtClean="0">
                          <a:solidFill>
                            <a:schemeClr val="bg1"/>
                          </a:solidFill>
                        </a:rPr>
                        <a:t>Предмет  и структура дисциплины.  Этапы становления и основные  направления развития управленческой мысли</a:t>
                      </a:r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sp>
        <p:nvSpPr>
          <p:cNvPr id="5" name="Прямоугольник 4"/>
          <p:cNvSpPr/>
          <p:nvPr/>
        </p:nvSpPr>
        <p:spPr>
          <a:xfrm>
            <a:off x="228600" y="2057400"/>
            <a:ext cx="8610600" cy="44958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ru-RU" sz="2400" b="1" dirty="0" smtClean="0">
                <a:solidFill>
                  <a:srgbClr val="C00000"/>
                </a:solidFill>
              </a:rPr>
              <a:t>Теория </a:t>
            </a:r>
            <a:r>
              <a:rPr lang="ru-RU" sz="2400" b="1" dirty="0" smtClean="0">
                <a:solidFill>
                  <a:srgbClr val="C00000"/>
                </a:solidFill>
              </a:rPr>
              <a:t>стадий экономического роста – основа для выделения 2 типов общества: </a:t>
            </a:r>
            <a:endParaRPr lang="ru-RU" sz="2400" b="1" dirty="0" smtClean="0">
              <a:solidFill>
                <a:srgbClr val="C00000"/>
              </a:solidFill>
            </a:endParaRPr>
          </a:p>
          <a:p>
            <a:pPr lvl="2"/>
            <a:r>
              <a:rPr lang="ru-RU" sz="2400" b="1" dirty="0" smtClean="0">
                <a:solidFill>
                  <a:srgbClr val="C00000"/>
                </a:solidFill>
              </a:rPr>
              <a:t>докапиталистического </a:t>
            </a:r>
            <a:r>
              <a:rPr lang="ru-RU" sz="2400" b="1" dirty="0" smtClean="0">
                <a:solidFill>
                  <a:srgbClr val="C00000"/>
                </a:solidFill>
              </a:rPr>
              <a:t>и </a:t>
            </a:r>
            <a:endParaRPr lang="ru-RU" sz="2400" b="1" dirty="0" smtClean="0">
              <a:solidFill>
                <a:srgbClr val="C00000"/>
              </a:solidFill>
            </a:endParaRPr>
          </a:p>
          <a:p>
            <a:pPr lvl="2"/>
            <a:r>
              <a:rPr lang="ru-RU" sz="2400" b="1" dirty="0" smtClean="0">
                <a:solidFill>
                  <a:srgbClr val="C00000"/>
                </a:solidFill>
              </a:rPr>
              <a:t>капиталистического </a:t>
            </a:r>
            <a:r>
              <a:rPr lang="ru-RU" sz="2400" b="1" dirty="0" smtClean="0">
                <a:solidFill>
                  <a:srgbClr val="C00000"/>
                </a:solidFill>
              </a:rPr>
              <a:t>(индустриального). </a:t>
            </a:r>
            <a:endParaRPr lang="ru-RU" sz="2400" b="1" dirty="0" smtClean="0">
              <a:solidFill>
                <a:srgbClr val="C00000"/>
              </a:solidFill>
            </a:endParaRPr>
          </a:p>
          <a:p>
            <a:pPr lvl="2"/>
            <a:endParaRPr lang="ru-RU" sz="2400" b="1" dirty="0" smtClean="0">
              <a:solidFill>
                <a:srgbClr val="C00000"/>
              </a:solidFill>
            </a:endParaRPr>
          </a:p>
          <a:p>
            <a:pPr marL="914400" lvl="1" indent="-457200">
              <a:buFont typeface="+mj-lt"/>
              <a:buAutoNum type="arabicParenR"/>
            </a:pPr>
            <a:r>
              <a:rPr lang="ru-RU" sz="2400" b="1" dirty="0" smtClean="0">
                <a:solidFill>
                  <a:srgbClr val="C00000"/>
                </a:solidFill>
              </a:rPr>
              <a:t>Соответственно</a:t>
            </a:r>
            <a:r>
              <a:rPr lang="ru-RU" sz="2400" b="1" dirty="0" smtClean="0">
                <a:solidFill>
                  <a:srgbClr val="C00000"/>
                </a:solidFill>
              </a:rPr>
              <a:t>, 6 стадий экономического роста: традиционное общество, </a:t>
            </a:r>
            <a:endParaRPr lang="ru-RU" sz="2400" b="1" dirty="0" smtClean="0">
              <a:solidFill>
                <a:srgbClr val="C00000"/>
              </a:solidFill>
            </a:endParaRPr>
          </a:p>
          <a:p>
            <a:pPr marL="914400" lvl="1" indent="-457200">
              <a:buFont typeface="+mj-lt"/>
              <a:buAutoNum type="arabicParenR"/>
            </a:pPr>
            <a:r>
              <a:rPr lang="ru-RU" sz="2400" b="1" dirty="0" smtClean="0">
                <a:solidFill>
                  <a:srgbClr val="C00000"/>
                </a:solidFill>
              </a:rPr>
              <a:t>стадия </a:t>
            </a:r>
            <a:r>
              <a:rPr lang="ru-RU" sz="2400" b="1" dirty="0" smtClean="0">
                <a:solidFill>
                  <a:srgbClr val="C00000"/>
                </a:solidFill>
              </a:rPr>
              <a:t>подготовки для сдвига – переходное общество; </a:t>
            </a:r>
            <a:endParaRPr lang="ru-RU" sz="2400" b="1" dirty="0" smtClean="0">
              <a:solidFill>
                <a:srgbClr val="C00000"/>
              </a:solidFill>
            </a:endParaRPr>
          </a:p>
          <a:p>
            <a:pPr marL="914400" lvl="1" indent="-457200">
              <a:buFont typeface="+mj-lt"/>
              <a:buAutoNum type="arabicParenR"/>
            </a:pPr>
            <a:r>
              <a:rPr lang="ru-RU" sz="2400" b="1" dirty="0" smtClean="0">
                <a:solidFill>
                  <a:srgbClr val="C00000"/>
                </a:solidFill>
              </a:rPr>
              <a:t>стадия </a:t>
            </a:r>
            <a:r>
              <a:rPr lang="ru-RU" sz="2400" b="1" dirty="0" smtClean="0">
                <a:solidFill>
                  <a:srgbClr val="C00000"/>
                </a:solidFill>
              </a:rPr>
              <a:t>сдвига и переход к индустриальному обществу</a:t>
            </a:r>
            <a:r>
              <a:rPr lang="ru-RU" sz="2400" b="1" dirty="0" smtClean="0">
                <a:solidFill>
                  <a:srgbClr val="C00000"/>
                </a:solidFill>
              </a:rPr>
              <a:t>;</a:t>
            </a:r>
          </a:p>
          <a:p>
            <a:pPr marL="914400" lvl="1" indent="-457200">
              <a:buFont typeface="+mj-lt"/>
              <a:buAutoNum type="arabicParenR"/>
            </a:pPr>
            <a:r>
              <a:rPr lang="ru-RU" sz="2400" b="1" dirty="0" smtClean="0">
                <a:solidFill>
                  <a:srgbClr val="C00000"/>
                </a:solidFill>
              </a:rPr>
              <a:t> </a:t>
            </a:r>
            <a:r>
              <a:rPr lang="ru-RU" sz="2400" b="1" dirty="0" smtClean="0">
                <a:solidFill>
                  <a:srgbClr val="C00000"/>
                </a:solidFill>
              </a:rPr>
              <a:t>постиндустриальное; </a:t>
            </a:r>
            <a:endParaRPr lang="ru-RU" sz="2400" b="1" dirty="0" smtClean="0">
              <a:solidFill>
                <a:srgbClr val="C00000"/>
              </a:solidFill>
            </a:endParaRPr>
          </a:p>
          <a:p>
            <a:pPr marL="914400" lvl="1" indent="-457200">
              <a:buFont typeface="+mj-lt"/>
              <a:buAutoNum type="arabicParenR"/>
            </a:pPr>
            <a:r>
              <a:rPr lang="ru-RU" sz="2400" b="1" dirty="0" smtClean="0">
                <a:solidFill>
                  <a:srgbClr val="C00000"/>
                </a:solidFill>
              </a:rPr>
              <a:t>стадия </a:t>
            </a:r>
            <a:r>
              <a:rPr lang="ru-RU" sz="2400" b="1" dirty="0" smtClean="0">
                <a:solidFill>
                  <a:srgbClr val="C00000"/>
                </a:solidFill>
              </a:rPr>
              <a:t>массового потребления; </a:t>
            </a:r>
            <a:endParaRPr lang="ru-RU" sz="2400" b="1" dirty="0" smtClean="0">
              <a:solidFill>
                <a:srgbClr val="C00000"/>
              </a:solidFill>
            </a:endParaRPr>
          </a:p>
          <a:p>
            <a:pPr marL="914400" lvl="1" indent="-457200">
              <a:buFont typeface="+mj-lt"/>
              <a:buAutoNum type="arabicParenR"/>
            </a:pPr>
            <a:r>
              <a:rPr lang="ru-RU" sz="2400" b="1" dirty="0" smtClean="0">
                <a:solidFill>
                  <a:srgbClr val="C00000"/>
                </a:solidFill>
              </a:rPr>
              <a:t>современное </a:t>
            </a:r>
            <a:r>
              <a:rPr lang="ru-RU" sz="2400" b="1" dirty="0" smtClean="0">
                <a:solidFill>
                  <a:srgbClr val="C00000"/>
                </a:solidFill>
              </a:rPr>
              <a:t>общество (современный период</a:t>
            </a:r>
            <a:r>
              <a:rPr lang="ru-RU" sz="2400" b="1" dirty="0" smtClean="0">
                <a:solidFill>
                  <a:srgbClr val="C00000"/>
                </a:solidFill>
              </a:rPr>
              <a:t>)</a:t>
            </a:r>
            <a:endParaRPr lang="ru-RU" sz="2400" b="1" dirty="0" smtClean="0">
              <a:solidFill>
                <a:srgbClr val="C00000"/>
              </a:solidFill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9600" y="3048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0" y="1219200"/>
            <a:ext cx="7467600" cy="685800"/>
          </a:xfrm>
        </p:spPr>
        <p:txBody>
          <a:bodyPr>
            <a:normAutofit/>
          </a:bodyPr>
          <a:lstStyle/>
          <a:p>
            <a:pPr algn="l"/>
            <a:r>
              <a:rPr lang="ru-RU" b="1" dirty="0" smtClean="0"/>
              <a:t>Хронологический подход:</a:t>
            </a:r>
          </a:p>
          <a:p>
            <a:pPr algn="l"/>
            <a:endParaRPr lang="ru-RU" dirty="0" smtClean="0">
              <a:solidFill>
                <a:srgbClr val="C00000"/>
              </a:solidFill>
            </a:endParaRPr>
          </a:p>
          <a:p>
            <a:pPr algn="l"/>
            <a:endParaRPr lang="ru-RU" b="1" dirty="0" smtClean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0" y="76201"/>
          <a:ext cx="9144000" cy="10668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9144000"/>
              </a:tblGrid>
              <a:tr h="1066799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</a:t>
                      </a: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1  </a:t>
                      </a:r>
                      <a:endParaRPr lang="ru-RU" sz="1800" b="1" i="0" u="none" strike="noStrike" baseline="0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l"/>
                      <a:r>
                        <a:rPr lang="ru-RU" sz="2400" b="1" dirty="0" smtClean="0">
                          <a:solidFill>
                            <a:schemeClr val="bg1"/>
                          </a:solidFill>
                        </a:rPr>
                        <a:t>  </a:t>
                      </a:r>
                      <a:r>
                        <a:rPr lang="ru-RU" sz="2600" b="1" dirty="0" smtClean="0">
                          <a:solidFill>
                            <a:schemeClr val="bg1"/>
                          </a:solidFill>
                        </a:rPr>
                        <a:t>Предмет  и структура дисциплины.  Этапы становления и основные  направления развития управленческой мысли</a:t>
                      </a:r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sp>
        <p:nvSpPr>
          <p:cNvPr id="5" name="Прямоугольник 4"/>
          <p:cNvSpPr/>
          <p:nvPr/>
        </p:nvSpPr>
        <p:spPr>
          <a:xfrm>
            <a:off x="914400" y="2667000"/>
            <a:ext cx="7086600" cy="22860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eaLnBrk="1" hangingPunct="1"/>
            <a:r>
              <a:rPr lang="ru-RU" sz="3600" b="1" dirty="0" smtClean="0">
                <a:solidFill>
                  <a:srgbClr val="C00000"/>
                </a:solidFill>
              </a:rPr>
              <a:t>Исторический подход – во временном разрезе – в его основе развитие человеческого общества и отдельных сообществ (народов, стран, групп) </a:t>
            </a:r>
          </a:p>
          <a:p>
            <a:pPr algn="ctr"/>
            <a:endParaRPr lang="ru-RU" sz="3600" b="1" dirty="0">
              <a:solidFill>
                <a:srgbClr val="C00000"/>
              </a:solidFill>
            </a:endParaRP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9600" y="3048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" y="1143000"/>
            <a:ext cx="7467600" cy="685800"/>
          </a:xfrm>
        </p:spPr>
        <p:txBody>
          <a:bodyPr>
            <a:normAutofit/>
          </a:bodyPr>
          <a:lstStyle/>
          <a:p>
            <a:pPr algn="l"/>
            <a:r>
              <a:rPr lang="ru-RU" b="1" dirty="0" smtClean="0"/>
              <a:t>Цивилизационный</a:t>
            </a:r>
            <a:endParaRPr lang="ru-RU" b="1" dirty="0" smtClean="0">
              <a:solidFill>
                <a:srgbClr val="C00000"/>
              </a:solidFill>
            </a:endParaRPr>
          </a:p>
          <a:p>
            <a:pPr algn="l"/>
            <a:endParaRPr lang="ru-RU" b="1" dirty="0" smtClean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0" y="76201"/>
          <a:ext cx="9144000" cy="10668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9144000"/>
              </a:tblGrid>
              <a:tr h="1066799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</a:t>
                      </a: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1  </a:t>
                      </a:r>
                      <a:endParaRPr lang="ru-RU" sz="1800" b="1" i="0" u="none" strike="noStrike" baseline="0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l"/>
                      <a:r>
                        <a:rPr lang="ru-RU" sz="2400" b="1" dirty="0" smtClean="0">
                          <a:solidFill>
                            <a:schemeClr val="bg1"/>
                          </a:solidFill>
                        </a:rPr>
                        <a:t>  </a:t>
                      </a:r>
                      <a:r>
                        <a:rPr lang="ru-RU" sz="2600" b="1" dirty="0" smtClean="0">
                          <a:solidFill>
                            <a:schemeClr val="bg1"/>
                          </a:solidFill>
                        </a:rPr>
                        <a:t>Предмет  и структура дисциплины.  Этапы становления и основные  направления развития управленческой мысли</a:t>
                      </a:r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sp>
        <p:nvSpPr>
          <p:cNvPr id="5" name="Прямоугольник 4"/>
          <p:cNvSpPr/>
          <p:nvPr/>
        </p:nvSpPr>
        <p:spPr>
          <a:xfrm>
            <a:off x="0" y="2590800"/>
            <a:ext cx="8610600" cy="39624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ru-RU" sz="3200" b="1" dirty="0" smtClean="0">
                <a:solidFill>
                  <a:srgbClr val="C00000"/>
                </a:solidFill>
              </a:rPr>
              <a:t>В </a:t>
            </a:r>
            <a:r>
              <a:rPr lang="ru-RU" sz="3200" b="1" dirty="0" smtClean="0">
                <a:solidFill>
                  <a:srgbClr val="C00000"/>
                </a:solidFill>
              </a:rPr>
              <a:t>основе периодизации лежит исторический процесс смены </a:t>
            </a:r>
            <a:r>
              <a:rPr lang="ru-RU" sz="3200" b="1" dirty="0" smtClean="0">
                <a:solidFill>
                  <a:srgbClr val="C00000"/>
                </a:solidFill>
              </a:rPr>
              <a:t>цивилизаций</a:t>
            </a:r>
          </a:p>
          <a:p>
            <a:endParaRPr lang="ru-RU" sz="3200" b="1" dirty="0" smtClean="0">
              <a:solidFill>
                <a:srgbClr val="C00000"/>
              </a:solidFill>
            </a:endParaRPr>
          </a:p>
          <a:p>
            <a:r>
              <a:rPr lang="ru-RU" sz="3200" dirty="0" smtClean="0">
                <a:solidFill>
                  <a:srgbClr val="C00000"/>
                </a:solidFill>
              </a:rPr>
              <a:t>Он строится </a:t>
            </a:r>
            <a:endParaRPr lang="ru-RU" sz="3200" b="1" dirty="0" smtClean="0">
              <a:solidFill>
                <a:srgbClr val="C00000"/>
              </a:solidFill>
            </a:endParaRPr>
          </a:p>
          <a:p>
            <a:r>
              <a:rPr lang="ru-RU" sz="2800" b="1" dirty="0" smtClean="0">
                <a:solidFill>
                  <a:srgbClr val="C00000"/>
                </a:solidFill>
              </a:rPr>
              <a:t>на </a:t>
            </a:r>
            <a:r>
              <a:rPr lang="ru-RU" sz="2800" b="1" dirty="0" smtClean="0">
                <a:solidFill>
                  <a:srgbClr val="C00000"/>
                </a:solidFill>
              </a:rPr>
              <a:t>анализе внутренних особенностей данной цивилизации. </a:t>
            </a:r>
            <a:r>
              <a:rPr lang="ru-RU" sz="2800" b="1" dirty="0" smtClean="0">
                <a:solidFill>
                  <a:srgbClr val="C00000"/>
                </a:solidFill>
              </a:rPr>
              <a:t>Предполагается, что цивилизация характеризуется определенной экономической системой, этническими корнями, религией, философией, стилем творческого мышления, обобщенным образом мира, особым принципом жизни цивилизации</a:t>
            </a:r>
          </a:p>
          <a:p>
            <a:pPr algn="ctr"/>
            <a:endParaRPr lang="ru-RU" sz="2800" b="1" dirty="0" smtClean="0">
              <a:solidFill>
                <a:srgbClr val="C00000"/>
              </a:solidFill>
            </a:endParaRPr>
          </a:p>
          <a:p>
            <a:pPr algn="ctr"/>
            <a:endParaRPr lang="ru-RU" sz="2800" b="1" dirty="0" smtClean="0">
              <a:solidFill>
                <a:srgbClr val="C00000"/>
              </a:solidFill>
            </a:endParaRP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9600" y="3048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0" y="1219200"/>
            <a:ext cx="7467600" cy="762000"/>
          </a:xfrm>
        </p:spPr>
        <p:txBody>
          <a:bodyPr>
            <a:normAutofit/>
          </a:bodyPr>
          <a:lstStyle/>
          <a:p>
            <a:pPr algn="l"/>
            <a:r>
              <a:rPr lang="ru-RU" b="1" dirty="0" smtClean="0"/>
              <a:t>Формационный:</a:t>
            </a:r>
            <a:endParaRPr lang="ru-RU" b="1" dirty="0" smtClean="0">
              <a:solidFill>
                <a:srgbClr val="C00000"/>
              </a:solidFill>
            </a:endParaRPr>
          </a:p>
          <a:p>
            <a:pPr algn="l"/>
            <a:endParaRPr lang="ru-RU" b="1" dirty="0" smtClean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0" y="76201"/>
          <a:ext cx="9144000" cy="10668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9144000"/>
              </a:tblGrid>
              <a:tr h="1066799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</a:t>
                      </a: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1  </a:t>
                      </a:r>
                      <a:endParaRPr lang="ru-RU" sz="1800" b="1" i="0" u="none" strike="noStrike" baseline="0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l"/>
                      <a:r>
                        <a:rPr lang="ru-RU" sz="2400" b="1" dirty="0" smtClean="0">
                          <a:solidFill>
                            <a:schemeClr val="bg1"/>
                          </a:solidFill>
                        </a:rPr>
                        <a:t>  </a:t>
                      </a:r>
                      <a:r>
                        <a:rPr lang="ru-RU" sz="2600" b="1" dirty="0" smtClean="0">
                          <a:solidFill>
                            <a:schemeClr val="bg1"/>
                          </a:solidFill>
                        </a:rPr>
                        <a:t>Предмет и структура дисциплины. Этапы становления и основные    направления развития управленческой мысли</a:t>
                      </a:r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sp>
        <p:nvSpPr>
          <p:cNvPr id="5" name="Прямоугольник 4"/>
          <p:cNvSpPr/>
          <p:nvPr/>
        </p:nvSpPr>
        <p:spPr>
          <a:xfrm>
            <a:off x="914400" y="2514600"/>
            <a:ext cx="7086600" cy="22860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eaLnBrk="1" hangingPunct="1"/>
            <a:r>
              <a:rPr lang="ru-RU" sz="2800" b="1" dirty="0" smtClean="0">
                <a:solidFill>
                  <a:srgbClr val="C00000"/>
                </a:solidFill>
              </a:rPr>
              <a:t>В его основе идея, что все народы </a:t>
            </a:r>
            <a:r>
              <a:rPr lang="ru-RU" sz="2800" b="1" dirty="0" smtClean="0">
                <a:solidFill>
                  <a:srgbClr val="C00000"/>
                </a:solidFill>
              </a:rPr>
              <a:t>рано </a:t>
            </a:r>
            <a:r>
              <a:rPr lang="ru-RU" sz="2800" b="1" dirty="0" smtClean="0">
                <a:solidFill>
                  <a:srgbClr val="C00000"/>
                </a:solidFill>
              </a:rPr>
              <a:t>или поздно проходят одни и те же стадии общественно-экономического развития (при этом какие-то стадии у отдельных народов могут отсутствовать, однако, например, феодализм является общепризнанной)</a:t>
            </a: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9600" y="3048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28600" y="1219200"/>
            <a:ext cx="7467600" cy="762000"/>
          </a:xfrm>
        </p:spPr>
        <p:txBody>
          <a:bodyPr>
            <a:normAutofit/>
          </a:bodyPr>
          <a:lstStyle/>
          <a:p>
            <a:pPr algn="l"/>
            <a:r>
              <a:rPr lang="ru-RU" b="1" dirty="0" smtClean="0"/>
              <a:t>Технологический:</a:t>
            </a:r>
            <a:endParaRPr lang="ru-RU" b="1" dirty="0" smtClean="0">
              <a:solidFill>
                <a:srgbClr val="C00000"/>
              </a:solidFill>
            </a:endParaRPr>
          </a:p>
          <a:p>
            <a:pPr algn="l"/>
            <a:endParaRPr lang="ru-RU" b="1" dirty="0" smtClean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0" y="76201"/>
          <a:ext cx="9144000" cy="10668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9144000"/>
              </a:tblGrid>
              <a:tr h="1066799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</a:t>
                      </a: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1  </a:t>
                      </a:r>
                      <a:endParaRPr lang="ru-RU" sz="1800" b="1" i="0" u="none" strike="noStrike" baseline="0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l"/>
                      <a:r>
                        <a:rPr lang="ru-RU" sz="2400" b="1" dirty="0" smtClean="0">
                          <a:solidFill>
                            <a:schemeClr val="bg1"/>
                          </a:solidFill>
                        </a:rPr>
                        <a:t>  </a:t>
                      </a:r>
                      <a:r>
                        <a:rPr lang="ru-RU" sz="2600" b="1" dirty="0" smtClean="0">
                          <a:solidFill>
                            <a:schemeClr val="bg1"/>
                          </a:solidFill>
                        </a:rPr>
                        <a:t>Предмет и структура дисциплины. Этапы становления и основные    направления развития управленческой мысли</a:t>
                      </a:r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sp>
        <p:nvSpPr>
          <p:cNvPr id="5" name="Прямоугольник 4"/>
          <p:cNvSpPr/>
          <p:nvPr/>
        </p:nvSpPr>
        <p:spPr>
          <a:xfrm>
            <a:off x="457200" y="3505200"/>
            <a:ext cx="7086600" cy="22860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eaLnBrk="1" hangingPunct="1"/>
            <a:r>
              <a:rPr lang="ru-RU" sz="3200" b="1" dirty="0" smtClean="0">
                <a:solidFill>
                  <a:srgbClr val="C00000"/>
                </a:solidFill>
              </a:rPr>
              <a:t>Более свойственен для истории управления, истории экономики. </a:t>
            </a:r>
            <a:endParaRPr lang="ru-RU" sz="3200" b="1" dirty="0" smtClean="0">
              <a:solidFill>
                <a:srgbClr val="C00000"/>
              </a:solidFill>
            </a:endParaRPr>
          </a:p>
          <a:p>
            <a:pPr eaLnBrk="1" hangingPunct="1"/>
            <a:endParaRPr lang="ru-RU" sz="3200" b="1" dirty="0" smtClean="0">
              <a:solidFill>
                <a:srgbClr val="C00000"/>
              </a:solidFill>
            </a:endParaRPr>
          </a:p>
          <a:p>
            <a:pPr eaLnBrk="1" hangingPunct="1"/>
            <a:r>
              <a:rPr lang="ru-RU" sz="3200" b="1" dirty="0" smtClean="0">
                <a:solidFill>
                  <a:srgbClr val="C00000"/>
                </a:solidFill>
              </a:rPr>
              <a:t>Суть</a:t>
            </a:r>
            <a:r>
              <a:rPr lang="ru-RU" sz="3200" b="1" dirty="0" smtClean="0">
                <a:solidFill>
                  <a:srgbClr val="C00000"/>
                </a:solidFill>
              </a:rPr>
              <a:t>: периодизация истории: </a:t>
            </a:r>
            <a:endParaRPr lang="ru-RU" sz="3200" b="1" dirty="0" smtClean="0">
              <a:solidFill>
                <a:srgbClr val="C00000"/>
              </a:solidFill>
            </a:endParaRPr>
          </a:p>
          <a:p>
            <a:pPr eaLnBrk="1" hangingPunct="1"/>
            <a:endParaRPr lang="ru-RU" sz="3200" b="1" dirty="0" smtClean="0">
              <a:solidFill>
                <a:srgbClr val="C00000"/>
              </a:solidFill>
            </a:endParaRPr>
          </a:p>
          <a:p>
            <a:pPr eaLnBrk="1" hangingPunct="1"/>
            <a:r>
              <a:rPr lang="ru-RU" sz="3200" b="1" dirty="0" smtClean="0">
                <a:solidFill>
                  <a:srgbClr val="C00000"/>
                </a:solidFill>
              </a:rPr>
              <a:t>1- </a:t>
            </a:r>
            <a:r>
              <a:rPr lang="ru-RU" sz="3200" b="1" dirty="0" smtClean="0">
                <a:solidFill>
                  <a:srgbClr val="C00000"/>
                </a:solidFill>
              </a:rPr>
              <a:t>по формам хозяйственной жизни либо способам производства; </a:t>
            </a:r>
            <a:endParaRPr lang="ru-RU" sz="3200" b="1" dirty="0" smtClean="0">
              <a:solidFill>
                <a:srgbClr val="C00000"/>
              </a:solidFill>
            </a:endParaRPr>
          </a:p>
          <a:p>
            <a:pPr eaLnBrk="1" hangingPunct="1"/>
            <a:endParaRPr lang="ru-RU" sz="3200" b="1" dirty="0" smtClean="0">
              <a:solidFill>
                <a:srgbClr val="C00000"/>
              </a:solidFill>
            </a:endParaRPr>
          </a:p>
          <a:p>
            <a:pPr eaLnBrk="1" hangingPunct="1"/>
            <a:r>
              <a:rPr lang="ru-RU" sz="3200" b="1" dirty="0" smtClean="0">
                <a:solidFill>
                  <a:srgbClr val="C00000"/>
                </a:solidFill>
              </a:rPr>
              <a:t>2 </a:t>
            </a:r>
            <a:r>
              <a:rPr lang="ru-RU" sz="3200" b="1" dirty="0" smtClean="0">
                <a:solidFill>
                  <a:srgbClr val="C00000"/>
                </a:solidFill>
              </a:rPr>
              <a:t>– по периодам</a:t>
            </a: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9600" y="3048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28600" y="1295400"/>
            <a:ext cx="8610600" cy="5181600"/>
          </a:xfrm>
        </p:spPr>
        <p:txBody>
          <a:bodyPr>
            <a:normAutofit/>
          </a:bodyPr>
          <a:lstStyle/>
          <a:p>
            <a:pPr algn="l"/>
            <a:endParaRPr lang="ru-RU" b="1" dirty="0" smtClean="0">
              <a:solidFill>
                <a:srgbClr val="C00000"/>
              </a:solidFill>
            </a:endParaRPr>
          </a:p>
          <a:p>
            <a:pPr algn="l"/>
            <a:endParaRPr lang="ru-RU" b="1" dirty="0" smtClean="0">
              <a:solidFill>
                <a:srgbClr val="C00000"/>
              </a:solidFill>
            </a:endParaRPr>
          </a:p>
          <a:p>
            <a:pPr eaLnBrk="1" hangingPunct="1"/>
            <a:r>
              <a:rPr lang="ru-RU" sz="4000" b="1" dirty="0" smtClean="0">
                <a:solidFill>
                  <a:srgbClr val="C00000"/>
                </a:solidFill>
              </a:rPr>
              <a:t>Предполагает рассмотрение всех аспектов управления в отдельно взятой стране с учетом ее внешнего окружения</a:t>
            </a:r>
          </a:p>
          <a:p>
            <a:pPr algn="l"/>
            <a:endParaRPr lang="ru-RU" dirty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152400" y="152400"/>
          <a:ext cx="8839200" cy="85344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839200"/>
              </a:tblGrid>
              <a:tr h="762000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</a:t>
                      </a: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1  </a:t>
                      </a:r>
                      <a:endParaRPr lang="ru-RU" sz="1800" b="1" i="0" u="none" strike="noStrike" baseline="0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marL="0" marR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20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Управление в Западной Европе в Средние века</a:t>
                      </a:r>
                      <a:endParaRPr lang="ru-RU" sz="2000" b="1" i="0" u="none" strike="noStrike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ctr" rtl="0" fontAlgn="ctr"/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sp>
        <p:nvSpPr>
          <p:cNvPr id="5" name="Прямоугольник 4"/>
          <p:cNvSpPr/>
          <p:nvPr/>
        </p:nvSpPr>
        <p:spPr>
          <a:xfrm>
            <a:off x="304800" y="1143000"/>
            <a:ext cx="8686800" cy="7620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ru-RU" sz="3600" b="1" dirty="0" err="1" smtClean="0">
                <a:solidFill>
                  <a:schemeClr val="tx1">
                    <a:tint val="75000"/>
                  </a:schemeClr>
                </a:solidFill>
              </a:rPr>
              <a:t>Страновый</a:t>
            </a:r>
            <a:r>
              <a:rPr lang="ru-RU" sz="3600" b="1" dirty="0" smtClean="0">
                <a:solidFill>
                  <a:schemeClr val="tx1">
                    <a:tint val="75000"/>
                  </a:schemeClr>
                </a:solidFill>
              </a:rPr>
              <a:t> подход:</a:t>
            </a:r>
          </a:p>
        </p:txBody>
      </p:sp>
      <p:graphicFrame>
        <p:nvGraphicFramePr>
          <p:cNvPr id="6" name="Таблица 5"/>
          <p:cNvGraphicFramePr>
            <a:graphicFrameLocks noGrp="1"/>
          </p:cNvGraphicFramePr>
          <p:nvPr/>
        </p:nvGraphicFramePr>
        <p:xfrm>
          <a:off x="0" y="76201"/>
          <a:ext cx="9144000" cy="10668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9144000"/>
              </a:tblGrid>
              <a:tr h="1066799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</a:t>
                      </a: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1  </a:t>
                      </a:r>
                      <a:endParaRPr lang="ru-RU" sz="1800" b="1" i="0" u="none" strike="noStrike" baseline="0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l"/>
                      <a:r>
                        <a:rPr lang="ru-RU" sz="2400" b="1" dirty="0" smtClean="0">
                          <a:solidFill>
                            <a:schemeClr val="bg1"/>
                          </a:solidFill>
                        </a:rPr>
                        <a:t>  </a:t>
                      </a:r>
                      <a:r>
                        <a:rPr lang="ru-RU" sz="2600" b="1" dirty="0" smtClean="0">
                          <a:solidFill>
                            <a:schemeClr val="bg1"/>
                          </a:solidFill>
                        </a:rPr>
                        <a:t>Предмет и структура дисциплины. Этапы становления и основные    направления развития управленческой мысли</a:t>
                      </a:r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381000" y="4572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28600" y="1295400"/>
            <a:ext cx="8610600" cy="5181600"/>
          </a:xfrm>
        </p:spPr>
        <p:txBody>
          <a:bodyPr>
            <a:normAutofit/>
          </a:bodyPr>
          <a:lstStyle/>
          <a:p>
            <a:pPr algn="l"/>
            <a:endParaRPr lang="ru-RU" b="1" dirty="0" smtClean="0">
              <a:solidFill>
                <a:srgbClr val="C00000"/>
              </a:solidFill>
            </a:endParaRPr>
          </a:p>
          <a:p>
            <a:pPr algn="l"/>
            <a:endParaRPr lang="ru-RU" b="1" dirty="0" smtClean="0">
              <a:solidFill>
                <a:srgbClr val="C00000"/>
              </a:solidFill>
            </a:endParaRPr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152400" y="152400"/>
          <a:ext cx="8839200" cy="85344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839200"/>
              </a:tblGrid>
              <a:tr h="762000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</a:t>
                      </a: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1  </a:t>
                      </a:r>
                      <a:endParaRPr lang="ru-RU" sz="1800" b="1" i="0" u="none" strike="noStrike" baseline="0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marL="0" marR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20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Управление в Западной Европе в Средние века</a:t>
                      </a:r>
                      <a:endParaRPr lang="ru-RU" sz="2000" b="1" i="0" u="none" strike="noStrike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ctr" rtl="0" fontAlgn="ctr"/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sp>
        <p:nvSpPr>
          <p:cNvPr id="5" name="Прямоугольник 4"/>
          <p:cNvSpPr/>
          <p:nvPr/>
        </p:nvSpPr>
        <p:spPr>
          <a:xfrm>
            <a:off x="228600" y="1524000"/>
            <a:ext cx="8686800" cy="49530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eaLnBrk="1" hangingPunct="1"/>
            <a:r>
              <a:rPr lang="ru-RU" sz="3600" b="1" dirty="0" smtClean="0">
                <a:solidFill>
                  <a:srgbClr val="C00000"/>
                </a:solidFill>
              </a:rPr>
              <a:t>Цивилизация</a:t>
            </a:r>
            <a:r>
              <a:rPr lang="ru-RU" sz="3600" dirty="0" smtClean="0">
                <a:solidFill>
                  <a:srgbClr val="C00000"/>
                </a:solidFill>
              </a:rPr>
              <a:t> – это комплекс </a:t>
            </a:r>
            <a:r>
              <a:rPr lang="ru-RU" sz="3600" dirty="0" smtClean="0">
                <a:solidFill>
                  <a:srgbClr val="C00000"/>
                </a:solidFill>
              </a:rPr>
              <a:t>характеристик, определяющих специфику, своеобразие материальной, духовной, социальной жизни той или иной группы стран, народов (или отдельной страны, </a:t>
            </a:r>
            <a:r>
              <a:rPr lang="ru-RU" sz="3600" dirty="0" smtClean="0">
                <a:solidFill>
                  <a:srgbClr val="C00000"/>
                </a:solidFill>
              </a:rPr>
              <a:t>народа) на определенном этапе развития.</a:t>
            </a:r>
          </a:p>
          <a:p>
            <a:pPr eaLnBrk="1" hangingPunct="1"/>
            <a:r>
              <a:rPr lang="ru-RU" sz="3600" dirty="0" smtClean="0">
                <a:solidFill>
                  <a:srgbClr val="C00000"/>
                </a:solidFill>
              </a:rPr>
              <a:t>Сам термин от лат. «</a:t>
            </a:r>
            <a:r>
              <a:rPr lang="en-US" sz="3600" dirty="0" smtClean="0">
                <a:solidFill>
                  <a:srgbClr val="C00000"/>
                </a:solidFill>
              </a:rPr>
              <a:t>Civil</a:t>
            </a:r>
            <a:r>
              <a:rPr lang="ru-RU" sz="3600" dirty="0" smtClean="0">
                <a:solidFill>
                  <a:srgbClr val="C00000"/>
                </a:solidFill>
              </a:rPr>
              <a:t>» - государственный</a:t>
            </a:r>
            <a:r>
              <a:rPr lang="ru-RU" sz="3600" dirty="0" smtClean="0">
                <a:solidFill>
                  <a:srgbClr val="C00000"/>
                </a:solidFill>
              </a:rPr>
              <a:t>, городской</a:t>
            </a:r>
            <a:r>
              <a:rPr lang="ru-RU" sz="3600" dirty="0" smtClean="0">
                <a:solidFill>
                  <a:srgbClr val="C00000"/>
                </a:solidFill>
              </a:rPr>
              <a:t>, гражданский</a:t>
            </a:r>
          </a:p>
        </p:txBody>
      </p:sp>
      <p:graphicFrame>
        <p:nvGraphicFramePr>
          <p:cNvPr id="6" name="Таблица 5"/>
          <p:cNvGraphicFramePr>
            <a:graphicFrameLocks noGrp="1"/>
          </p:cNvGraphicFramePr>
          <p:nvPr/>
        </p:nvGraphicFramePr>
        <p:xfrm>
          <a:off x="0" y="76201"/>
          <a:ext cx="9144000" cy="10668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9144000"/>
              </a:tblGrid>
              <a:tr h="1066799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</a:t>
                      </a: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1  </a:t>
                      </a:r>
                      <a:endParaRPr lang="ru-RU" sz="1800" b="1" i="0" u="none" strike="noStrike" baseline="0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l"/>
                      <a:r>
                        <a:rPr lang="ru-RU" sz="2400" b="1" dirty="0" smtClean="0">
                          <a:solidFill>
                            <a:schemeClr val="bg1"/>
                          </a:solidFill>
                        </a:rPr>
                        <a:t>  </a:t>
                      </a:r>
                      <a:r>
                        <a:rPr lang="ru-RU" sz="2600" b="1" dirty="0" smtClean="0">
                          <a:solidFill>
                            <a:schemeClr val="bg1"/>
                          </a:solidFill>
                        </a:rPr>
                        <a:t>Предмет и структура дисциплины. Этапы становления и основные    направления развития управленческой мысли</a:t>
                      </a:r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9600" y="3048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533400" y="1295400"/>
            <a:ext cx="8077200" cy="4953000"/>
          </a:xfrm>
        </p:spPr>
        <p:txBody>
          <a:bodyPr>
            <a:normAutofit lnSpcReduction="10000"/>
          </a:bodyPr>
          <a:lstStyle/>
          <a:p>
            <a:pPr algn="l" eaLnBrk="1" hangingPunct="1"/>
            <a:r>
              <a:rPr lang="ru-RU" b="1" dirty="0" smtClean="0"/>
              <a:t>Периоды </a:t>
            </a:r>
            <a:r>
              <a:rPr lang="ru-RU" b="1" dirty="0" smtClean="0"/>
              <a:t>мировой истории </a:t>
            </a:r>
            <a:endParaRPr lang="ru-RU" b="1" dirty="0" smtClean="0"/>
          </a:p>
          <a:p>
            <a:pPr eaLnBrk="1" hangingPunct="1"/>
            <a:endParaRPr lang="ru-RU" dirty="0" smtClean="0"/>
          </a:p>
          <a:p>
            <a:pPr algn="l" eaLnBrk="1" hangingPunct="1"/>
            <a:r>
              <a:rPr lang="ru-RU" b="1" dirty="0" smtClean="0">
                <a:solidFill>
                  <a:srgbClr val="C00000"/>
                </a:solidFill>
              </a:rPr>
              <a:t>С </a:t>
            </a:r>
            <a:r>
              <a:rPr lang="ru-RU" b="1" dirty="0" smtClean="0">
                <a:solidFill>
                  <a:srgbClr val="C00000"/>
                </a:solidFill>
              </a:rPr>
              <a:t>позиций </a:t>
            </a:r>
            <a:r>
              <a:rPr lang="ru-RU" b="1" dirty="0" smtClean="0">
                <a:solidFill>
                  <a:srgbClr val="C00000"/>
                </a:solidFill>
              </a:rPr>
              <a:t>хронологического</a:t>
            </a:r>
            <a:endParaRPr lang="ru-RU" b="1" dirty="0" smtClean="0">
              <a:solidFill>
                <a:srgbClr val="C00000"/>
              </a:solidFill>
            </a:endParaRPr>
          </a:p>
          <a:p>
            <a:pPr algn="l" eaLnBrk="1" hangingPunct="1"/>
            <a:r>
              <a:rPr lang="ru-RU" b="1" dirty="0" smtClean="0">
                <a:solidFill>
                  <a:srgbClr val="C00000"/>
                </a:solidFill>
              </a:rPr>
              <a:t>п</a:t>
            </a:r>
            <a:r>
              <a:rPr lang="ru-RU" b="1" dirty="0" smtClean="0">
                <a:solidFill>
                  <a:srgbClr val="C00000"/>
                </a:solidFill>
              </a:rPr>
              <a:t>одхода </a:t>
            </a:r>
            <a:r>
              <a:rPr lang="ru-RU" b="1" dirty="0" smtClean="0">
                <a:solidFill>
                  <a:srgbClr val="C00000"/>
                </a:solidFill>
              </a:rPr>
              <a:t>– 4 периода</a:t>
            </a:r>
            <a:r>
              <a:rPr lang="ru-RU" b="1" dirty="0" smtClean="0">
                <a:solidFill>
                  <a:srgbClr val="C00000"/>
                </a:solidFill>
              </a:rPr>
              <a:t>:</a:t>
            </a:r>
          </a:p>
          <a:p>
            <a:pPr algn="l" eaLnBrk="1" hangingPunct="1"/>
            <a:endParaRPr lang="ru-RU" b="1" dirty="0" smtClean="0">
              <a:solidFill>
                <a:srgbClr val="C00000"/>
              </a:solidFill>
            </a:endParaRPr>
          </a:p>
          <a:p>
            <a:pPr algn="l" eaLnBrk="1" hangingPunct="1"/>
            <a:r>
              <a:rPr lang="ru-RU" b="1" dirty="0" smtClean="0">
                <a:solidFill>
                  <a:srgbClr val="C00000"/>
                </a:solidFill>
              </a:rPr>
              <a:t>1 период </a:t>
            </a:r>
            <a:r>
              <a:rPr lang="ru-RU" b="1" dirty="0" smtClean="0">
                <a:solidFill>
                  <a:srgbClr val="C00000"/>
                </a:solidFill>
              </a:rPr>
              <a:t>- Древний мир;</a:t>
            </a:r>
          </a:p>
          <a:p>
            <a:pPr algn="l" eaLnBrk="1" hangingPunct="1"/>
            <a:r>
              <a:rPr lang="ru-RU" b="1" dirty="0" smtClean="0">
                <a:solidFill>
                  <a:srgbClr val="C00000"/>
                </a:solidFill>
              </a:rPr>
              <a:t>2 период - Средние века;</a:t>
            </a:r>
          </a:p>
          <a:p>
            <a:pPr algn="l" eaLnBrk="1" hangingPunct="1"/>
            <a:r>
              <a:rPr lang="ru-RU" b="1" dirty="0" smtClean="0">
                <a:solidFill>
                  <a:srgbClr val="C00000"/>
                </a:solidFill>
              </a:rPr>
              <a:t>3 период – Новое время;</a:t>
            </a:r>
          </a:p>
          <a:p>
            <a:pPr algn="l" eaLnBrk="1" hangingPunct="1"/>
            <a:r>
              <a:rPr lang="ru-RU" b="1" dirty="0" smtClean="0">
                <a:solidFill>
                  <a:srgbClr val="C00000"/>
                </a:solidFill>
              </a:rPr>
              <a:t>4 – Новейшее время</a:t>
            </a:r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152400" y="152400"/>
          <a:ext cx="8839200" cy="85344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839200"/>
              </a:tblGrid>
              <a:tr h="762000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</a:t>
                      </a: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1  </a:t>
                      </a:r>
                      <a:endParaRPr lang="ru-RU" sz="1800" b="1" i="0" u="none" strike="noStrike" baseline="0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marL="0" marR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20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Управление в Западной Европе в Средние века</a:t>
                      </a:r>
                      <a:endParaRPr lang="ru-RU" sz="2000" b="1" i="0" u="none" strike="noStrike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ctr" rtl="0" fontAlgn="ctr"/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5" name="Таблица 4"/>
          <p:cNvGraphicFramePr>
            <a:graphicFrameLocks noGrp="1"/>
          </p:cNvGraphicFramePr>
          <p:nvPr/>
        </p:nvGraphicFramePr>
        <p:xfrm>
          <a:off x="0" y="76201"/>
          <a:ext cx="9144000" cy="10668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9144000"/>
              </a:tblGrid>
              <a:tr h="1066799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</a:t>
                      </a: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1  </a:t>
                      </a:r>
                      <a:endParaRPr lang="ru-RU" sz="1800" b="1" i="0" u="none" strike="noStrike" baseline="0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l"/>
                      <a:r>
                        <a:rPr lang="ru-RU" sz="2400" b="1" dirty="0" smtClean="0">
                          <a:solidFill>
                            <a:schemeClr val="bg1"/>
                          </a:solidFill>
                        </a:rPr>
                        <a:t>  </a:t>
                      </a:r>
                      <a:r>
                        <a:rPr lang="ru-RU" sz="2600" b="1" dirty="0" smtClean="0">
                          <a:solidFill>
                            <a:schemeClr val="bg1"/>
                          </a:solidFill>
                        </a:rPr>
                        <a:t>Предмет  и структура дисциплины. Этапы становления и основные направления развития управленческой мысли</a:t>
                      </a:r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9600" y="3048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28600" y="1219200"/>
            <a:ext cx="7467600" cy="685800"/>
          </a:xfrm>
        </p:spPr>
        <p:txBody>
          <a:bodyPr>
            <a:normAutofit/>
          </a:bodyPr>
          <a:lstStyle/>
          <a:p>
            <a:pPr algn="l"/>
            <a:r>
              <a:rPr lang="ru-RU" b="1" dirty="0" smtClean="0">
                <a:solidFill>
                  <a:srgbClr val="C00000"/>
                </a:solidFill>
              </a:rPr>
              <a:t>План лекции:</a:t>
            </a:r>
            <a:endParaRPr lang="ru-RU" b="1" dirty="0" smtClean="0">
              <a:solidFill>
                <a:srgbClr val="C00000"/>
              </a:solidFill>
            </a:endParaRPr>
          </a:p>
          <a:p>
            <a:pPr algn="l"/>
            <a:endParaRPr lang="ru-RU" dirty="0" smtClean="0">
              <a:solidFill>
                <a:srgbClr val="C00000"/>
              </a:solidFill>
            </a:endParaRPr>
          </a:p>
          <a:p>
            <a:pPr algn="l"/>
            <a:endParaRPr lang="ru-RU" b="1" dirty="0" smtClean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0" y="76201"/>
          <a:ext cx="9144000" cy="10668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9144000"/>
              </a:tblGrid>
              <a:tr h="1066799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</a:t>
                      </a: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1  </a:t>
                      </a:r>
                      <a:endParaRPr lang="ru-RU" sz="1800" b="1" i="0" u="none" strike="noStrike" baseline="0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l"/>
                      <a:r>
                        <a:rPr lang="ru-RU" sz="2400" b="1" dirty="0" smtClean="0">
                          <a:solidFill>
                            <a:schemeClr val="bg1"/>
                          </a:solidFill>
                        </a:rPr>
                        <a:t>  </a:t>
                      </a:r>
                      <a:r>
                        <a:rPr lang="ru-RU" sz="2600" b="1" dirty="0" smtClean="0">
                          <a:solidFill>
                            <a:schemeClr val="bg1"/>
                          </a:solidFill>
                        </a:rPr>
                        <a:t>Предмет  и структура дисциплины. Этапы становления и основные  направления развития управленческой мысли</a:t>
                      </a:r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sp>
        <p:nvSpPr>
          <p:cNvPr id="5" name="Прямоугольник 4"/>
          <p:cNvSpPr/>
          <p:nvPr/>
        </p:nvSpPr>
        <p:spPr>
          <a:xfrm>
            <a:off x="1447800" y="2209800"/>
            <a:ext cx="7543800" cy="31242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514350" indent="-514350" eaLnBrk="1" hangingPunct="1">
              <a:spcBef>
                <a:spcPts val="600"/>
              </a:spcBef>
              <a:spcAft>
                <a:spcPts val="600"/>
              </a:spcAft>
              <a:buFont typeface="+mj-lt"/>
              <a:buAutoNum type="arabicPeriod"/>
            </a:pPr>
            <a:r>
              <a:rPr lang="ru-RU" sz="2800" b="1" dirty="0" smtClean="0">
                <a:solidFill>
                  <a:srgbClr val="C00000"/>
                </a:solidFill>
              </a:rPr>
              <a:t>   Введение</a:t>
            </a:r>
            <a:r>
              <a:rPr lang="ru-RU" sz="2800" b="1" dirty="0" smtClean="0">
                <a:solidFill>
                  <a:srgbClr val="C00000"/>
                </a:solidFill>
              </a:rPr>
              <a:t>: цель и задачи дисциплины, основные понятия и определения</a:t>
            </a:r>
          </a:p>
          <a:p>
            <a:pPr marL="514350" indent="-514350" eaLnBrk="1" hangingPunct="1">
              <a:spcBef>
                <a:spcPts val="600"/>
              </a:spcBef>
              <a:spcAft>
                <a:spcPts val="600"/>
              </a:spcAft>
              <a:buFont typeface="+mj-lt"/>
              <a:buAutoNum type="arabicPeriod"/>
            </a:pPr>
            <a:r>
              <a:rPr lang="ru-RU" sz="2800" b="1" dirty="0" smtClean="0">
                <a:solidFill>
                  <a:srgbClr val="C00000"/>
                </a:solidFill>
              </a:rPr>
              <a:t>   Структура </a:t>
            </a:r>
            <a:r>
              <a:rPr lang="ru-RU" sz="2800" b="1" dirty="0" smtClean="0">
                <a:solidFill>
                  <a:srgbClr val="C00000"/>
                </a:solidFill>
              </a:rPr>
              <a:t>и периодизация истории управленческой мысли</a:t>
            </a:r>
          </a:p>
          <a:p>
            <a:pPr marL="514350" indent="-514350" eaLnBrk="1" hangingPunct="1">
              <a:spcBef>
                <a:spcPts val="600"/>
              </a:spcBef>
              <a:spcAft>
                <a:spcPts val="600"/>
              </a:spcAft>
              <a:buFont typeface="+mj-lt"/>
              <a:buAutoNum type="arabicPeriod"/>
            </a:pPr>
            <a:r>
              <a:rPr lang="ru-RU" sz="2800" b="1" dirty="0" smtClean="0">
                <a:solidFill>
                  <a:srgbClr val="C00000"/>
                </a:solidFill>
              </a:rPr>
              <a:t>   Основные </a:t>
            </a:r>
            <a:r>
              <a:rPr lang="ru-RU" sz="2800" b="1" dirty="0" smtClean="0">
                <a:solidFill>
                  <a:srgbClr val="C00000"/>
                </a:solidFill>
              </a:rPr>
              <a:t>направления и этапы развития управленческой </a:t>
            </a:r>
            <a:r>
              <a:rPr lang="ru-RU" sz="2800" b="1" dirty="0" smtClean="0">
                <a:solidFill>
                  <a:srgbClr val="C00000"/>
                </a:solidFill>
              </a:rPr>
              <a:t>мысли</a:t>
            </a: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9600" y="3048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28600" y="1828800"/>
            <a:ext cx="8610600" cy="5029200"/>
          </a:xfrm>
        </p:spPr>
        <p:txBody>
          <a:bodyPr>
            <a:normAutofit fontScale="70000" lnSpcReduction="20000"/>
          </a:bodyPr>
          <a:lstStyle/>
          <a:p>
            <a:pPr algn="l"/>
            <a:endParaRPr lang="ru-RU" b="1" dirty="0" smtClean="0">
              <a:solidFill>
                <a:srgbClr val="C00000"/>
              </a:solidFill>
            </a:endParaRPr>
          </a:p>
          <a:p>
            <a:pPr algn="l" eaLnBrk="1" hangingPunct="1">
              <a:lnSpc>
                <a:spcPct val="90000"/>
              </a:lnSpc>
            </a:pPr>
            <a:r>
              <a:rPr lang="ru-RU" sz="4000" b="1" dirty="0" smtClean="0">
                <a:solidFill>
                  <a:srgbClr val="AC0000"/>
                </a:solidFill>
              </a:rPr>
              <a:t>Выделял </a:t>
            </a:r>
            <a:r>
              <a:rPr lang="ru-RU" sz="4000" b="1" dirty="0" smtClean="0">
                <a:solidFill>
                  <a:srgbClr val="AC0000"/>
                </a:solidFill>
              </a:rPr>
              <a:t>13 цивилизаций, из них 5 – великих. Из 5 великих – наиболее активная – западная: существует с древности до наших дней. Оказала наибольшее влияние на другие цивилизации.</a:t>
            </a:r>
          </a:p>
          <a:p>
            <a:pPr algn="l" eaLnBrk="1" hangingPunct="1"/>
            <a:r>
              <a:rPr lang="ru-RU" sz="4000" b="1" dirty="0" smtClean="0">
                <a:solidFill>
                  <a:srgbClr val="AC0000"/>
                </a:solidFill>
              </a:rPr>
              <a:t>Среди других великих: </a:t>
            </a:r>
            <a:endParaRPr lang="ru-RU" sz="4000" b="1" dirty="0" smtClean="0">
              <a:solidFill>
                <a:srgbClr val="AC0000"/>
              </a:solidFill>
            </a:endParaRPr>
          </a:p>
          <a:p>
            <a:pPr algn="l" eaLnBrk="1" hangingPunct="1">
              <a:buFont typeface="Wingdings" pitchFamily="2" charset="2"/>
              <a:buChar char="ü"/>
            </a:pPr>
            <a:r>
              <a:rPr lang="ru-RU" sz="4000" b="1" dirty="0" smtClean="0">
                <a:solidFill>
                  <a:srgbClr val="AC0000"/>
                </a:solidFill>
              </a:rPr>
              <a:t>дальневосточная </a:t>
            </a:r>
            <a:r>
              <a:rPr lang="ru-RU" sz="4000" b="1" dirty="0" smtClean="0">
                <a:solidFill>
                  <a:srgbClr val="AC0000"/>
                </a:solidFill>
              </a:rPr>
              <a:t>(Китай), </a:t>
            </a:r>
            <a:endParaRPr lang="ru-RU" sz="4000" b="1" dirty="0" smtClean="0">
              <a:solidFill>
                <a:srgbClr val="AC0000"/>
              </a:solidFill>
            </a:endParaRPr>
          </a:p>
          <a:p>
            <a:pPr algn="l" eaLnBrk="1" hangingPunct="1">
              <a:buFont typeface="Wingdings" pitchFamily="2" charset="2"/>
              <a:buChar char="ü"/>
            </a:pPr>
            <a:r>
              <a:rPr lang="ru-RU" sz="4000" b="1" dirty="0" smtClean="0">
                <a:solidFill>
                  <a:srgbClr val="AC0000"/>
                </a:solidFill>
              </a:rPr>
              <a:t>индусская </a:t>
            </a:r>
            <a:r>
              <a:rPr lang="ru-RU" sz="4000" b="1" dirty="0" smtClean="0">
                <a:solidFill>
                  <a:srgbClr val="AC0000"/>
                </a:solidFill>
              </a:rPr>
              <a:t>(Индия</a:t>
            </a:r>
            <a:r>
              <a:rPr lang="ru-RU" sz="4000" b="1" dirty="0" smtClean="0">
                <a:solidFill>
                  <a:srgbClr val="AC0000"/>
                </a:solidFill>
              </a:rPr>
              <a:t>),</a:t>
            </a:r>
          </a:p>
          <a:p>
            <a:pPr algn="l" eaLnBrk="1" hangingPunct="1">
              <a:buFont typeface="Wingdings" pitchFamily="2" charset="2"/>
              <a:buChar char="ü"/>
            </a:pPr>
            <a:r>
              <a:rPr lang="ru-RU" sz="4000" b="1" dirty="0" smtClean="0">
                <a:solidFill>
                  <a:srgbClr val="AC0000"/>
                </a:solidFill>
              </a:rPr>
              <a:t>ближневосточная </a:t>
            </a:r>
            <a:r>
              <a:rPr lang="ru-RU" sz="4000" b="1" dirty="0" smtClean="0">
                <a:solidFill>
                  <a:srgbClr val="AC0000"/>
                </a:solidFill>
              </a:rPr>
              <a:t>(исламская</a:t>
            </a:r>
            <a:r>
              <a:rPr lang="ru-RU" sz="4000" b="1" dirty="0" smtClean="0">
                <a:solidFill>
                  <a:srgbClr val="AC0000"/>
                </a:solidFill>
              </a:rPr>
              <a:t>),</a:t>
            </a:r>
            <a:r>
              <a:rPr lang="ru-RU" sz="4000" b="1" dirty="0" smtClean="0">
                <a:solidFill>
                  <a:srgbClr val="AC0000"/>
                </a:solidFill>
              </a:rPr>
              <a:t> </a:t>
            </a:r>
            <a:endParaRPr lang="ru-RU" sz="4000" b="1" dirty="0" smtClean="0">
              <a:solidFill>
                <a:srgbClr val="AC0000"/>
              </a:solidFill>
            </a:endParaRPr>
          </a:p>
          <a:p>
            <a:pPr algn="l" eaLnBrk="1" hangingPunct="1">
              <a:buFont typeface="Wingdings" pitchFamily="2" charset="2"/>
              <a:buChar char="ü"/>
            </a:pPr>
            <a:r>
              <a:rPr lang="ru-RU" sz="4000" b="1" dirty="0" smtClean="0">
                <a:solidFill>
                  <a:srgbClr val="AC0000"/>
                </a:solidFill>
              </a:rPr>
              <a:t>восточнославянская </a:t>
            </a:r>
            <a:r>
              <a:rPr lang="ru-RU" sz="4000" b="1" dirty="0" smtClean="0">
                <a:solidFill>
                  <a:srgbClr val="AC0000"/>
                </a:solidFill>
              </a:rPr>
              <a:t>(православная).</a:t>
            </a:r>
          </a:p>
          <a:p>
            <a:pPr algn="l" eaLnBrk="1" hangingPunct="1"/>
            <a:r>
              <a:rPr lang="ru-RU" sz="4000" b="1" dirty="0" smtClean="0">
                <a:solidFill>
                  <a:srgbClr val="AC0000"/>
                </a:solidFill>
              </a:rPr>
              <a:t>Общее </a:t>
            </a:r>
            <a:r>
              <a:rPr lang="ru-RU" sz="4000" b="1" dirty="0" smtClean="0">
                <a:solidFill>
                  <a:srgbClr val="AC0000"/>
                </a:solidFill>
              </a:rPr>
              <a:t>число цивилизаций в человеческой истории – около 30, из них большинство погибло, не оказав существенного влияния на развитие человечества.</a:t>
            </a:r>
          </a:p>
          <a:p>
            <a:pPr eaLnBrk="1" hangingPunct="1">
              <a:lnSpc>
                <a:spcPct val="90000"/>
              </a:lnSpc>
            </a:pPr>
            <a:endParaRPr lang="ru-RU" sz="4000" b="1" dirty="0" smtClean="0">
              <a:solidFill>
                <a:srgbClr val="AC0000"/>
              </a:solidFill>
            </a:endParaRPr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152400" y="152400"/>
          <a:ext cx="8839200" cy="85344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839200"/>
              </a:tblGrid>
              <a:tr h="762000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</a:t>
                      </a: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1  </a:t>
                      </a:r>
                      <a:endParaRPr lang="ru-RU" sz="1800" b="1" i="0" u="none" strike="noStrike" baseline="0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marL="0" marR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20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Управление в Западной Европе в Средние века</a:t>
                      </a:r>
                      <a:endParaRPr lang="ru-RU" sz="2000" b="1" i="0" u="none" strike="noStrike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ctr" rtl="0" fontAlgn="ctr"/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sp>
        <p:nvSpPr>
          <p:cNvPr id="5" name="Прямоугольник 4"/>
          <p:cNvSpPr/>
          <p:nvPr/>
        </p:nvSpPr>
        <p:spPr>
          <a:xfrm>
            <a:off x="0" y="1143000"/>
            <a:ext cx="9144000" cy="7620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ru-RU" sz="3200" b="1" dirty="0" smtClean="0">
                <a:solidFill>
                  <a:schemeClr val="bg1">
                    <a:lumMod val="50000"/>
                  </a:schemeClr>
                </a:solidFill>
              </a:rPr>
              <a:t>А. Тойнби </a:t>
            </a:r>
            <a:r>
              <a:rPr lang="ru-RU" sz="3200" b="1" dirty="0" smtClean="0">
                <a:solidFill>
                  <a:schemeClr val="bg1">
                    <a:lumMod val="50000"/>
                  </a:schemeClr>
                </a:solidFill>
              </a:rPr>
              <a:t>– ведущий исследователь цивилизаций</a:t>
            </a:r>
          </a:p>
        </p:txBody>
      </p:sp>
      <p:graphicFrame>
        <p:nvGraphicFramePr>
          <p:cNvPr id="6" name="Таблица 5"/>
          <p:cNvGraphicFramePr>
            <a:graphicFrameLocks noGrp="1"/>
          </p:cNvGraphicFramePr>
          <p:nvPr/>
        </p:nvGraphicFramePr>
        <p:xfrm>
          <a:off x="0" y="76201"/>
          <a:ext cx="9144000" cy="10668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9144000"/>
              </a:tblGrid>
              <a:tr h="1066799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</a:t>
                      </a: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1  </a:t>
                      </a:r>
                      <a:endParaRPr lang="ru-RU" sz="1800" b="1" i="0" u="none" strike="noStrike" baseline="0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l"/>
                      <a:r>
                        <a:rPr lang="ru-RU" sz="2400" b="1" dirty="0" smtClean="0">
                          <a:solidFill>
                            <a:schemeClr val="bg1"/>
                          </a:solidFill>
                        </a:rPr>
                        <a:t>  </a:t>
                      </a:r>
                      <a:r>
                        <a:rPr lang="ru-RU" sz="2600" b="1" dirty="0" smtClean="0">
                          <a:solidFill>
                            <a:schemeClr val="bg1"/>
                          </a:solidFill>
                        </a:rPr>
                        <a:t>Предмет и структура дисциплины. Этапы становления и основные    направления развития управленческой мысли</a:t>
                      </a:r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9600" y="3048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152400" y="152400"/>
          <a:ext cx="8839200" cy="85344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839200"/>
              </a:tblGrid>
              <a:tr h="762000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</a:t>
                      </a: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1  </a:t>
                      </a:r>
                      <a:endParaRPr lang="ru-RU" sz="1800" b="1" i="0" u="none" strike="noStrike" baseline="0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marL="0" marR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20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Управление в Западной Европе в Средние века</a:t>
                      </a:r>
                      <a:endParaRPr lang="ru-RU" sz="2000" b="1" i="0" u="none" strike="noStrike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ctr" rtl="0" fontAlgn="ctr"/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sp>
        <p:nvSpPr>
          <p:cNvPr id="5" name="Прямоугольник 4"/>
          <p:cNvSpPr/>
          <p:nvPr/>
        </p:nvSpPr>
        <p:spPr>
          <a:xfrm>
            <a:off x="0" y="1143000"/>
            <a:ext cx="8686800" cy="7620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ru-RU" sz="3600" b="1" dirty="0" smtClean="0">
                <a:solidFill>
                  <a:schemeClr val="tx1">
                    <a:tint val="75000"/>
                  </a:schemeClr>
                </a:solidFill>
              </a:rPr>
              <a:t>Современные историки :</a:t>
            </a:r>
            <a:endParaRPr lang="ru-RU" sz="3600" b="1" dirty="0" smtClean="0">
              <a:solidFill>
                <a:schemeClr val="tx1">
                  <a:tint val="75000"/>
                </a:schemeClr>
              </a:solidFill>
            </a:endParaRPr>
          </a:p>
        </p:txBody>
      </p:sp>
      <p:graphicFrame>
        <p:nvGraphicFramePr>
          <p:cNvPr id="6" name="Таблица 5"/>
          <p:cNvGraphicFramePr>
            <a:graphicFrameLocks noGrp="1"/>
          </p:cNvGraphicFramePr>
          <p:nvPr/>
        </p:nvGraphicFramePr>
        <p:xfrm>
          <a:off x="0" y="76201"/>
          <a:ext cx="9144000" cy="10668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9144000"/>
              </a:tblGrid>
              <a:tr h="1066799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</a:t>
                      </a: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1  </a:t>
                      </a:r>
                      <a:endParaRPr lang="ru-RU" sz="1800" b="1" i="0" u="none" strike="noStrike" baseline="0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l"/>
                      <a:r>
                        <a:rPr lang="ru-RU" sz="2400" b="1" dirty="0" smtClean="0">
                          <a:solidFill>
                            <a:schemeClr val="bg1"/>
                          </a:solidFill>
                        </a:rPr>
                        <a:t>  </a:t>
                      </a:r>
                      <a:r>
                        <a:rPr lang="ru-RU" sz="2600" b="1" dirty="0" smtClean="0">
                          <a:solidFill>
                            <a:schemeClr val="bg1"/>
                          </a:solidFill>
                        </a:rPr>
                        <a:t>Предмет и структура дисциплины. Этапы становления и основные    направления развития управленческой мысли</a:t>
                      </a:r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sp>
        <p:nvSpPr>
          <p:cNvPr id="10" name="Rectangle 3"/>
          <p:cNvSpPr txBox="1">
            <a:spLocks noChangeArrowheads="1"/>
          </p:cNvSpPr>
          <p:nvPr/>
        </p:nvSpPr>
        <p:spPr>
          <a:xfrm>
            <a:off x="374650" y="2057400"/>
            <a:ext cx="8769350" cy="5029200"/>
          </a:xfrm>
          <a:prstGeom prst="rect">
            <a:avLst/>
          </a:prstGeom>
        </p:spPr>
        <p:txBody>
          <a:bodyPr vert="horz" lIns="91440" tIns="45720" rIns="91440" bIns="45720" rtlCol="0">
            <a:normAutofit lnSpcReduction="10000"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ru-RU" sz="3200" b="1" i="0" u="none" strike="noStrike" kern="1200" cap="none" spc="0" normalizeH="0" baseline="0" noProof="0" dirty="0" smtClean="0">
                <a:ln>
                  <a:noFill/>
                </a:ln>
                <a:solidFill>
                  <a:srgbClr val="AC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Делят мир древних цивилизаций на 1 – общеизвестные и лучше изученные (их 10) и 2 – менее известные (их 7).</a:t>
            </a: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ru-RU" sz="3200" b="1" i="0" u="none" strike="noStrike" kern="1200" cap="none" spc="0" normalizeH="0" baseline="0" noProof="0" dirty="0" smtClean="0">
                <a:ln>
                  <a:noFill/>
                </a:ln>
                <a:solidFill>
                  <a:srgbClr val="AC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К первой группе относят цивилизации: Древнего Египта, Месопотамии (</a:t>
            </a:r>
            <a:r>
              <a:rPr kumimoji="0" lang="ru-RU" sz="3200" b="1" i="0" u="none" strike="noStrike" kern="1200" cap="none" spc="0" normalizeH="0" baseline="0" noProof="0" dirty="0" err="1" smtClean="0">
                <a:ln>
                  <a:noFill/>
                </a:ln>
                <a:solidFill>
                  <a:srgbClr val="AC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Шемер-Аккад</a:t>
            </a:r>
            <a:r>
              <a:rPr kumimoji="0" lang="ru-RU" sz="3200" b="1" i="0" u="none" strike="noStrike" kern="1200" cap="none" spc="0" normalizeH="0" baseline="0" noProof="0" dirty="0" smtClean="0">
                <a:ln>
                  <a:noFill/>
                </a:ln>
                <a:solidFill>
                  <a:srgbClr val="AC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, </a:t>
            </a:r>
            <a:r>
              <a:rPr kumimoji="0" lang="ru-RU" sz="3200" b="1" i="0" u="none" strike="noStrike" kern="1200" cap="none" spc="0" normalizeH="0" baseline="0" noProof="0" dirty="0" err="1" smtClean="0">
                <a:ln>
                  <a:noFill/>
                </a:ln>
                <a:solidFill>
                  <a:srgbClr val="AC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Вавилон,Ассирия</a:t>
            </a:r>
            <a:r>
              <a:rPr kumimoji="0" lang="ru-RU" sz="3200" b="1" i="0" u="none" strike="noStrike" kern="1200" cap="none" spc="0" normalizeH="0" baseline="0" noProof="0" dirty="0" smtClean="0">
                <a:ln>
                  <a:noFill/>
                </a:ln>
                <a:solidFill>
                  <a:srgbClr val="AC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, </a:t>
            </a:r>
            <a:r>
              <a:rPr kumimoji="0" lang="ru-RU" sz="3200" b="1" i="0" u="none" strike="noStrike" kern="1200" cap="none" spc="0" normalizeH="0" baseline="0" noProof="0" dirty="0" err="1" smtClean="0">
                <a:ln>
                  <a:noFill/>
                </a:ln>
                <a:solidFill>
                  <a:srgbClr val="AC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Нововавилонское</a:t>
            </a:r>
            <a:r>
              <a:rPr kumimoji="0" lang="ru-RU" sz="3200" b="1" i="0" u="none" strike="noStrike" kern="1200" cap="none" spc="0" normalizeH="0" baseline="0" noProof="0" dirty="0" smtClean="0">
                <a:ln>
                  <a:noFill/>
                </a:ln>
                <a:solidFill>
                  <a:srgbClr val="AC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царство, Персия), Древний Китай, Древняя Индия, Древняя Греция, цивилизация эллинизма, Древний Рим, цивилизации Средней Азии, Закавказья, скифов. </a:t>
            </a:r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9600" y="3048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" y="1295400"/>
            <a:ext cx="8458200" cy="5562600"/>
          </a:xfrm>
        </p:spPr>
        <p:txBody>
          <a:bodyPr>
            <a:normAutofit fontScale="85000" lnSpcReduction="10000"/>
          </a:bodyPr>
          <a:lstStyle/>
          <a:p>
            <a:pPr algn="l" eaLnBrk="1" hangingPunct="1">
              <a:lnSpc>
                <a:spcPct val="90000"/>
              </a:lnSpc>
            </a:pPr>
            <a:r>
              <a:rPr lang="ru-RU" b="1" dirty="0" smtClean="0">
                <a:solidFill>
                  <a:srgbClr val="AC0000"/>
                </a:solidFill>
              </a:rPr>
              <a:t>Вторая группа цивилизаций: Африки южнее Сахары и Южной Аравии, Древней Малой Азии, Древнего Ирана, Древнего Афганистана, Юго-Восточной Азии, древне-японскую цивилизацию, цивилизации Нового Света</a:t>
            </a:r>
            <a:r>
              <a:rPr lang="ru-RU" b="1" dirty="0" smtClean="0">
                <a:solidFill>
                  <a:srgbClr val="AC0000"/>
                </a:solidFill>
              </a:rPr>
              <a:t>.</a:t>
            </a:r>
          </a:p>
          <a:p>
            <a:pPr algn="l" eaLnBrk="1" hangingPunct="1">
              <a:lnSpc>
                <a:spcPct val="90000"/>
              </a:lnSpc>
            </a:pPr>
            <a:endParaRPr lang="ru-RU" b="1" dirty="0" smtClean="0">
              <a:solidFill>
                <a:srgbClr val="AC0000"/>
              </a:solidFill>
            </a:endParaRPr>
          </a:p>
          <a:p>
            <a:pPr algn="l" eaLnBrk="1" hangingPunct="1">
              <a:lnSpc>
                <a:spcPct val="90000"/>
              </a:lnSpc>
            </a:pPr>
            <a:r>
              <a:rPr lang="ru-RU" b="1" dirty="0" smtClean="0">
                <a:solidFill>
                  <a:srgbClr val="AC0000"/>
                </a:solidFill>
              </a:rPr>
              <a:t>Классификация ЮНЕСКО- 7 основных цивилизаций: </a:t>
            </a:r>
            <a:endParaRPr lang="ru-RU" b="1" dirty="0" smtClean="0">
              <a:solidFill>
                <a:srgbClr val="AC0000"/>
              </a:solidFill>
            </a:endParaRPr>
          </a:p>
          <a:p>
            <a:pPr marL="571500" indent="-571500" algn="l" eaLnBrk="1" hangingPunct="1">
              <a:lnSpc>
                <a:spcPct val="90000"/>
              </a:lnSpc>
              <a:buFont typeface="+mj-lt"/>
              <a:buAutoNum type="romanUcPeriod"/>
            </a:pPr>
            <a:r>
              <a:rPr lang="ru-RU" b="1" dirty="0" smtClean="0">
                <a:solidFill>
                  <a:srgbClr val="AC0000"/>
                </a:solidFill>
              </a:rPr>
              <a:t>европейская</a:t>
            </a:r>
            <a:r>
              <a:rPr lang="ru-RU" b="1" dirty="0" smtClean="0">
                <a:solidFill>
                  <a:srgbClr val="AC0000"/>
                </a:solidFill>
              </a:rPr>
              <a:t>, </a:t>
            </a:r>
            <a:endParaRPr lang="ru-RU" b="1" dirty="0" smtClean="0">
              <a:solidFill>
                <a:srgbClr val="AC0000"/>
              </a:solidFill>
            </a:endParaRPr>
          </a:p>
          <a:p>
            <a:pPr marL="571500" indent="-571500" algn="l" eaLnBrk="1" hangingPunct="1">
              <a:lnSpc>
                <a:spcPct val="90000"/>
              </a:lnSpc>
              <a:buFont typeface="+mj-lt"/>
              <a:buAutoNum type="romanUcPeriod"/>
            </a:pPr>
            <a:r>
              <a:rPr lang="ru-RU" b="1" dirty="0" err="1" smtClean="0">
                <a:solidFill>
                  <a:srgbClr val="AC0000"/>
                </a:solidFill>
              </a:rPr>
              <a:t>северо-американская</a:t>
            </a:r>
            <a:r>
              <a:rPr lang="ru-RU" b="1" dirty="0" smtClean="0">
                <a:solidFill>
                  <a:srgbClr val="AC0000"/>
                </a:solidFill>
              </a:rPr>
              <a:t>, </a:t>
            </a:r>
            <a:endParaRPr lang="ru-RU" b="1" dirty="0" smtClean="0">
              <a:solidFill>
                <a:srgbClr val="AC0000"/>
              </a:solidFill>
            </a:endParaRPr>
          </a:p>
          <a:p>
            <a:pPr marL="571500" indent="-571500" algn="l" eaLnBrk="1" hangingPunct="1">
              <a:lnSpc>
                <a:spcPct val="90000"/>
              </a:lnSpc>
              <a:buFont typeface="+mj-lt"/>
              <a:buAutoNum type="romanUcPeriod"/>
            </a:pPr>
            <a:r>
              <a:rPr lang="ru-RU" b="1" dirty="0" smtClean="0">
                <a:solidFill>
                  <a:srgbClr val="AC0000"/>
                </a:solidFill>
              </a:rPr>
              <a:t>дальневосточная</a:t>
            </a:r>
            <a:r>
              <a:rPr lang="ru-RU" b="1" dirty="0" smtClean="0">
                <a:solidFill>
                  <a:srgbClr val="AC0000"/>
                </a:solidFill>
              </a:rPr>
              <a:t>, </a:t>
            </a:r>
            <a:endParaRPr lang="ru-RU" b="1" dirty="0" smtClean="0">
              <a:solidFill>
                <a:srgbClr val="AC0000"/>
              </a:solidFill>
            </a:endParaRPr>
          </a:p>
          <a:p>
            <a:pPr marL="571500" indent="-571500" algn="l" eaLnBrk="1" hangingPunct="1">
              <a:lnSpc>
                <a:spcPct val="90000"/>
              </a:lnSpc>
              <a:buFont typeface="+mj-lt"/>
              <a:buAutoNum type="romanUcPeriod"/>
            </a:pPr>
            <a:r>
              <a:rPr lang="ru-RU" b="1" dirty="0" smtClean="0">
                <a:solidFill>
                  <a:srgbClr val="AC0000"/>
                </a:solidFill>
              </a:rPr>
              <a:t>арабо-мусульманская</a:t>
            </a:r>
            <a:r>
              <a:rPr lang="ru-RU" b="1" dirty="0" smtClean="0">
                <a:solidFill>
                  <a:srgbClr val="AC0000"/>
                </a:solidFill>
              </a:rPr>
              <a:t>, </a:t>
            </a:r>
            <a:endParaRPr lang="ru-RU" b="1" dirty="0" smtClean="0">
              <a:solidFill>
                <a:srgbClr val="AC0000"/>
              </a:solidFill>
            </a:endParaRPr>
          </a:p>
          <a:p>
            <a:pPr marL="571500" indent="-571500" algn="l" eaLnBrk="1" hangingPunct="1">
              <a:lnSpc>
                <a:spcPct val="90000"/>
              </a:lnSpc>
              <a:buFont typeface="+mj-lt"/>
              <a:buAutoNum type="romanUcPeriod"/>
            </a:pPr>
            <a:r>
              <a:rPr lang="ru-RU" b="1" dirty="0" smtClean="0">
                <a:solidFill>
                  <a:srgbClr val="AC0000"/>
                </a:solidFill>
              </a:rPr>
              <a:t>индийская</a:t>
            </a:r>
            <a:r>
              <a:rPr lang="ru-RU" b="1" dirty="0" smtClean="0">
                <a:solidFill>
                  <a:srgbClr val="AC0000"/>
                </a:solidFill>
              </a:rPr>
              <a:t>, </a:t>
            </a:r>
            <a:endParaRPr lang="ru-RU" b="1" dirty="0" smtClean="0">
              <a:solidFill>
                <a:srgbClr val="AC0000"/>
              </a:solidFill>
            </a:endParaRPr>
          </a:p>
          <a:p>
            <a:pPr marL="571500" indent="-571500" algn="l" eaLnBrk="1" hangingPunct="1">
              <a:lnSpc>
                <a:spcPct val="90000"/>
              </a:lnSpc>
              <a:buFont typeface="+mj-lt"/>
              <a:buAutoNum type="romanUcPeriod"/>
            </a:pPr>
            <a:r>
              <a:rPr lang="ru-RU" b="1" dirty="0" err="1" smtClean="0">
                <a:solidFill>
                  <a:srgbClr val="AC0000"/>
                </a:solidFill>
              </a:rPr>
              <a:t>тропическо-африканская</a:t>
            </a:r>
            <a:r>
              <a:rPr lang="ru-RU" b="1" dirty="0" smtClean="0">
                <a:solidFill>
                  <a:srgbClr val="AC0000"/>
                </a:solidFill>
              </a:rPr>
              <a:t>, </a:t>
            </a:r>
            <a:endParaRPr lang="ru-RU" b="1" dirty="0" smtClean="0">
              <a:solidFill>
                <a:srgbClr val="AC0000"/>
              </a:solidFill>
            </a:endParaRPr>
          </a:p>
          <a:p>
            <a:pPr marL="571500" indent="-571500" algn="l" eaLnBrk="1" hangingPunct="1">
              <a:lnSpc>
                <a:spcPct val="90000"/>
              </a:lnSpc>
              <a:buFont typeface="+mj-lt"/>
              <a:buAutoNum type="romanUcPeriod"/>
            </a:pPr>
            <a:r>
              <a:rPr lang="ru-RU" b="1" dirty="0" smtClean="0">
                <a:solidFill>
                  <a:srgbClr val="AC0000"/>
                </a:solidFill>
              </a:rPr>
              <a:t>латиноамериканская</a:t>
            </a:r>
            <a:r>
              <a:rPr lang="ru-RU" b="1" dirty="0" smtClean="0">
                <a:solidFill>
                  <a:srgbClr val="AC0000"/>
                </a:solidFill>
              </a:rPr>
              <a:t>.</a:t>
            </a:r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152400" y="152400"/>
          <a:ext cx="8839200" cy="85344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839200"/>
              </a:tblGrid>
              <a:tr h="762000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</a:t>
                      </a: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1  </a:t>
                      </a:r>
                      <a:endParaRPr lang="ru-RU" sz="1800" b="1" i="0" u="none" strike="noStrike" baseline="0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marL="0" marR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20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Управление в Западной Европе в Средние века</a:t>
                      </a:r>
                      <a:endParaRPr lang="ru-RU" sz="2000" b="1" i="0" u="none" strike="noStrike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ctr" rtl="0" fontAlgn="ctr"/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5" name="Таблица 4"/>
          <p:cNvGraphicFramePr>
            <a:graphicFrameLocks noGrp="1"/>
          </p:cNvGraphicFramePr>
          <p:nvPr/>
        </p:nvGraphicFramePr>
        <p:xfrm>
          <a:off x="0" y="76201"/>
          <a:ext cx="9144000" cy="10668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9144000"/>
              </a:tblGrid>
              <a:tr h="1066799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</a:t>
                      </a: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1  </a:t>
                      </a:r>
                      <a:endParaRPr lang="ru-RU" sz="1800" b="1" i="0" u="none" strike="noStrike" baseline="0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l"/>
                      <a:r>
                        <a:rPr lang="ru-RU" sz="2400" b="1" dirty="0" smtClean="0">
                          <a:solidFill>
                            <a:schemeClr val="bg1"/>
                          </a:solidFill>
                        </a:rPr>
                        <a:t>  </a:t>
                      </a:r>
                      <a:r>
                        <a:rPr lang="ru-RU" sz="2600" b="1" dirty="0" smtClean="0">
                          <a:solidFill>
                            <a:schemeClr val="bg1"/>
                          </a:solidFill>
                        </a:rPr>
                        <a:t>Предмет  и структура дисциплины. Этапы становления и основные направления развития управленческой мысли</a:t>
                      </a:r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9600" y="3048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28600" y="1295400"/>
            <a:ext cx="8763000" cy="5562600"/>
          </a:xfrm>
        </p:spPr>
        <p:txBody>
          <a:bodyPr>
            <a:normAutofit/>
          </a:bodyPr>
          <a:lstStyle/>
          <a:p>
            <a:pPr algn="l" eaLnBrk="1" hangingPunct="1"/>
            <a:r>
              <a:rPr lang="ru-RU" b="1" dirty="0" smtClean="0"/>
              <a:t>Оценка </a:t>
            </a:r>
            <a:r>
              <a:rPr lang="ru-RU" b="1" dirty="0" err="1" smtClean="0"/>
              <a:t>цивилизационного</a:t>
            </a:r>
            <a:r>
              <a:rPr lang="ru-RU" b="1" dirty="0" smtClean="0"/>
              <a:t> подхода</a:t>
            </a:r>
          </a:p>
          <a:p>
            <a:pPr eaLnBrk="1" hangingPunct="1"/>
            <a:endParaRPr lang="ru-RU" dirty="0" smtClean="0">
              <a:solidFill>
                <a:srgbClr val="AC0000"/>
              </a:solidFill>
            </a:endParaRPr>
          </a:p>
          <a:p>
            <a:pPr algn="l" eaLnBrk="1" hangingPunct="1">
              <a:lnSpc>
                <a:spcPct val="90000"/>
              </a:lnSpc>
            </a:pPr>
            <a:r>
              <a:rPr lang="ru-RU" b="1" dirty="0" smtClean="0">
                <a:solidFill>
                  <a:srgbClr val="AC0000"/>
                </a:solidFill>
              </a:rPr>
              <a:t>Сильная сторона</a:t>
            </a:r>
            <a:r>
              <a:rPr lang="ru-RU" dirty="0" smtClean="0">
                <a:solidFill>
                  <a:srgbClr val="AC0000"/>
                </a:solidFill>
              </a:rPr>
              <a:t>: универсальность. Ориентирован на познание истории общества во всех аспектах (в т.ч. экономических и управленческих) с учетом стран и регионов</a:t>
            </a:r>
            <a:r>
              <a:rPr lang="ru-RU" dirty="0" smtClean="0">
                <a:solidFill>
                  <a:srgbClr val="AC0000"/>
                </a:solidFill>
              </a:rPr>
              <a:t>.</a:t>
            </a:r>
          </a:p>
          <a:p>
            <a:pPr algn="l" eaLnBrk="1" hangingPunct="1">
              <a:lnSpc>
                <a:spcPct val="90000"/>
              </a:lnSpc>
            </a:pPr>
            <a:endParaRPr lang="ru-RU" dirty="0" smtClean="0">
              <a:solidFill>
                <a:srgbClr val="AC0000"/>
              </a:solidFill>
            </a:endParaRPr>
          </a:p>
          <a:p>
            <a:pPr algn="l" eaLnBrk="1" hangingPunct="1">
              <a:lnSpc>
                <a:spcPct val="90000"/>
              </a:lnSpc>
            </a:pPr>
            <a:r>
              <a:rPr lang="ru-RU" b="1" dirty="0" smtClean="0">
                <a:solidFill>
                  <a:srgbClr val="AC0000"/>
                </a:solidFill>
              </a:rPr>
              <a:t>Слабость </a:t>
            </a:r>
            <a:r>
              <a:rPr lang="ru-RU" b="1" dirty="0" smtClean="0">
                <a:solidFill>
                  <a:srgbClr val="AC0000"/>
                </a:solidFill>
              </a:rPr>
              <a:t>метода</a:t>
            </a:r>
            <a:r>
              <a:rPr lang="ru-RU" dirty="0" smtClean="0">
                <a:solidFill>
                  <a:srgbClr val="AC0000"/>
                </a:solidFill>
              </a:rPr>
              <a:t>: аморфность критериев выделения типов цивилизации. В одних преобладает экономическое начало, в других – политическое или </a:t>
            </a:r>
            <a:r>
              <a:rPr lang="ru-RU" dirty="0" err="1" smtClean="0">
                <a:solidFill>
                  <a:srgbClr val="AC0000"/>
                </a:solidFill>
              </a:rPr>
              <a:t>религиозное\культурное</a:t>
            </a:r>
            <a:r>
              <a:rPr lang="ru-RU" dirty="0" smtClean="0">
                <a:solidFill>
                  <a:srgbClr val="AC0000"/>
                </a:solidFill>
              </a:rPr>
              <a:t> и т.д.</a:t>
            </a:r>
            <a:endParaRPr lang="ru-RU" dirty="0" smtClean="0">
              <a:solidFill>
                <a:srgbClr val="AC0000"/>
              </a:solidFill>
            </a:endParaRPr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152400" y="152400"/>
          <a:ext cx="8839200" cy="85344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839200"/>
              </a:tblGrid>
              <a:tr h="762000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</a:t>
                      </a: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1  </a:t>
                      </a:r>
                      <a:endParaRPr lang="ru-RU" sz="1800" b="1" i="0" u="none" strike="noStrike" baseline="0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marL="0" marR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20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Управление в Западной Европе в Средние века</a:t>
                      </a:r>
                      <a:endParaRPr lang="ru-RU" sz="2000" b="1" i="0" u="none" strike="noStrike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ctr" rtl="0" fontAlgn="ctr"/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5" name="Таблица 4"/>
          <p:cNvGraphicFramePr>
            <a:graphicFrameLocks noGrp="1"/>
          </p:cNvGraphicFramePr>
          <p:nvPr/>
        </p:nvGraphicFramePr>
        <p:xfrm>
          <a:off x="0" y="76201"/>
          <a:ext cx="9144000" cy="10668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9144000"/>
              </a:tblGrid>
              <a:tr h="1066799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</a:t>
                      </a: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1  </a:t>
                      </a:r>
                      <a:endParaRPr lang="ru-RU" sz="1800" b="1" i="0" u="none" strike="noStrike" baseline="0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l"/>
                      <a:r>
                        <a:rPr lang="ru-RU" sz="2400" b="1" dirty="0" smtClean="0">
                          <a:solidFill>
                            <a:schemeClr val="bg1"/>
                          </a:solidFill>
                        </a:rPr>
                        <a:t>  </a:t>
                      </a:r>
                      <a:r>
                        <a:rPr lang="ru-RU" sz="2600" b="1" dirty="0" smtClean="0">
                          <a:solidFill>
                            <a:schemeClr val="bg1"/>
                          </a:solidFill>
                        </a:rPr>
                        <a:t>Предмет  и структура дисциплины. Этапы становления и основные направления развития управленческой мысли</a:t>
                      </a:r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9600" y="3048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28600" y="1219200"/>
            <a:ext cx="7467600" cy="685800"/>
          </a:xfrm>
        </p:spPr>
        <p:txBody>
          <a:bodyPr>
            <a:normAutofit/>
          </a:bodyPr>
          <a:lstStyle/>
          <a:p>
            <a:pPr algn="l"/>
            <a:r>
              <a:rPr lang="ru-RU" b="1" dirty="0" smtClean="0"/>
              <a:t>Цель и задачи </a:t>
            </a:r>
            <a:r>
              <a:rPr lang="ru-RU" b="1" dirty="0" smtClean="0"/>
              <a:t>дисциплины:</a:t>
            </a:r>
            <a:endParaRPr lang="ru-RU" b="1" dirty="0" smtClean="0">
              <a:solidFill>
                <a:srgbClr val="C00000"/>
              </a:solidFill>
            </a:endParaRPr>
          </a:p>
          <a:p>
            <a:pPr algn="l"/>
            <a:endParaRPr lang="ru-RU" b="1" dirty="0" smtClean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0" y="76201"/>
          <a:ext cx="9144000" cy="10668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9144000"/>
              </a:tblGrid>
              <a:tr h="1066799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</a:t>
                      </a: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1  </a:t>
                      </a:r>
                      <a:endParaRPr lang="ru-RU" sz="1800" b="1" i="0" u="none" strike="noStrike" baseline="0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l"/>
                      <a:r>
                        <a:rPr lang="ru-RU" sz="2400" b="1" dirty="0" smtClean="0">
                          <a:solidFill>
                            <a:schemeClr val="bg1"/>
                          </a:solidFill>
                        </a:rPr>
                        <a:t>  </a:t>
                      </a:r>
                      <a:r>
                        <a:rPr lang="ru-RU" sz="2600" b="1" dirty="0" smtClean="0">
                          <a:solidFill>
                            <a:schemeClr val="bg1"/>
                          </a:solidFill>
                        </a:rPr>
                        <a:t>Предмет  и структура дисциплины. Этапы становления и основные  направления развития управленческой мысли</a:t>
                      </a:r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sp>
        <p:nvSpPr>
          <p:cNvPr id="5" name="Прямоугольник 4"/>
          <p:cNvSpPr/>
          <p:nvPr/>
        </p:nvSpPr>
        <p:spPr>
          <a:xfrm>
            <a:off x="1447800" y="1981200"/>
            <a:ext cx="7696200" cy="403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eaLnBrk="1" hangingPunct="1"/>
            <a:endParaRPr lang="ru-RU" sz="2400" dirty="0" smtClean="0">
              <a:solidFill>
                <a:srgbClr val="C00000"/>
              </a:solidFill>
            </a:endParaRPr>
          </a:p>
          <a:p>
            <a:pPr eaLnBrk="1" hangingPunct="1"/>
            <a:r>
              <a:rPr lang="ru-RU" sz="2800" b="1" dirty="0" smtClean="0">
                <a:solidFill>
                  <a:srgbClr val="C00000"/>
                </a:solidFill>
              </a:rPr>
              <a:t>1- </a:t>
            </a:r>
            <a:r>
              <a:rPr lang="ru-RU" sz="2800" b="1" dirty="0" smtClean="0">
                <a:solidFill>
                  <a:srgbClr val="C00000"/>
                </a:solidFill>
              </a:rPr>
              <a:t>сформировать необходимые представления об истории управленческой мысли, эволюции </a:t>
            </a:r>
            <a:r>
              <a:rPr lang="ru-RU" sz="2800" b="1" dirty="0" smtClean="0">
                <a:solidFill>
                  <a:srgbClr val="C00000"/>
                </a:solidFill>
              </a:rPr>
              <a:t>основных </a:t>
            </a:r>
            <a:r>
              <a:rPr lang="ru-RU" sz="2800" b="1" dirty="0" smtClean="0">
                <a:solidFill>
                  <a:srgbClr val="C00000"/>
                </a:solidFill>
              </a:rPr>
              <a:t>управленческих </a:t>
            </a:r>
            <a:r>
              <a:rPr lang="ru-RU" sz="2800" b="1" dirty="0" smtClean="0">
                <a:solidFill>
                  <a:srgbClr val="C00000"/>
                </a:solidFill>
              </a:rPr>
              <a:t>идей, </a:t>
            </a:r>
            <a:r>
              <a:rPr lang="ru-RU" sz="2800" b="1" dirty="0" smtClean="0">
                <a:solidFill>
                  <a:srgbClr val="C00000"/>
                </a:solidFill>
              </a:rPr>
              <a:t>являющихся общетеоретическим и методологическим фундаментом для всех управленческих дисциплин</a:t>
            </a:r>
            <a:r>
              <a:rPr lang="ru-RU" sz="2800" b="1" dirty="0" smtClean="0">
                <a:solidFill>
                  <a:srgbClr val="C00000"/>
                </a:solidFill>
              </a:rPr>
              <a:t>;</a:t>
            </a:r>
          </a:p>
          <a:p>
            <a:pPr eaLnBrk="1" hangingPunct="1"/>
            <a:endParaRPr lang="ru-RU" sz="2800" b="1" dirty="0" smtClean="0">
              <a:solidFill>
                <a:srgbClr val="C00000"/>
              </a:solidFill>
            </a:endParaRPr>
          </a:p>
          <a:p>
            <a:pPr eaLnBrk="1" hangingPunct="1"/>
            <a:r>
              <a:rPr lang="ru-RU" sz="2800" b="1" dirty="0" smtClean="0">
                <a:solidFill>
                  <a:srgbClr val="C00000"/>
                </a:solidFill>
              </a:rPr>
              <a:t>2- </a:t>
            </a:r>
            <a:r>
              <a:rPr lang="ru-RU" sz="2800" b="1" dirty="0" smtClean="0">
                <a:solidFill>
                  <a:srgbClr val="C00000"/>
                </a:solidFill>
              </a:rPr>
              <a:t>выработать умение применять данные положения в практике разработки и принятия управленческих решений и </a:t>
            </a:r>
            <a:r>
              <a:rPr lang="ru-RU" sz="2800" b="1" dirty="0" smtClean="0">
                <a:solidFill>
                  <a:srgbClr val="C00000"/>
                </a:solidFill>
              </a:rPr>
              <a:t>проектов</a:t>
            </a:r>
            <a:endParaRPr lang="ru-RU" sz="2800" b="1" dirty="0" smtClean="0">
              <a:solidFill>
                <a:srgbClr val="C00000"/>
              </a:solidFill>
            </a:endParaRPr>
          </a:p>
        </p:txBody>
      </p:sp>
      <p:sp>
        <p:nvSpPr>
          <p:cNvPr id="6" name="Прямоугольник 5"/>
          <p:cNvSpPr/>
          <p:nvPr/>
        </p:nvSpPr>
        <p:spPr>
          <a:xfrm>
            <a:off x="0" y="1905000"/>
            <a:ext cx="960456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sz="2800" b="1" dirty="0" smtClean="0">
                <a:solidFill>
                  <a:srgbClr val="C00000"/>
                </a:solidFill>
              </a:rPr>
              <a:t>Цель</a:t>
            </a:r>
            <a:endParaRPr lang="ru-RU" dirty="0"/>
          </a:p>
        </p:txBody>
      </p:sp>
      <p:sp>
        <p:nvSpPr>
          <p:cNvPr id="7" name="Прямоугольник 6"/>
          <p:cNvSpPr/>
          <p:nvPr/>
        </p:nvSpPr>
        <p:spPr>
          <a:xfrm>
            <a:off x="838200" y="1905000"/>
            <a:ext cx="457200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800" b="1" dirty="0" smtClean="0">
                <a:solidFill>
                  <a:srgbClr val="C00000"/>
                </a:solidFill>
              </a:rPr>
              <a:t>:</a:t>
            </a:r>
            <a:endParaRPr lang="ru-RU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0" y="11430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0" y="1219200"/>
            <a:ext cx="7467600" cy="609600"/>
          </a:xfrm>
        </p:spPr>
        <p:txBody>
          <a:bodyPr>
            <a:normAutofit/>
          </a:bodyPr>
          <a:lstStyle/>
          <a:p>
            <a:pPr algn="l"/>
            <a:r>
              <a:rPr lang="ru-RU" b="1" dirty="0" smtClean="0"/>
              <a:t>Задачи  дисциплины:</a:t>
            </a:r>
            <a:endParaRPr lang="ru-RU" dirty="0" smtClean="0">
              <a:solidFill>
                <a:srgbClr val="C00000"/>
              </a:solidFill>
            </a:endParaRPr>
          </a:p>
          <a:p>
            <a:pPr algn="l"/>
            <a:endParaRPr lang="ru-RU" b="1" dirty="0" smtClean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0" y="76201"/>
          <a:ext cx="9144000" cy="10668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9144000"/>
              </a:tblGrid>
              <a:tr h="1066799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</a:t>
                      </a: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1  </a:t>
                      </a:r>
                      <a:endParaRPr lang="ru-RU" sz="1800" b="1" i="0" u="none" strike="noStrike" baseline="0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l"/>
                      <a:r>
                        <a:rPr lang="ru-RU" sz="2400" b="1" dirty="0" smtClean="0">
                          <a:solidFill>
                            <a:schemeClr val="bg1"/>
                          </a:solidFill>
                        </a:rPr>
                        <a:t>  </a:t>
                      </a:r>
                      <a:r>
                        <a:rPr lang="ru-RU" sz="2600" b="1" dirty="0" smtClean="0">
                          <a:solidFill>
                            <a:schemeClr val="bg1"/>
                          </a:solidFill>
                        </a:rPr>
                        <a:t>Предмет  и  структура дисциплины. Этапы становления и основные  направления развития управленческой мысли</a:t>
                      </a:r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sp>
        <p:nvSpPr>
          <p:cNvPr id="5" name="Прямоугольник 4"/>
          <p:cNvSpPr/>
          <p:nvPr/>
        </p:nvSpPr>
        <p:spPr>
          <a:xfrm>
            <a:off x="2057400" y="1981200"/>
            <a:ext cx="7086600" cy="43434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eaLnBrk="1" hangingPunct="1">
              <a:spcBef>
                <a:spcPts val="600"/>
              </a:spcBef>
              <a:spcAft>
                <a:spcPts val="600"/>
              </a:spcAft>
              <a:buFont typeface="Wingdings" pitchFamily="2" charset="2"/>
              <a:buChar char="q"/>
            </a:pPr>
            <a:r>
              <a:rPr lang="ru-RU" sz="2800" b="1" dirty="0" smtClean="0">
                <a:solidFill>
                  <a:srgbClr val="C00000"/>
                </a:solidFill>
              </a:rPr>
              <a:t>  Теоретическое </a:t>
            </a:r>
            <a:r>
              <a:rPr lang="ru-RU" sz="2800" b="1" dirty="0" smtClean="0">
                <a:solidFill>
                  <a:srgbClr val="C00000"/>
                </a:solidFill>
              </a:rPr>
              <a:t>освоение общих и специфических закономерностей возникновения и развития знаний в сфере управленческой деятельности</a:t>
            </a:r>
          </a:p>
          <a:p>
            <a:pPr eaLnBrk="1" hangingPunct="1">
              <a:spcBef>
                <a:spcPts val="600"/>
              </a:spcBef>
              <a:spcAft>
                <a:spcPts val="600"/>
              </a:spcAft>
              <a:buFont typeface="Wingdings" pitchFamily="2" charset="2"/>
              <a:buChar char="q"/>
            </a:pPr>
            <a:r>
              <a:rPr lang="ru-RU" sz="2800" b="1" dirty="0" smtClean="0">
                <a:solidFill>
                  <a:srgbClr val="C00000"/>
                </a:solidFill>
              </a:rPr>
              <a:t>  Определение </a:t>
            </a:r>
            <a:r>
              <a:rPr lang="ru-RU" sz="2800" b="1" dirty="0" smtClean="0">
                <a:solidFill>
                  <a:srgbClr val="C00000"/>
                </a:solidFill>
              </a:rPr>
              <a:t>(выделение) места и роли управленческих теорий в системе экономических знаний</a:t>
            </a:r>
          </a:p>
          <a:p>
            <a:pPr eaLnBrk="1" hangingPunct="1">
              <a:spcBef>
                <a:spcPts val="600"/>
              </a:spcBef>
              <a:spcAft>
                <a:spcPts val="600"/>
              </a:spcAft>
              <a:buFont typeface="Wingdings" pitchFamily="2" charset="2"/>
              <a:buChar char="q"/>
            </a:pPr>
            <a:r>
              <a:rPr lang="ru-RU" sz="2800" b="1" dirty="0" smtClean="0">
                <a:solidFill>
                  <a:srgbClr val="C00000"/>
                </a:solidFill>
              </a:rPr>
              <a:t>  Выработка </a:t>
            </a:r>
            <a:r>
              <a:rPr lang="ru-RU" sz="2800" b="1" dirty="0" smtClean="0">
                <a:solidFill>
                  <a:srgbClr val="C00000"/>
                </a:solidFill>
              </a:rPr>
              <a:t>практических навыков аналитической работы при изучении становления управленческой науки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9600" y="3048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" y="1066800"/>
            <a:ext cx="7467600" cy="685800"/>
          </a:xfrm>
        </p:spPr>
        <p:txBody>
          <a:bodyPr>
            <a:normAutofit/>
          </a:bodyPr>
          <a:lstStyle/>
          <a:p>
            <a:pPr algn="l"/>
            <a:r>
              <a:rPr lang="ru-RU" b="1" dirty="0" smtClean="0"/>
              <a:t>Основные понятия и </a:t>
            </a:r>
            <a:r>
              <a:rPr lang="ru-RU" b="1" dirty="0" smtClean="0"/>
              <a:t>определения</a:t>
            </a:r>
            <a:endParaRPr lang="ru-RU" b="1" dirty="0" smtClean="0"/>
          </a:p>
          <a:p>
            <a:pPr algn="l"/>
            <a:endParaRPr lang="ru-RU" dirty="0" smtClean="0">
              <a:solidFill>
                <a:srgbClr val="C00000"/>
              </a:solidFill>
            </a:endParaRPr>
          </a:p>
          <a:p>
            <a:pPr algn="l"/>
            <a:endParaRPr lang="ru-RU" b="1" dirty="0" smtClean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0" y="76201"/>
          <a:ext cx="9144000" cy="10668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9144000"/>
              </a:tblGrid>
              <a:tr h="1066799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</a:t>
                      </a: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1  </a:t>
                      </a:r>
                      <a:endParaRPr lang="ru-RU" sz="1800" b="1" i="0" u="none" strike="noStrike" baseline="0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l"/>
                      <a:r>
                        <a:rPr lang="ru-RU" sz="2400" b="1" dirty="0" smtClean="0">
                          <a:solidFill>
                            <a:schemeClr val="bg1"/>
                          </a:solidFill>
                        </a:rPr>
                        <a:t>  </a:t>
                      </a:r>
                      <a:r>
                        <a:rPr lang="ru-RU" sz="2600" b="1" dirty="0" smtClean="0">
                          <a:solidFill>
                            <a:schemeClr val="bg1"/>
                          </a:solidFill>
                        </a:rPr>
                        <a:t>Предмет и структура дисциплины. Этапы становления и основные  направления развития управленческой мысли</a:t>
                      </a:r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sp>
        <p:nvSpPr>
          <p:cNvPr id="5" name="Прямоугольник 4"/>
          <p:cNvSpPr/>
          <p:nvPr/>
        </p:nvSpPr>
        <p:spPr>
          <a:xfrm>
            <a:off x="228600" y="1447800"/>
            <a:ext cx="8915400" cy="54102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eaLnBrk="1" hangingPunct="1">
              <a:spcBef>
                <a:spcPts val="600"/>
              </a:spcBef>
              <a:spcAft>
                <a:spcPts val="600"/>
              </a:spcAft>
              <a:buFont typeface="Wingdings" pitchFamily="2" charset="2"/>
              <a:buChar char="v"/>
            </a:pPr>
            <a:r>
              <a:rPr lang="ru-RU" sz="2400" b="1" dirty="0" smtClean="0">
                <a:solidFill>
                  <a:srgbClr val="C00000"/>
                </a:solidFill>
              </a:rPr>
              <a:t>  Управление </a:t>
            </a:r>
            <a:r>
              <a:rPr lang="ru-RU" sz="2400" b="1" dirty="0" smtClean="0">
                <a:solidFill>
                  <a:srgbClr val="C00000"/>
                </a:solidFill>
              </a:rPr>
              <a:t>есть целенаправленное воздействие</a:t>
            </a:r>
          </a:p>
          <a:p>
            <a:pPr eaLnBrk="1" hangingPunct="1">
              <a:spcBef>
                <a:spcPts val="600"/>
              </a:spcBef>
              <a:spcAft>
                <a:spcPts val="600"/>
              </a:spcAft>
              <a:buFont typeface="Wingdings" pitchFamily="2" charset="2"/>
              <a:buChar char="v"/>
            </a:pPr>
            <a:r>
              <a:rPr lang="ru-RU" sz="2400" b="1" dirty="0" smtClean="0">
                <a:solidFill>
                  <a:srgbClr val="C00000"/>
                </a:solidFill>
              </a:rPr>
              <a:t>  Управление </a:t>
            </a:r>
            <a:r>
              <a:rPr lang="ru-RU" sz="2400" b="1" dirty="0" smtClean="0">
                <a:solidFill>
                  <a:srgbClr val="C00000"/>
                </a:solidFill>
              </a:rPr>
              <a:t>как социальный институт </a:t>
            </a:r>
            <a:r>
              <a:rPr lang="ru-RU" sz="2400" b="1" dirty="0" smtClean="0">
                <a:solidFill>
                  <a:srgbClr val="C00000"/>
                </a:solidFill>
              </a:rPr>
              <a:t>имеет </a:t>
            </a:r>
            <a:r>
              <a:rPr lang="ru-RU" sz="2400" b="1" dirty="0" smtClean="0">
                <a:solidFill>
                  <a:srgbClr val="C00000"/>
                </a:solidFill>
              </a:rPr>
              <a:t>давнюю историю</a:t>
            </a:r>
          </a:p>
          <a:p>
            <a:pPr eaLnBrk="1" hangingPunct="1">
              <a:lnSpc>
                <a:spcPct val="90000"/>
              </a:lnSpc>
              <a:spcBef>
                <a:spcPts val="600"/>
              </a:spcBef>
              <a:spcAft>
                <a:spcPts val="600"/>
              </a:spcAft>
              <a:buFont typeface="Wingdings" pitchFamily="2" charset="2"/>
              <a:buChar char="v"/>
            </a:pPr>
            <a:r>
              <a:rPr lang="ru-RU" sz="2400" b="1" dirty="0" smtClean="0">
                <a:solidFill>
                  <a:srgbClr val="C00000"/>
                </a:solidFill>
              </a:rPr>
              <a:t>  Управление </a:t>
            </a:r>
            <a:r>
              <a:rPr lang="ru-RU" sz="2400" b="1" dirty="0" smtClean="0">
                <a:solidFill>
                  <a:srgbClr val="C00000"/>
                </a:solidFill>
              </a:rPr>
              <a:t>различными объектами, в т.ч. </a:t>
            </a:r>
            <a:r>
              <a:rPr lang="ru-RU" sz="2400" b="1" dirty="0" smtClean="0">
                <a:solidFill>
                  <a:srgbClr val="C00000"/>
                </a:solidFill>
              </a:rPr>
              <a:t>организацией, - есть реальная конкретная, осознанная деятельность людей по достижению определенных целей, удовлетворению определенных потребностей в каждый конкретно-исторический период</a:t>
            </a:r>
          </a:p>
          <a:p>
            <a:pPr>
              <a:lnSpc>
                <a:spcPct val="90000"/>
              </a:lnSpc>
              <a:spcBef>
                <a:spcPts val="600"/>
              </a:spcBef>
              <a:spcAft>
                <a:spcPts val="600"/>
              </a:spcAft>
              <a:buFont typeface="Wingdings" pitchFamily="2" charset="2"/>
              <a:buChar char="v"/>
            </a:pPr>
            <a:r>
              <a:rPr lang="ru-RU" sz="2400" b="1" dirty="0" smtClean="0">
                <a:solidFill>
                  <a:srgbClr val="C00000"/>
                </a:solidFill>
              </a:rPr>
              <a:t>  Наука </a:t>
            </a:r>
            <a:r>
              <a:rPr lang="ru-RU" sz="2400" b="1" dirty="0" smtClean="0">
                <a:solidFill>
                  <a:srgbClr val="C00000"/>
                </a:solidFill>
              </a:rPr>
              <a:t>управления изучает управленческие отношения, однако является вторичным образованием относительно реальной, конкретной управленческой деятельности </a:t>
            </a:r>
            <a:r>
              <a:rPr lang="ru-RU" sz="2400" b="1" dirty="0" smtClean="0">
                <a:solidFill>
                  <a:srgbClr val="C00000"/>
                </a:solidFill>
              </a:rPr>
              <a:t>людей</a:t>
            </a:r>
          </a:p>
          <a:p>
            <a:pPr>
              <a:lnSpc>
                <a:spcPct val="90000"/>
              </a:lnSpc>
              <a:spcBef>
                <a:spcPts val="600"/>
              </a:spcBef>
              <a:spcAft>
                <a:spcPts val="600"/>
              </a:spcAft>
              <a:buFont typeface="Wingdings" pitchFamily="2" charset="2"/>
              <a:buChar char="v"/>
            </a:pPr>
            <a:r>
              <a:rPr lang="ru-RU" sz="2400" b="1" dirty="0" smtClean="0">
                <a:solidFill>
                  <a:srgbClr val="C00000"/>
                </a:solidFill>
              </a:rPr>
              <a:t>  Таким </a:t>
            </a:r>
            <a:r>
              <a:rPr lang="ru-RU" sz="2400" b="1" dirty="0" smtClean="0">
                <a:solidFill>
                  <a:srgbClr val="C00000"/>
                </a:solidFill>
              </a:rPr>
              <a:t>образом, знания, идеи, взгляды и представления об организации управления и его осуществлении – в совокупности - могут быть определены как управленческая </a:t>
            </a:r>
            <a:r>
              <a:rPr lang="ru-RU" sz="2400" b="1" dirty="0" smtClean="0">
                <a:solidFill>
                  <a:srgbClr val="C00000"/>
                </a:solidFill>
              </a:rPr>
              <a:t>мысль</a:t>
            </a:r>
            <a:endParaRPr lang="ru-RU" sz="2400" b="1" dirty="0" smtClean="0">
              <a:solidFill>
                <a:srgbClr val="C00000"/>
              </a:solidFill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9600" y="3048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" y="1219200"/>
            <a:ext cx="7467600" cy="762000"/>
          </a:xfrm>
        </p:spPr>
        <p:txBody>
          <a:bodyPr>
            <a:normAutofit/>
          </a:bodyPr>
          <a:lstStyle/>
          <a:p>
            <a:pPr algn="l"/>
            <a:r>
              <a:rPr lang="ru-RU" b="1" dirty="0" smtClean="0"/>
              <a:t>Основные понятия и определения</a:t>
            </a:r>
          </a:p>
          <a:p>
            <a:pPr algn="l"/>
            <a:endParaRPr lang="ru-RU" dirty="0" smtClean="0">
              <a:solidFill>
                <a:srgbClr val="C00000"/>
              </a:solidFill>
            </a:endParaRPr>
          </a:p>
          <a:p>
            <a:pPr algn="l"/>
            <a:endParaRPr lang="ru-RU" b="1" dirty="0" smtClean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0" y="76201"/>
          <a:ext cx="9144000" cy="10668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9144000"/>
              </a:tblGrid>
              <a:tr h="1066799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</a:t>
                      </a: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1  </a:t>
                      </a:r>
                      <a:endParaRPr lang="ru-RU" sz="1800" b="1" i="0" u="none" strike="noStrike" baseline="0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l"/>
                      <a:r>
                        <a:rPr lang="ru-RU" sz="2400" b="1" dirty="0" smtClean="0">
                          <a:solidFill>
                            <a:schemeClr val="bg1"/>
                          </a:solidFill>
                        </a:rPr>
                        <a:t>  </a:t>
                      </a:r>
                      <a:r>
                        <a:rPr lang="ru-RU" sz="2600" b="1" dirty="0" smtClean="0">
                          <a:solidFill>
                            <a:schemeClr val="bg1"/>
                          </a:solidFill>
                        </a:rPr>
                        <a:t>Предмет и структура дисциплины. Этапы становления и основные направления развития управленческой мысли</a:t>
                      </a:r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sp>
        <p:nvSpPr>
          <p:cNvPr id="5" name="Прямоугольник 4"/>
          <p:cNvSpPr/>
          <p:nvPr/>
        </p:nvSpPr>
        <p:spPr>
          <a:xfrm>
            <a:off x="457200" y="1752600"/>
            <a:ext cx="8686800" cy="45720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eaLnBrk="1" hangingPunct="1"/>
            <a:endParaRPr lang="ru-RU" sz="2400" b="1" dirty="0" smtClean="0">
              <a:solidFill>
                <a:srgbClr val="C00000"/>
              </a:solidFill>
            </a:endParaRPr>
          </a:p>
          <a:p>
            <a:pPr eaLnBrk="1" hangingPunct="1"/>
            <a:endParaRPr lang="ru-RU" sz="2400" b="1" dirty="0" smtClean="0">
              <a:solidFill>
                <a:srgbClr val="C00000"/>
              </a:solidFill>
            </a:endParaRPr>
          </a:p>
          <a:p>
            <a:pPr eaLnBrk="1" hangingPunct="1">
              <a:spcAft>
                <a:spcPts val="1200"/>
              </a:spcAft>
            </a:pPr>
            <a:r>
              <a:rPr lang="ru-RU" sz="2400" b="1" dirty="0" smtClean="0">
                <a:solidFill>
                  <a:srgbClr val="C00000"/>
                </a:solidFill>
              </a:rPr>
              <a:t>Под </a:t>
            </a:r>
            <a:r>
              <a:rPr lang="ru-RU" sz="2400" b="1" dirty="0" smtClean="0">
                <a:solidFill>
                  <a:srgbClr val="C00000"/>
                </a:solidFill>
              </a:rPr>
              <a:t>историей управления организацией понимают: </a:t>
            </a:r>
            <a:endParaRPr lang="ru-RU" sz="2400" b="1" dirty="0" smtClean="0">
              <a:solidFill>
                <a:srgbClr val="C00000"/>
              </a:solidFill>
            </a:endParaRPr>
          </a:p>
          <a:p>
            <a:pPr eaLnBrk="1" hangingPunct="1"/>
            <a:r>
              <a:rPr lang="ru-RU" sz="2400" b="1" dirty="0" smtClean="0">
                <a:solidFill>
                  <a:srgbClr val="C00000"/>
                </a:solidFill>
              </a:rPr>
              <a:t>1- </a:t>
            </a:r>
            <a:r>
              <a:rPr lang="ru-RU" sz="2400" b="1" dirty="0" smtClean="0">
                <a:solidFill>
                  <a:srgbClr val="C00000"/>
                </a:solidFill>
              </a:rPr>
              <a:t>процесс возникновения, развития, борьбы и смены конкретных систем управления организацией (или их отдельных элементов) в конкретных исторических условиях в прошлом; </a:t>
            </a:r>
            <a:endParaRPr lang="ru-RU" sz="2400" b="1" dirty="0" smtClean="0">
              <a:solidFill>
                <a:srgbClr val="C00000"/>
              </a:solidFill>
            </a:endParaRPr>
          </a:p>
          <a:p>
            <a:pPr eaLnBrk="1" hangingPunct="1"/>
            <a:r>
              <a:rPr lang="ru-RU" sz="2400" b="1" dirty="0" smtClean="0">
                <a:solidFill>
                  <a:srgbClr val="C00000"/>
                </a:solidFill>
              </a:rPr>
              <a:t>2- </a:t>
            </a:r>
            <a:r>
              <a:rPr lang="ru-RU" sz="2400" b="1" dirty="0" smtClean="0">
                <a:solidFill>
                  <a:srgbClr val="C00000"/>
                </a:solidFill>
              </a:rPr>
              <a:t>систему научных знаний об этих процессах </a:t>
            </a:r>
            <a:endParaRPr lang="ru-RU" sz="2400" b="1" dirty="0" smtClean="0">
              <a:solidFill>
                <a:srgbClr val="C00000"/>
              </a:solidFill>
            </a:endParaRPr>
          </a:p>
          <a:p>
            <a:pPr eaLnBrk="1" hangingPunct="1"/>
            <a:r>
              <a:rPr lang="ru-RU" sz="2400" b="1" dirty="0" smtClean="0">
                <a:solidFill>
                  <a:srgbClr val="C00000"/>
                </a:solidFill>
              </a:rPr>
              <a:t>3 - Под </a:t>
            </a:r>
            <a:r>
              <a:rPr lang="ru-RU" sz="2400" b="1" dirty="0" smtClean="0">
                <a:solidFill>
                  <a:srgbClr val="C00000"/>
                </a:solidFill>
              </a:rPr>
              <a:t>историей управленческой мысли (ИУМ) понимают либо процесс возникновения, развития, борьбы и смены учений, концепций, теорий, взглядов, идей, представлений об управлении организацией (в целом или ее отдельных функциональных областей) в различных конкретно-исторических условиях, либо систему научных знаний об этих процессах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9600" y="3048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0" y="1066800"/>
            <a:ext cx="8915400" cy="1066800"/>
          </a:xfrm>
        </p:spPr>
        <p:txBody>
          <a:bodyPr>
            <a:normAutofit/>
          </a:bodyPr>
          <a:lstStyle/>
          <a:p>
            <a:pPr algn="l"/>
            <a:r>
              <a:rPr lang="ru-RU" b="1" dirty="0" smtClean="0"/>
              <a:t>Классификация </a:t>
            </a:r>
            <a:r>
              <a:rPr lang="ru-RU" b="1" dirty="0" smtClean="0"/>
              <a:t>научных основ управления организацией</a:t>
            </a:r>
          </a:p>
          <a:p>
            <a:pPr algn="l"/>
            <a:endParaRPr lang="ru-RU" dirty="0" smtClean="0">
              <a:solidFill>
                <a:srgbClr val="C00000"/>
              </a:solidFill>
            </a:endParaRPr>
          </a:p>
          <a:p>
            <a:pPr algn="l"/>
            <a:endParaRPr lang="ru-RU" b="1" dirty="0" smtClean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0" y="76201"/>
          <a:ext cx="9144000" cy="10668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9144000"/>
              </a:tblGrid>
              <a:tr h="1066799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</a:t>
                      </a: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1  </a:t>
                      </a:r>
                      <a:endParaRPr lang="ru-RU" sz="1800" b="1" i="0" u="none" strike="noStrike" baseline="0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l"/>
                      <a:r>
                        <a:rPr lang="ru-RU" sz="2400" b="1" dirty="0" smtClean="0">
                          <a:solidFill>
                            <a:schemeClr val="bg1"/>
                          </a:solidFill>
                        </a:rPr>
                        <a:t>  </a:t>
                      </a:r>
                      <a:r>
                        <a:rPr lang="ru-RU" sz="2600" b="1" dirty="0" smtClean="0">
                          <a:solidFill>
                            <a:schemeClr val="bg1"/>
                          </a:solidFill>
                        </a:rPr>
                        <a:t>Предмет  и структура дисциплины. Этапы становления и основные  направления развития управленческой мысли</a:t>
                      </a:r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sp>
        <p:nvSpPr>
          <p:cNvPr id="5" name="Прямоугольник 4"/>
          <p:cNvSpPr/>
          <p:nvPr/>
        </p:nvSpPr>
        <p:spPr>
          <a:xfrm>
            <a:off x="2057400" y="2590800"/>
            <a:ext cx="7086600" cy="38862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eaLnBrk="1" hangingPunct="1">
              <a:lnSpc>
                <a:spcPct val="90000"/>
              </a:lnSpc>
            </a:pPr>
            <a:r>
              <a:rPr lang="ru-RU" sz="2400" b="1" dirty="0" smtClean="0">
                <a:solidFill>
                  <a:srgbClr val="C00000"/>
                </a:solidFill>
              </a:rPr>
              <a:t>Фундаментальные</a:t>
            </a:r>
            <a:r>
              <a:rPr lang="ru-RU" sz="2400" b="1" dirty="0" smtClean="0">
                <a:solidFill>
                  <a:srgbClr val="C00000"/>
                </a:solidFill>
              </a:rPr>
              <a:t> </a:t>
            </a:r>
            <a:r>
              <a:rPr lang="ru-RU" sz="2400" b="1" dirty="0" smtClean="0">
                <a:solidFill>
                  <a:srgbClr val="C00000"/>
                </a:solidFill>
              </a:rPr>
              <a:t>(методологические науки): </a:t>
            </a:r>
            <a:r>
              <a:rPr lang="ru-RU" sz="2400" b="1" dirty="0" smtClean="0">
                <a:solidFill>
                  <a:srgbClr val="C00000"/>
                </a:solidFill>
              </a:rPr>
              <a:t>  	философия</a:t>
            </a:r>
            <a:r>
              <a:rPr lang="ru-RU" sz="2400" b="1" dirty="0" smtClean="0">
                <a:solidFill>
                  <a:srgbClr val="C00000"/>
                </a:solidFill>
              </a:rPr>
              <a:t>, экономическая теория, история, </a:t>
            </a:r>
            <a:r>
              <a:rPr lang="ru-RU" sz="2400" b="1" dirty="0" smtClean="0">
                <a:solidFill>
                  <a:srgbClr val="C00000"/>
                </a:solidFill>
              </a:rPr>
              <a:t>	география</a:t>
            </a:r>
            <a:r>
              <a:rPr lang="ru-RU" sz="2400" b="1" dirty="0" smtClean="0">
                <a:solidFill>
                  <a:srgbClr val="C00000"/>
                </a:solidFill>
              </a:rPr>
              <a:t>, политология, социология, </a:t>
            </a:r>
            <a:r>
              <a:rPr lang="ru-RU" sz="2400" b="1" dirty="0" smtClean="0">
                <a:solidFill>
                  <a:srgbClr val="C00000"/>
                </a:solidFill>
              </a:rPr>
              <a:t>	психология</a:t>
            </a:r>
            <a:r>
              <a:rPr lang="ru-RU" sz="2400" b="1" dirty="0" smtClean="0">
                <a:solidFill>
                  <a:srgbClr val="C00000"/>
                </a:solidFill>
              </a:rPr>
              <a:t>, демография, кибернетика и др.</a:t>
            </a:r>
            <a:endParaRPr lang="ru-RU" sz="2400" b="1" dirty="0" smtClean="0">
              <a:solidFill>
                <a:srgbClr val="C00000"/>
              </a:solidFill>
            </a:endParaRPr>
          </a:p>
          <a:p>
            <a:pPr eaLnBrk="1" hangingPunct="1"/>
            <a:r>
              <a:rPr lang="ru-RU" sz="2400" b="1" dirty="0" smtClean="0">
                <a:solidFill>
                  <a:srgbClr val="C00000"/>
                </a:solidFill>
              </a:rPr>
              <a:t>Общие</a:t>
            </a:r>
            <a:r>
              <a:rPr lang="ru-RU" sz="2400" b="1" dirty="0" smtClean="0">
                <a:solidFill>
                  <a:srgbClr val="C00000"/>
                </a:solidFill>
              </a:rPr>
              <a:t> теоретико-исторические науки: </a:t>
            </a:r>
          </a:p>
          <a:p>
            <a:pPr eaLnBrk="1" hangingPunct="1"/>
            <a:r>
              <a:rPr lang="ru-RU" sz="2400" b="1" dirty="0" smtClean="0">
                <a:solidFill>
                  <a:srgbClr val="C00000"/>
                </a:solidFill>
              </a:rPr>
              <a:t>	Теория (наука) управления организацией;</a:t>
            </a:r>
          </a:p>
          <a:p>
            <a:pPr eaLnBrk="1" hangingPunct="1"/>
            <a:r>
              <a:rPr lang="ru-RU" sz="2400" b="1" dirty="0" smtClean="0">
                <a:solidFill>
                  <a:srgbClr val="C00000"/>
                </a:solidFill>
              </a:rPr>
              <a:t>	История управления организацией;</a:t>
            </a:r>
          </a:p>
          <a:p>
            <a:pPr eaLnBrk="1" hangingPunct="1"/>
            <a:r>
              <a:rPr lang="ru-RU" sz="2400" b="1" dirty="0" smtClean="0">
                <a:solidFill>
                  <a:srgbClr val="C00000"/>
                </a:solidFill>
              </a:rPr>
              <a:t>	История управленческой мысли ( в т.ч. 	история науки управления)</a:t>
            </a:r>
          </a:p>
          <a:p>
            <a:pPr eaLnBrk="1" hangingPunct="1">
              <a:spcBef>
                <a:spcPts val="600"/>
              </a:spcBef>
              <a:spcAft>
                <a:spcPts val="600"/>
              </a:spcAft>
            </a:pPr>
            <a:r>
              <a:rPr lang="ru-RU" sz="2400" b="1" dirty="0" smtClean="0">
                <a:solidFill>
                  <a:srgbClr val="C00000"/>
                </a:solidFill>
              </a:rPr>
              <a:t>Прикладные </a:t>
            </a:r>
            <a:r>
              <a:rPr lang="ru-RU" sz="2400" b="1" dirty="0" smtClean="0">
                <a:solidFill>
                  <a:srgbClr val="C00000"/>
                </a:solidFill>
              </a:rPr>
              <a:t>науки: </a:t>
            </a:r>
            <a:endParaRPr lang="ru-RU" sz="2400" b="1" dirty="0" smtClean="0">
              <a:solidFill>
                <a:srgbClr val="C00000"/>
              </a:solidFill>
            </a:endParaRPr>
          </a:p>
          <a:p>
            <a:pPr eaLnBrk="1" hangingPunct="1"/>
            <a:r>
              <a:rPr lang="ru-RU" sz="2400" b="1" dirty="0" smtClean="0">
                <a:solidFill>
                  <a:srgbClr val="C00000"/>
                </a:solidFill>
              </a:rPr>
              <a:t>	</a:t>
            </a:r>
            <a:r>
              <a:rPr lang="ru-RU" sz="2400" b="1" dirty="0" smtClean="0">
                <a:solidFill>
                  <a:srgbClr val="C00000"/>
                </a:solidFill>
              </a:rPr>
              <a:t>планирование</a:t>
            </a:r>
            <a:r>
              <a:rPr lang="ru-RU" sz="2400" b="1" dirty="0" smtClean="0">
                <a:solidFill>
                  <a:srgbClr val="C00000"/>
                </a:solidFill>
              </a:rPr>
              <a:t>, статистика, финансы, учет, </a:t>
            </a:r>
            <a:r>
              <a:rPr lang="ru-RU" sz="2400" b="1" dirty="0" smtClean="0">
                <a:solidFill>
                  <a:srgbClr val="C00000"/>
                </a:solidFill>
              </a:rPr>
              <a:t>	право</a:t>
            </a:r>
            <a:r>
              <a:rPr lang="ru-RU" sz="2400" b="1" dirty="0" smtClean="0">
                <a:solidFill>
                  <a:srgbClr val="C00000"/>
                </a:solidFill>
              </a:rPr>
              <a:t>, психология управления, </a:t>
            </a:r>
            <a:r>
              <a:rPr lang="ru-RU" sz="2400" b="1" dirty="0" smtClean="0">
                <a:solidFill>
                  <a:srgbClr val="C00000"/>
                </a:solidFill>
              </a:rPr>
              <a:t>	исследование </a:t>
            </a:r>
            <a:r>
              <a:rPr lang="ru-RU" sz="2400" b="1" dirty="0" smtClean="0">
                <a:solidFill>
                  <a:srgbClr val="C00000"/>
                </a:solidFill>
              </a:rPr>
              <a:t>операций, информатика и др. </a:t>
            </a:r>
            <a:endParaRPr lang="ru-RU" sz="2400" b="1" dirty="0" smtClean="0">
              <a:solidFill>
                <a:srgbClr val="C00000"/>
              </a:solidFill>
            </a:endParaRPr>
          </a:p>
        </p:txBody>
      </p:sp>
      <p:sp>
        <p:nvSpPr>
          <p:cNvPr id="6" name="Выгнутая влево стрелка 5"/>
          <p:cNvSpPr/>
          <p:nvPr/>
        </p:nvSpPr>
        <p:spPr>
          <a:xfrm>
            <a:off x="1219200" y="2362200"/>
            <a:ext cx="762000" cy="1295400"/>
          </a:xfrm>
          <a:prstGeom prst="curvedRightArrow">
            <a:avLst/>
          </a:prstGeom>
          <a:solidFill>
            <a:schemeClr val="accent2"/>
          </a:solidFill>
          <a:ln>
            <a:solidFill>
              <a:srgbClr val="86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schemeClr val="tx1"/>
              </a:solidFill>
            </a:endParaRPr>
          </a:p>
        </p:txBody>
      </p:sp>
      <p:sp>
        <p:nvSpPr>
          <p:cNvPr id="7" name="Выгнутая влево стрелка 6"/>
          <p:cNvSpPr/>
          <p:nvPr/>
        </p:nvSpPr>
        <p:spPr>
          <a:xfrm>
            <a:off x="1295400" y="3962400"/>
            <a:ext cx="685800" cy="1368552"/>
          </a:xfrm>
          <a:prstGeom prst="curvedRightArrow">
            <a:avLst/>
          </a:prstGeom>
          <a:solidFill>
            <a:schemeClr val="accent2"/>
          </a:solidFill>
          <a:ln>
            <a:solidFill>
              <a:srgbClr val="86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9600" y="3048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0" y="1143000"/>
            <a:ext cx="7467600" cy="1066800"/>
          </a:xfrm>
        </p:spPr>
        <p:txBody>
          <a:bodyPr>
            <a:normAutofit fontScale="92500" lnSpcReduction="10000"/>
          </a:bodyPr>
          <a:lstStyle/>
          <a:p>
            <a:pPr algn="l"/>
            <a:r>
              <a:rPr lang="ru-RU" b="1" dirty="0" smtClean="0"/>
              <a:t>Принципы классификации и периодизации в исторических науках</a:t>
            </a:r>
            <a:r>
              <a:rPr lang="ru-RU" sz="4000" b="1" dirty="0" smtClean="0"/>
              <a:t> </a:t>
            </a:r>
            <a:endParaRPr lang="ru-RU" b="1" dirty="0" smtClean="0">
              <a:solidFill>
                <a:srgbClr val="C00000"/>
              </a:solidFill>
            </a:endParaRPr>
          </a:p>
          <a:p>
            <a:pPr algn="l"/>
            <a:endParaRPr lang="ru-RU" b="1" dirty="0" smtClean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0" y="76201"/>
          <a:ext cx="9144000" cy="10668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9144000"/>
              </a:tblGrid>
              <a:tr h="1066799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</a:t>
                      </a: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1  </a:t>
                      </a:r>
                      <a:endParaRPr lang="ru-RU" sz="1800" b="1" i="0" u="none" strike="noStrike" baseline="0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l"/>
                      <a:r>
                        <a:rPr lang="ru-RU" sz="2400" b="1" dirty="0" smtClean="0">
                          <a:solidFill>
                            <a:schemeClr val="bg1"/>
                          </a:solidFill>
                        </a:rPr>
                        <a:t>  </a:t>
                      </a:r>
                      <a:r>
                        <a:rPr lang="ru-RU" sz="2600" b="1" dirty="0" smtClean="0">
                          <a:solidFill>
                            <a:schemeClr val="bg1"/>
                          </a:solidFill>
                        </a:rPr>
                        <a:t>Предмет  и структура дисциплины.  Этапы становления и основные  направления развития управленческой мысли</a:t>
                      </a:r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sp>
        <p:nvSpPr>
          <p:cNvPr id="5" name="Прямоугольник 4"/>
          <p:cNvSpPr/>
          <p:nvPr/>
        </p:nvSpPr>
        <p:spPr>
          <a:xfrm>
            <a:off x="152400" y="2743200"/>
            <a:ext cx="8991600" cy="35814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eaLnBrk="1" hangingPunct="1">
              <a:lnSpc>
                <a:spcPct val="90000"/>
              </a:lnSpc>
            </a:pPr>
            <a:r>
              <a:rPr lang="ru-RU" sz="2400" b="1" dirty="0" smtClean="0">
                <a:solidFill>
                  <a:srgbClr val="FF0000"/>
                </a:solidFill>
              </a:rPr>
              <a:t>	Периодизация </a:t>
            </a:r>
            <a:r>
              <a:rPr lang="ru-RU" sz="2400" b="1" dirty="0" smtClean="0">
                <a:solidFill>
                  <a:srgbClr val="FF0000"/>
                </a:solidFill>
              </a:rPr>
              <a:t>– это установление хронологически </a:t>
            </a:r>
            <a:r>
              <a:rPr lang="ru-RU" sz="2400" b="1" dirty="0" smtClean="0">
                <a:solidFill>
                  <a:srgbClr val="FF0000"/>
                </a:solidFill>
              </a:rPr>
              <a:t>	последовательных </a:t>
            </a:r>
            <a:r>
              <a:rPr lang="ru-RU" sz="2400" b="1" dirty="0" smtClean="0">
                <a:solidFill>
                  <a:srgbClr val="FF0000"/>
                </a:solidFill>
              </a:rPr>
              <a:t>этапов в общественном развитии </a:t>
            </a:r>
            <a:r>
              <a:rPr lang="ru-RU" sz="2400" b="1" dirty="0" smtClean="0">
                <a:solidFill>
                  <a:srgbClr val="FF0000"/>
                </a:solidFill>
              </a:rPr>
              <a:t>	(</a:t>
            </a:r>
            <a:r>
              <a:rPr lang="ru-RU" sz="2400" b="1" dirty="0" smtClean="0">
                <a:solidFill>
                  <a:srgbClr val="FF0000"/>
                </a:solidFill>
              </a:rPr>
              <a:t>именно в исторической науке появилась первая </a:t>
            </a:r>
            <a:r>
              <a:rPr lang="ru-RU" sz="2400" b="1" dirty="0" smtClean="0">
                <a:solidFill>
                  <a:srgbClr val="FF0000"/>
                </a:solidFill>
              </a:rPr>
              <a:t>	классификация </a:t>
            </a:r>
            <a:r>
              <a:rPr lang="ru-RU" sz="2400" b="1" dirty="0" smtClean="0">
                <a:solidFill>
                  <a:srgbClr val="FF0000"/>
                </a:solidFill>
              </a:rPr>
              <a:t>– хронологическая</a:t>
            </a:r>
            <a:r>
              <a:rPr lang="ru-RU" sz="2400" b="1" dirty="0" smtClean="0">
                <a:solidFill>
                  <a:srgbClr val="FF0000"/>
                </a:solidFill>
              </a:rPr>
              <a:t>).</a:t>
            </a:r>
          </a:p>
          <a:p>
            <a:pPr eaLnBrk="1" hangingPunct="1"/>
            <a:r>
              <a:rPr lang="ru-RU" sz="2400" b="1" dirty="0" smtClean="0">
                <a:solidFill>
                  <a:srgbClr val="C00000"/>
                </a:solidFill>
              </a:rPr>
              <a:t>В </a:t>
            </a:r>
            <a:r>
              <a:rPr lang="ru-RU" sz="2400" b="1" dirty="0" smtClean="0">
                <a:solidFill>
                  <a:srgbClr val="C00000"/>
                </a:solidFill>
              </a:rPr>
              <a:t>основу выделения этапов положены решающие факторы, общие для всех стран или для ведущих </a:t>
            </a:r>
            <a:r>
              <a:rPr lang="ru-RU" sz="2400" b="1" dirty="0" smtClean="0">
                <a:solidFill>
                  <a:srgbClr val="C00000"/>
                </a:solidFill>
              </a:rPr>
              <a:t>государств.</a:t>
            </a:r>
          </a:p>
          <a:p>
            <a:pPr eaLnBrk="1" hangingPunct="1"/>
            <a:r>
              <a:rPr lang="ru-RU" sz="2400" b="1" dirty="0" smtClean="0">
                <a:solidFill>
                  <a:srgbClr val="C00000"/>
                </a:solidFill>
              </a:rPr>
              <a:t>Датировка </a:t>
            </a:r>
            <a:r>
              <a:rPr lang="ru-RU" sz="2400" b="1" dirty="0" smtClean="0">
                <a:solidFill>
                  <a:srgbClr val="C00000"/>
                </a:solidFill>
              </a:rPr>
              <a:t>периодов устанавливается с помощью естественнонаучных методов: геологических, дендрохронологии и др.</a:t>
            </a:r>
          </a:p>
          <a:p>
            <a:pPr eaLnBrk="1" hangingPunct="1"/>
            <a:r>
              <a:rPr lang="ru-RU" sz="2400" b="1" dirty="0" smtClean="0">
                <a:solidFill>
                  <a:srgbClr val="C00000"/>
                </a:solidFill>
              </a:rPr>
              <a:t>С появлением письменности в истории человечества (около 5 тыс. лет назад) возникли иные основания для периодизации – по времени существования различных цивилизаций и государств, которые вели свой отсчет времени</a:t>
            </a:r>
          </a:p>
          <a:p>
            <a:pPr algn="ctr" eaLnBrk="1" hangingPunct="1">
              <a:lnSpc>
                <a:spcPct val="90000"/>
              </a:lnSpc>
            </a:pPr>
            <a:endParaRPr lang="ru-RU" sz="2400" b="1" dirty="0" smtClean="0">
              <a:solidFill>
                <a:srgbClr val="C00000"/>
              </a:solidFill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9600" y="304800"/>
            <a:ext cx="7772400" cy="1470025"/>
          </a:xfrm>
        </p:spPr>
        <p:txBody>
          <a:bodyPr>
            <a:normAutofit/>
          </a:bodyPr>
          <a:lstStyle/>
          <a:p>
            <a:pPr fontAlgn="t"/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0" y="1219200"/>
            <a:ext cx="8153400" cy="1066800"/>
          </a:xfrm>
        </p:spPr>
        <p:txBody>
          <a:bodyPr>
            <a:normAutofit/>
          </a:bodyPr>
          <a:lstStyle/>
          <a:p>
            <a:pPr eaLnBrk="1" hangingPunct="1"/>
            <a:r>
              <a:rPr lang="ru-RU" sz="3600" b="1" dirty="0" smtClean="0"/>
              <a:t>Подходы  </a:t>
            </a:r>
            <a:r>
              <a:rPr lang="ru-RU" sz="3600" b="1" dirty="0" smtClean="0"/>
              <a:t>в основе периодизации ИУМ </a:t>
            </a:r>
            <a:endParaRPr lang="ru-RU" sz="3600" b="1" dirty="0" smtClean="0"/>
          </a:p>
          <a:p>
            <a:pPr eaLnBrk="1" hangingPunct="1"/>
            <a:endParaRPr lang="ru-RU" dirty="0" smtClean="0"/>
          </a:p>
          <a:p>
            <a:pPr eaLnBrk="1" hangingPunct="1"/>
            <a:endParaRPr lang="ru-RU" dirty="0" smtClean="0"/>
          </a:p>
          <a:p>
            <a:pPr eaLnBrk="1" hangingPunct="1"/>
            <a:endParaRPr lang="ru-RU" dirty="0" smtClean="0"/>
          </a:p>
          <a:p>
            <a:pPr algn="l"/>
            <a:endParaRPr lang="ru-RU" dirty="0" smtClean="0">
              <a:solidFill>
                <a:srgbClr val="C00000"/>
              </a:solidFill>
            </a:endParaRPr>
          </a:p>
          <a:p>
            <a:pPr algn="l"/>
            <a:endParaRPr lang="ru-RU" b="1" dirty="0" smtClean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0" y="76201"/>
          <a:ext cx="9144000" cy="10668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9144000"/>
              </a:tblGrid>
              <a:tr h="1066799">
                <a:tc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Тема </a:t>
                      </a:r>
                      <a:r>
                        <a:rPr lang="ru-RU" sz="1800" b="1" i="0" u="none" strike="noStrike" baseline="0" dirty="0" smtClean="0">
                          <a:solidFill>
                            <a:srgbClr val="FFFFFF"/>
                          </a:solidFill>
                          <a:latin typeface="Arial"/>
                        </a:rPr>
                        <a:t>1  </a:t>
                      </a:r>
                      <a:endParaRPr lang="ru-RU" sz="1800" b="1" i="0" u="none" strike="noStrike" baseline="0" dirty="0" smtClean="0">
                        <a:solidFill>
                          <a:srgbClr val="FFFFFF"/>
                        </a:solidFill>
                        <a:latin typeface="Arial"/>
                      </a:endParaRPr>
                    </a:p>
                    <a:p>
                      <a:pPr algn="l"/>
                      <a:r>
                        <a:rPr lang="ru-RU" sz="2400" b="1" dirty="0" smtClean="0">
                          <a:solidFill>
                            <a:schemeClr val="bg1"/>
                          </a:solidFill>
                        </a:rPr>
                        <a:t>  </a:t>
                      </a:r>
                      <a:r>
                        <a:rPr lang="ru-RU" sz="2600" b="1" dirty="0" smtClean="0">
                          <a:solidFill>
                            <a:schemeClr val="bg1"/>
                          </a:solidFill>
                        </a:rPr>
                        <a:t>Предмет  и структура дисциплины.  Этапы становления и основные  направления развития управленческой мысли</a:t>
                      </a:r>
                      <a:endParaRPr lang="ru-RU" sz="1800" b="1" i="0" u="none" strike="noStrike" kern="1200" dirty="0">
                        <a:solidFill>
                          <a:srgbClr val="FFFFFF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sp>
        <p:nvSpPr>
          <p:cNvPr id="5" name="Прямоугольник 4"/>
          <p:cNvSpPr/>
          <p:nvPr/>
        </p:nvSpPr>
        <p:spPr>
          <a:xfrm>
            <a:off x="914400" y="2514600"/>
            <a:ext cx="7086600" cy="30480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eaLnBrk="1" hangingPunct="1">
              <a:spcBef>
                <a:spcPts val="600"/>
              </a:spcBef>
              <a:spcAft>
                <a:spcPts val="600"/>
              </a:spcAft>
              <a:buFont typeface="Wingdings" pitchFamily="2" charset="2"/>
              <a:buChar char="ü"/>
            </a:pPr>
            <a:r>
              <a:rPr lang="ru-RU" sz="3600" b="1" dirty="0" smtClean="0">
                <a:solidFill>
                  <a:srgbClr val="C00000"/>
                </a:solidFill>
              </a:rPr>
              <a:t>хронологический</a:t>
            </a:r>
            <a:r>
              <a:rPr lang="ru-RU" sz="3600" b="1" dirty="0" smtClean="0">
                <a:solidFill>
                  <a:srgbClr val="C00000"/>
                </a:solidFill>
              </a:rPr>
              <a:t>;</a:t>
            </a:r>
          </a:p>
          <a:p>
            <a:pPr eaLnBrk="1" hangingPunct="1">
              <a:spcBef>
                <a:spcPts val="600"/>
              </a:spcBef>
              <a:spcAft>
                <a:spcPts val="600"/>
              </a:spcAft>
              <a:buFont typeface="Wingdings" pitchFamily="2" charset="2"/>
              <a:buChar char="ü"/>
            </a:pPr>
            <a:r>
              <a:rPr lang="ru-RU" sz="3600" b="1" dirty="0" smtClean="0">
                <a:solidFill>
                  <a:srgbClr val="C00000"/>
                </a:solidFill>
              </a:rPr>
              <a:t>цивилизационный;</a:t>
            </a:r>
          </a:p>
          <a:p>
            <a:pPr eaLnBrk="1" hangingPunct="1">
              <a:spcBef>
                <a:spcPts val="600"/>
              </a:spcBef>
              <a:spcAft>
                <a:spcPts val="600"/>
              </a:spcAft>
              <a:buFont typeface="Wingdings" pitchFamily="2" charset="2"/>
              <a:buChar char="ü"/>
            </a:pPr>
            <a:r>
              <a:rPr lang="ru-RU" sz="3600" b="1" dirty="0" smtClean="0">
                <a:solidFill>
                  <a:srgbClr val="C00000"/>
                </a:solidFill>
              </a:rPr>
              <a:t>формационный;</a:t>
            </a:r>
          </a:p>
          <a:p>
            <a:pPr eaLnBrk="1" hangingPunct="1">
              <a:spcBef>
                <a:spcPts val="600"/>
              </a:spcBef>
              <a:spcAft>
                <a:spcPts val="600"/>
              </a:spcAft>
              <a:buFont typeface="Wingdings" pitchFamily="2" charset="2"/>
              <a:buChar char="ü"/>
            </a:pPr>
            <a:r>
              <a:rPr lang="ru-RU" sz="3600" b="1" dirty="0" smtClean="0">
                <a:solidFill>
                  <a:srgbClr val="C00000"/>
                </a:solidFill>
              </a:rPr>
              <a:t>технологический;</a:t>
            </a:r>
          </a:p>
          <a:p>
            <a:pPr eaLnBrk="1" hangingPunct="1">
              <a:spcBef>
                <a:spcPts val="600"/>
              </a:spcBef>
              <a:spcAft>
                <a:spcPts val="600"/>
              </a:spcAft>
              <a:buFont typeface="Wingdings" pitchFamily="2" charset="2"/>
              <a:buChar char="ü"/>
            </a:pPr>
            <a:r>
              <a:rPr lang="ru-RU" sz="3600" b="1" dirty="0" err="1" smtClean="0">
                <a:solidFill>
                  <a:srgbClr val="C00000"/>
                </a:solidFill>
              </a:rPr>
              <a:t>страновый</a:t>
            </a:r>
            <a:endParaRPr lang="ru-RU" sz="3600" b="1" dirty="0">
              <a:solidFill>
                <a:srgbClr val="C00000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8100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100000" t="-60000" r="100000" b="20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277</TotalTime>
  <Words>1489</Words>
  <Application>Microsoft Office PowerPoint</Application>
  <PresentationFormat>Экран (4:3)</PresentationFormat>
  <Paragraphs>251</Paragraphs>
  <Slides>23</Slides>
  <Notes>23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23</vt:i4>
      </vt:variant>
    </vt:vector>
  </HeadingPairs>
  <TitlesOfParts>
    <vt:vector size="24" baseType="lpstr">
      <vt:lpstr>Office Theme</vt:lpstr>
      <vt:lpstr>Слайд 1</vt:lpstr>
      <vt:lpstr> </vt:lpstr>
      <vt:lpstr> </vt:lpstr>
      <vt:lpstr> </vt:lpstr>
      <vt:lpstr> </vt:lpstr>
      <vt:lpstr> </vt:lpstr>
      <vt:lpstr> </vt:lpstr>
      <vt:lpstr> </vt:lpstr>
      <vt:lpstr> </vt:lpstr>
      <vt:lpstr> </vt:lpstr>
      <vt:lpstr> </vt:lpstr>
      <vt:lpstr> </vt:lpstr>
      <vt:lpstr> </vt:lpstr>
      <vt:lpstr> </vt:lpstr>
      <vt:lpstr> </vt:lpstr>
      <vt:lpstr> </vt:lpstr>
      <vt:lpstr> </vt:lpstr>
      <vt:lpstr> </vt:lpstr>
      <vt:lpstr> </vt:lpstr>
      <vt:lpstr> </vt:lpstr>
      <vt:lpstr> </vt:lpstr>
      <vt:lpstr> </vt:lpstr>
      <vt:lpstr>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 </dc:title>
  <dc:creator>Никита</dc:creator>
  <cp:lastModifiedBy>Никита</cp:lastModifiedBy>
  <cp:revision>57</cp:revision>
  <dcterms:created xsi:type="dcterms:W3CDTF">2013-02-25T08:41:34Z</dcterms:created>
  <dcterms:modified xsi:type="dcterms:W3CDTF">2013-10-11T22:57:14Z</dcterms:modified>
</cp:coreProperties>
</file>

<file path=docProps/thumbnail.jpeg>
</file>