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70" r:id="rId3"/>
    <p:sldId id="314" r:id="rId4"/>
    <p:sldId id="328" r:id="rId5"/>
    <p:sldId id="332" r:id="rId6"/>
    <p:sldId id="321" r:id="rId7"/>
    <p:sldId id="331" r:id="rId8"/>
    <p:sldId id="322" r:id="rId9"/>
    <p:sldId id="335" r:id="rId10"/>
    <p:sldId id="323" r:id="rId11"/>
    <p:sldId id="324" r:id="rId12"/>
    <p:sldId id="325" r:id="rId13"/>
    <p:sldId id="326" r:id="rId14"/>
    <p:sldId id="330" r:id="rId15"/>
    <p:sldId id="337" r:id="rId16"/>
    <p:sldId id="336" r:id="rId17"/>
    <p:sldId id="327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000"/>
    <a:srgbClr val="86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E79BA5-221C-4DAC-8099-02D7F2629D8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FAB66A-F939-4DD8-8160-8981B213DE2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</a:rPr>
            <a:t>Основные модели управления</a:t>
          </a:r>
          <a:endParaRPr lang="ru-RU" sz="2400" b="1" dirty="0">
            <a:solidFill>
              <a:srgbClr val="C00000"/>
            </a:solidFill>
          </a:endParaRPr>
        </a:p>
      </dgm:t>
    </dgm:pt>
    <dgm:pt modelId="{E1720A04-2C64-478F-82D2-7EEF3A97DC78}" type="parTrans" cxnId="{015B85B6-446E-495B-92F6-8B4D4A3F8372}">
      <dgm:prSet/>
      <dgm:spPr/>
      <dgm:t>
        <a:bodyPr/>
        <a:lstStyle/>
        <a:p>
          <a:endParaRPr lang="ru-RU"/>
        </a:p>
      </dgm:t>
    </dgm:pt>
    <dgm:pt modelId="{6A096AF0-1BDA-4A53-A6C0-41020FC42E00}" type="sibTrans" cxnId="{015B85B6-446E-495B-92F6-8B4D4A3F8372}">
      <dgm:prSet/>
      <dgm:spPr/>
      <dgm:t>
        <a:bodyPr/>
        <a:lstStyle/>
        <a:p>
          <a:endParaRPr lang="ru-RU"/>
        </a:p>
      </dgm:t>
    </dgm:pt>
    <dgm:pt modelId="{68F7E1F8-0CFF-487C-A28F-7CD9BCB24A2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</a:rPr>
            <a:t>организационно-административная</a:t>
          </a:r>
          <a:endParaRPr lang="ru-RU" sz="2400" dirty="0">
            <a:solidFill>
              <a:srgbClr val="C00000"/>
            </a:solidFill>
          </a:endParaRPr>
        </a:p>
      </dgm:t>
    </dgm:pt>
    <dgm:pt modelId="{ED1DE983-6724-4E80-8E56-F15A57825CCB}" type="parTrans" cxnId="{180D7A2D-646D-4B1A-AF60-F40B0A3B341F}">
      <dgm:prSet/>
      <dgm:spPr/>
      <dgm:t>
        <a:bodyPr/>
        <a:lstStyle/>
        <a:p>
          <a:endParaRPr lang="ru-RU"/>
        </a:p>
      </dgm:t>
    </dgm:pt>
    <dgm:pt modelId="{B7DA4961-6398-48F7-AA0D-90DEED9D96B0}" type="sibTrans" cxnId="{180D7A2D-646D-4B1A-AF60-F40B0A3B341F}">
      <dgm:prSet/>
      <dgm:spPr/>
      <dgm:t>
        <a:bodyPr/>
        <a:lstStyle/>
        <a:p>
          <a:endParaRPr lang="ru-RU"/>
        </a:p>
      </dgm:t>
    </dgm:pt>
    <dgm:pt modelId="{45204769-4275-4466-8158-4285DCC95307}">
      <dgm:prSet phldrT="[Текст]"/>
      <dgm:spPr/>
      <dgm:t>
        <a:bodyPr/>
        <a:lstStyle/>
        <a:p>
          <a:r>
            <a:rPr lang="ru-RU" b="1" dirty="0" smtClean="0"/>
            <a:t>И.В. Сталин и его группа, Л.Б. Каменев и Г.Е. Зиновьев и их группы единомышленников, а также Л.Д. Троцкий и его групп</a:t>
          </a:r>
          <a:endParaRPr lang="ru-RU" dirty="0"/>
        </a:p>
      </dgm:t>
    </dgm:pt>
    <dgm:pt modelId="{AEC8D340-8A59-41DF-8E69-BF66CEF76250}" type="parTrans" cxnId="{B092960B-5501-47DA-B1FD-194A5571A011}">
      <dgm:prSet/>
      <dgm:spPr/>
      <dgm:t>
        <a:bodyPr/>
        <a:lstStyle/>
        <a:p>
          <a:endParaRPr lang="ru-RU"/>
        </a:p>
      </dgm:t>
    </dgm:pt>
    <dgm:pt modelId="{23050553-06AC-43D8-BCC1-9DB3D0BE48EF}" type="sibTrans" cxnId="{B092960B-5501-47DA-B1FD-194A5571A011}">
      <dgm:prSet/>
      <dgm:spPr/>
      <dgm:t>
        <a:bodyPr/>
        <a:lstStyle/>
        <a:p>
          <a:endParaRPr lang="ru-RU"/>
        </a:p>
      </dgm:t>
    </dgm:pt>
    <dgm:pt modelId="{2AFFF9C4-C25B-41B4-A030-A39DF7F4CB3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 </a:t>
          </a:r>
          <a:r>
            <a:rPr lang="ru-RU" sz="2400" b="1" dirty="0" smtClean="0">
              <a:solidFill>
                <a:srgbClr val="C00000"/>
              </a:solidFill>
            </a:rPr>
            <a:t>экономическая</a:t>
          </a:r>
        </a:p>
      </dgm:t>
    </dgm:pt>
    <dgm:pt modelId="{72951D03-2B51-4D94-8A8E-3E41AC4584D0}" type="parTrans" cxnId="{0728852E-9CA9-4BE0-B1FC-A59FA64FB935}">
      <dgm:prSet/>
      <dgm:spPr/>
      <dgm:t>
        <a:bodyPr/>
        <a:lstStyle/>
        <a:p>
          <a:endParaRPr lang="ru-RU"/>
        </a:p>
      </dgm:t>
    </dgm:pt>
    <dgm:pt modelId="{EC48CFD8-563D-454B-BD84-AA78DB09B4DA}" type="sibTrans" cxnId="{0728852E-9CA9-4BE0-B1FC-A59FA64FB935}">
      <dgm:prSet/>
      <dgm:spPr/>
      <dgm:t>
        <a:bodyPr/>
        <a:lstStyle/>
        <a:p>
          <a:endParaRPr lang="ru-RU"/>
        </a:p>
      </dgm:t>
    </dgm:pt>
    <dgm:pt modelId="{E08856A0-787A-4CF7-92AC-B7522CBA3B45}">
      <dgm:prSet phldrT="[Текст]" custT="1"/>
      <dgm:spPr/>
      <dgm:t>
        <a:bodyPr/>
        <a:lstStyle/>
        <a:p>
          <a:r>
            <a:rPr lang="ru-RU" sz="1800" b="1" dirty="0" smtClean="0"/>
            <a:t>Н.И. Бухарин и его </a:t>
          </a:r>
          <a:r>
            <a:rPr lang="ru-RU" sz="1800" b="1" dirty="0" smtClean="0"/>
            <a:t>группа</a:t>
          </a:r>
          <a:endParaRPr lang="ru-RU" sz="1800" b="1" dirty="0" smtClean="0"/>
        </a:p>
      </dgm:t>
    </dgm:pt>
    <dgm:pt modelId="{D0461895-C884-4F0B-BF93-817A1540EBEE}" type="parTrans" cxnId="{2B97A522-EA84-4217-BFE4-660498E99B6F}">
      <dgm:prSet/>
      <dgm:spPr/>
      <dgm:t>
        <a:bodyPr/>
        <a:lstStyle/>
        <a:p>
          <a:endParaRPr lang="ru-RU"/>
        </a:p>
      </dgm:t>
    </dgm:pt>
    <dgm:pt modelId="{DEF3009B-FE3E-4966-9363-0545A95191FB}" type="sibTrans" cxnId="{2B97A522-EA84-4217-BFE4-660498E99B6F}">
      <dgm:prSet/>
      <dgm:spPr/>
      <dgm:t>
        <a:bodyPr/>
        <a:lstStyle/>
        <a:p>
          <a:endParaRPr lang="ru-RU"/>
        </a:p>
      </dgm:t>
    </dgm:pt>
    <dgm:pt modelId="{F38C104C-B718-4FD6-8EF3-DB65BE62315E}" type="pres">
      <dgm:prSet presAssocID="{D2E79BA5-221C-4DAC-8099-02D7F2629D8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D49DB98-67E8-4335-9D85-50A3476587C7}" type="pres">
      <dgm:prSet presAssocID="{BDFAB66A-F939-4DD8-8160-8981B213DE21}" presName="hierRoot1" presStyleCnt="0"/>
      <dgm:spPr/>
    </dgm:pt>
    <dgm:pt modelId="{273E8549-6877-4A20-8E30-313F46452261}" type="pres">
      <dgm:prSet presAssocID="{BDFAB66A-F939-4DD8-8160-8981B213DE21}" presName="composite" presStyleCnt="0"/>
      <dgm:spPr/>
    </dgm:pt>
    <dgm:pt modelId="{1ED713DA-4D0A-42D9-8056-88762AAE3FC7}" type="pres">
      <dgm:prSet presAssocID="{BDFAB66A-F939-4DD8-8160-8981B213DE21}" presName="background" presStyleLbl="node0" presStyleIdx="0" presStyleCnt="1"/>
      <dgm:spPr/>
    </dgm:pt>
    <dgm:pt modelId="{C4EBA481-2AB3-48CD-AAB4-0E50A80FEF6C}" type="pres">
      <dgm:prSet presAssocID="{BDFAB66A-F939-4DD8-8160-8981B213DE21}" presName="text" presStyleLbl="fgAcc0" presStyleIdx="0" presStyleCnt="1" custLinFactNeighborX="2070" custLinFactNeighborY="126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8BE66A-D2E7-4F59-AD36-04D85AA9068B}" type="pres">
      <dgm:prSet presAssocID="{BDFAB66A-F939-4DD8-8160-8981B213DE21}" presName="hierChild2" presStyleCnt="0"/>
      <dgm:spPr/>
    </dgm:pt>
    <dgm:pt modelId="{E16E6326-F43B-42BB-A09B-FA166C578541}" type="pres">
      <dgm:prSet presAssocID="{ED1DE983-6724-4E80-8E56-F15A57825CCB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1B9D8AF-4E70-4918-A023-E1153ECCB33A}" type="pres">
      <dgm:prSet presAssocID="{68F7E1F8-0CFF-487C-A28F-7CD9BCB24A26}" presName="hierRoot2" presStyleCnt="0"/>
      <dgm:spPr/>
    </dgm:pt>
    <dgm:pt modelId="{F5B316BD-505A-418B-8FFE-1EAA3F631FDD}" type="pres">
      <dgm:prSet presAssocID="{68F7E1F8-0CFF-487C-A28F-7CD9BCB24A26}" presName="composite2" presStyleCnt="0"/>
      <dgm:spPr/>
    </dgm:pt>
    <dgm:pt modelId="{79D3B47A-596E-4DD1-B953-DE84768A3BCC}" type="pres">
      <dgm:prSet presAssocID="{68F7E1F8-0CFF-487C-A28F-7CD9BCB24A26}" presName="background2" presStyleLbl="node2" presStyleIdx="0" presStyleCnt="2"/>
      <dgm:spPr/>
    </dgm:pt>
    <dgm:pt modelId="{1A88E092-E43A-4BCB-8AA6-1F3E67CC4785}" type="pres">
      <dgm:prSet presAssocID="{68F7E1F8-0CFF-487C-A28F-7CD9BCB24A26}" presName="text2" presStyleLbl="fgAcc2" presStyleIdx="0" presStyleCnt="2" custScaleX="1460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2E0087-D853-458D-9F21-4D32AD0CCBA3}" type="pres">
      <dgm:prSet presAssocID="{68F7E1F8-0CFF-487C-A28F-7CD9BCB24A26}" presName="hierChild3" presStyleCnt="0"/>
      <dgm:spPr/>
    </dgm:pt>
    <dgm:pt modelId="{6FAB8FFE-098E-44D6-9AC4-4997A5B78098}" type="pres">
      <dgm:prSet presAssocID="{AEC8D340-8A59-41DF-8E69-BF66CEF76250}" presName="Name17" presStyleLbl="parChTrans1D3" presStyleIdx="0" presStyleCnt="2"/>
      <dgm:spPr/>
      <dgm:t>
        <a:bodyPr/>
        <a:lstStyle/>
        <a:p>
          <a:endParaRPr lang="ru-RU"/>
        </a:p>
      </dgm:t>
    </dgm:pt>
    <dgm:pt modelId="{C1731518-F7C0-49B7-A78C-5C3220A2F6B0}" type="pres">
      <dgm:prSet presAssocID="{45204769-4275-4466-8158-4285DCC95307}" presName="hierRoot3" presStyleCnt="0"/>
      <dgm:spPr/>
    </dgm:pt>
    <dgm:pt modelId="{2A4364F2-10D5-4870-B456-69451F890408}" type="pres">
      <dgm:prSet presAssocID="{45204769-4275-4466-8158-4285DCC95307}" presName="composite3" presStyleCnt="0"/>
      <dgm:spPr/>
    </dgm:pt>
    <dgm:pt modelId="{A40CB677-7A39-4368-956D-76935E31F4E1}" type="pres">
      <dgm:prSet presAssocID="{45204769-4275-4466-8158-4285DCC95307}" presName="background3" presStyleLbl="node3" presStyleIdx="0" presStyleCnt="2"/>
      <dgm:spPr/>
    </dgm:pt>
    <dgm:pt modelId="{29E29F83-BFDA-4CE8-A168-24ED116238DF}" type="pres">
      <dgm:prSet presAssocID="{45204769-4275-4466-8158-4285DCC95307}" presName="text3" presStyleLbl="fgAcc3" presStyleIdx="0" presStyleCnt="2" custScaleX="1651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F90839-40B3-4583-B48D-C2E60610C28E}" type="pres">
      <dgm:prSet presAssocID="{45204769-4275-4466-8158-4285DCC95307}" presName="hierChild4" presStyleCnt="0"/>
      <dgm:spPr/>
    </dgm:pt>
    <dgm:pt modelId="{86F223A8-0311-4F3D-B23D-A44E51BB0C25}" type="pres">
      <dgm:prSet presAssocID="{72951D03-2B51-4D94-8A8E-3E41AC4584D0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493DD89-273E-431F-8157-87655E67B0B0}" type="pres">
      <dgm:prSet presAssocID="{2AFFF9C4-C25B-41B4-A030-A39DF7F4CB37}" presName="hierRoot2" presStyleCnt="0"/>
      <dgm:spPr/>
    </dgm:pt>
    <dgm:pt modelId="{3E5530FA-5686-499B-B5FF-4F00DD7D9E3C}" type="pres">
      <dgm:prSet presAssocID="{2AFFF9C4-C25B-41B4-A030-A39DF7F4CB37}" presName="composite2" presStyleCnt="0"/>
      <dgm:spPr/>
    </dgm:pt>
    <dgm:pt modelId="{6E9F42EC-5660-488C-A3DA-6FFB246684E9}" type="pres">
      <dgm:prSet presAssocID="{2AFFF9C4-C25B-41B4-A030-A39DF7F4CB37}" presName="background2" presStyleLbl="node2" presStyleIdx="1" presStyleCnt="2"/>
      <dgm:spPr/>
    </dgm:pt>
    <dgm:pt modelId="{797CE9EE-BBBD-408F-B16E-4E914B87A5E0}" type="pres">
      <dgm:prSet presAssocID="{2AFFF9C4-C25B-41B4-A030-A39DF7F4CB37}" presName="text2" presStyleLbl="fgAcc2" presStyleIdx="1" presStyleCnt="2" custScaleX="1341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619D8C-DE5B-479D-BF80-AD3FF450BCEE}" type="pres">
      <dgm:prSet presAssocID="{2AFFF9C4-C25B-41B4-A030-A39DF7F4CB37}" presName="hierChild3" presStyleCnt="0"/>
      <dgm:spPr/>
    </dgm:pt>
    <dgm:pt modelId="{89DBC11E-B564-4A9D-AE01-1649E6C0D6D6}" type="pres">
      <dgm:prSet presAssocID="{D0461895-C884-4F0B-BF93-817A1540EBEE}" presName="Name17" presStyleLbl="parChTrans1D3" presStyleIdx="1" presStyleCnt="2"/>
      <dgm:spPr/>
      <dgm:t>
        <a:bodyPr/>
        <a:lstStyle/>
        <a:p>
          <a:endParaRPr lang="ru-RU"/>
        </a:p>
      </dgm:t>
    </dgm:pt>
    <dgm:pt modelId="{33D974CD-4D6A-43EA-B9BE-8E47990C4B16}" type="pres">
      <dgm:prSet presAssocID="{E08856A0-787A-4CF7-92AC-B7522CBA3B45}" presName="hierRoot3" presStyleCnt="0"/>
      <dgm:spPr/>
    </dgm:pt>
    <dgm:pt modelId="{A662BB76-1E2A-48C2-A132-D9529ED88A4E}" type="pres">
      <dgm:prSet presAssocID="{E08856A0-787A-4CF7-92AC-B7522CBA3B45}" presName="composite3" presStyleCnt="0"/>
      <dgm:spPr/>
    </dgm:pt>
    <dgm:pt modelId="{A9557238-AA55-4971-9652-3F06D97C6919}" type="pres">
      <dgm:prSet presAssocID="{E08856A0-787A-4CF7-92AC-B7522CBA3B45}" presName="background3" presStyleLbl="node3" presStyleIdx="1" presStyleCnt="2"/>
      <dgm:spPr/>
    </dgm:pt>
    <dgm:pt modelId="{D7A56974-7BC6-4CB3-A029-149BA6742BE6}" type="pres">
      <dgm:prSet presAssocID="{E08856A0-787A-4CF7-92AC-B7522CBA3B45}" presName="text3" presStyleLbl="fgAcc3" presStyleIdx="1" presStyleCnt="2" custScaleX="1563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1F1D2B-477A-446F-83F1-609E910CBF4C}" type="pres">
      <dgm:prSet presAssocID="{E08856A0-787A-4CF7-92AC-B7522CBA3B45}" presName="hierChild4" presStyleCnt="0"/>
      <dgm:spPr/>
    </dgm:pt>
  </dgm:ptLst>
  <dgm:cxnLst>
    <dgm:cxn modelId="{162ADD4E-59EF-4575-B9AA-A5B177CC436F}" type="presOf" srcId="{72951D03-2B51-4D94-8A8E-3E41AC4584D0}" destId="{86F223A8-0311-4F3D-B23D-A44E51BB0C25}" srcOrd="0" destOrd="0" presId="urn:microsoft.com/office/officeart/2005/8/layout/hierarchy1"/>
    <dgm:cxn modelId="{BC0C6FD3-2883-41A6-8C76-73857952ED4F}" type="presOf" srcId="{D2E79BA5-221C-4DAC-8099-02D7F2629D8B}" destId="{F38C104C-B718-4FD6-8EF3-DB65BE62315E}" srcOrd="0" destOrd="0" presId="urn:microsoft.com/office/officeart/2005/8/layout/hierarchy1"/>
    <dgm:cxn modelId="{839C2FA7-5DE9-4BBD-836F-1EC7AF26516F}" type="presOf" srcId="{45204769-4275-4466-8158-4285DCC95307}" destId="{29E29F83-BFDA-4CE8-A168-24ED116238DF}" srcOrd="0" destOrd="0" presId="urn:microsoft.com/office/officeart/2005/8/layout/hierarchy1"/>
    <dgm:cxn modelId="{0728852E-9CA9-4BE0-B1FC-A59FA64FB935}" srcId="{BDFAB66A-F939-4DD8-8160-8981B213DE21}" destId="{2AFFF9C4-C25B-41B4-A030-A39DF7F4CB37}" srcOrd="1" destOrd="0" parTransId="{72951D03-2B51-4D94-8A8E-3E41AC4584D0}" sibTransId="{EC48CFD8-563D-454B-BD84-AA78DB09B4DA}"/>
    <dgm:cxn modelId="{B092960B-5501-47DA-B1FD-194A5571A011}" srcId="{68F7E1F8-0CFF-487C-A28F-7CD9BCB24A26}" destId="{45204769-4275-4466-8158-4285DCC95307}" srcOrd="0" destOrd="0" parTransId="{AEC8D340-8A59-41DF-8E69-BF66CEF76250}" sibTransId="{23050553-06AC-43D8-BCC1-9DB3D0BE48EF}"/>
    <dgm:cxn modelId="{D9222E5B-69F1-4AB4-B4F9-C34944616289}" type="presOf" srcId="{BDFAB66A-F939-4DD8-8160-8981B213DE21}" destId="{C4EBA481-2AB3-48CD-AAB4-0E50A80FEF6C}" srcOrd="0" destOrd="0" presId="urn:microsoft.com/office/officeart/2005/8/layout/hierarchy1"/>
    <dgm:cxn modelId="{08444F71-AABB-4CE7-B31A-15F791EE26B2}" type="presOf" srcId="{AEC8D340-8A59-41DF-8E69-BF66CEF76250}" destId="{6FAB8FFE-098E-44D6-9AC4-4997A5B78098}" srcOrd="0" destOrd="0" presId="urn:microsoft.com/office/officeart/2005/8/layout/hierarchy1"/>
    <dgm:cxn modelId="{180D7A2D-646D-4B1A-AF60-F40B0A3B341F}" srcId="{BDFAB66A-F939-4DD8-8160-8981B213DE21}" destId="{68F7E1F8-0CFF-487C-A28F-7CD9BCB24A26}" srcOrd="0" destOrd="0" parTransId="{ED1DE983-6724-4E80-8E56-F15A57825CCB}" sibTransId="{B7DA4961-6398-48F7-AA0D-90DEED9D96B0}"/>
    <dgm:cxn modelId="{DC53B69A-46AA-491F-B4C4-54927EA07A43}" type="presOf" srcId="{ED1DE983-6724-4E80-8E56-F15A57825CCB}" destId="{E16E6326-F43B-42BB-A09B-FA166C578541}" srcOrd="0" destOrd="0" presId="urn:microsoft.com/office/officeart/2005/8/layout/hierarchy1"/>
    <dgm:cxn modelId="{F0C9E5AE-1DC6-4910-AE90-FC6F5BA83972}" type="presOf" srcId="{D0461895-C884-4F0B-BF93-817A1540EBEE}" destId="{89DBC11E-B564-4A9D-AE01-1649E6C0D6D6}" srcOrd="0" destOrd="0" presId="urn:microsoft.com/office/officeart/2005/8/layout/hierarchy1"/>
    <dgm:cxn modelId="{15E55233-7E0A-403C-B374-D91A2F4DF70D}" type="presOf" srcId="{2AFFF9C4-C25B-41B4-A030-A39DF7F4CB37}" destId="{797CE9EE-BBBD-408F-B16E-4E914B87A5E0}" srcOrd="0" destOrd="0" presId="urn:microsoft.com/office/officeart/2005/8/layout/hierarchy1"/>
    <dgm:cxn modelId="{015B85B6-446E-495B-92F6-8B4D4A3F8372}" srcId="{D2E79BA5-221C-4DAC-8099-02D7F2629D8B}" destId="{BDFAB66A-F939-4DD8-8160-8981B213DE21}" srcOrd="0" destOrd="0" parTransId="{E1720A04-2C64-478F-82D2-7EEF3A97DC78}" sibTransId="{6A096AF0-1BDA-4A53-A6C0-41020FC42E00}"/>
    <dgm:cxn modelId="{A9C138B1-134F-4EDB-BB82-20A6D1CC7B99}" type="presOf" srcId="{E08856A0-787A-4CF7-92AC-B7522CBA3B45}" destId="{D7A56974-7BC6-4CB3-A029-149BA6742BE6}" srcOrd="0" destOrd="0" presId="urn:microsoft.com/office/officeart/2005/8/layout/hierarchy1"/>
    <dgm:cxn modelId="{2B97A522-EA84-4217-BFE4-660498E99B6F}" srcId="{2AFFF9C4-C25B-41B4-A030-A39DF7F4CB37}" destId="{E08856A0-787A-4CF7-92AC-B7522CBA3B45}" srcOrd="0" destOrd="0" parTransId="{D0461895-C884-4F0B-BF93-817A1540EBEE}" sibTransId="{DEF3009B-FE3E-4966-9363-0545A95191FB}"/>
    <dgm:cxn modelId="{C8EC30E9-68D4-4C4D-A7EB-BA09C9732EC7}" type="presOf" srcId="{68F7E1F8-0CFF-487C-A28F-7CD9BCB24A26}" destId="{1A88E092-E43A-4BCB-8AA6-1F3E67CC4785}" srcOrd="0" destOrd="0" presId="urn:microsoft.com/office/officeart/2005/8/layout/hierarchy1"/>
    <dgm:cxn modelId="{941A5C14-B95E-46BD-8FE0-FD32559C5A86}" type="presParOf" srcId="{F38C104C-B718-4FD6-8EF3-DB65BE62315E}" destId="{DD49DB98-67E8-4335-9D85-50A3476587C7}" srcOrd="0" destOrd="0" presId="urn:microsoft.com/office/officeart/2005/8/layout/hierarchy1"/>
    <dgm:cxn modelId="{9D11B8C9-2334-45CE-8767-1E8D0D4C2922}" type="presParOf" srcId="{DD49DB98-67E8-4335-9D85-50A3476587C7}" destId="{273E8549-6877-4A20-8E30-313F46452261}" srcOrd="0" destOrd="0" presId="urn:microsoft.com/office/officeart/2005/8/layout/hierarchy1"/>
    <dgm:cxn modelId="{D7095DF2-CF6B-4325-B226-6110571A8BF2}" type="presParOf" srcId="{273E8549-6877-4A20-8E30-313F46452261}" destId="{1ED713DA-4D0A-42D9-8056-88762AAE3FC7}" srcOrd="0" destOrd="0" presId="urn:microsoft.com/office/officeart/2005/8/layout/hierarchy1"/>
    <dgm:cxn modelId="{B86C25C5-D769-422A-BE46-F79F5FE9D384}" type="presParOf" srcId="{273E8549-6877-4A20-8E30-313F46452261}" destId="{C4EBA481-2AB3-48CD-AAB4-0E50A80FEF6C}" srcOrd="1" destOrd="0" presId="urn:microsoft.com/office/officeart/2005/8/layout/hierarchy1"/>
    <dgm:cxn modelId="{C164AF83-AAE0-4556-8922-8FFC13771478}" type="presParOf" srcId="{DD49DB98-67E8-4335-9D85-50A3476587C7}" destId="{968BE66A-D2E7-4F59-AD36-04D85AA9068B}" srcOrd="1" destOrd="0" presId="urn:microsoft.com/office/officeart/2005/8/layout/hierarchy1"/>
    <dgm:cxn modelId="{2F93D848-2521-45C1-9EC2-BB0829DE2A03}" type="presParOf" srcId="{968BE66A-D2E7-4F59-AD36-04D85AA9068B}" destId="{E16E6326-F43B-42BB-A09B-FA166C578541}" srcOrd="0" destOrd="0" presId="urn:microsoft.com/office/officeart/2005/8/layout/hierarchy1"/>
    <dgm:cxn modelId="{FB444BB8-B66C-4321-9083-7E63F632331E}" type="presParOf" srcId="{968BE66A-D2E7-4F59-AD36-04D85AA9068B}" destId="{A1B9D8AF-4E70-4918-A023-E1153ECCB33A}" srcOrd="1" destOrd="0" presId="urn:microsoft.com/office/officeart/2005/8/layout/hierarchy1"/>
    <dgm:cxn modelId="{440AE326-60A1-4C21-8B1F-83562CA2FE07}" type="presParOf" srcId="{A1B9D8AF-4E70-4918-A023-E1153ECCB33A}" destId="{F5B316BD-505A-418B-8FFE-1EAA3F631FDD}" srcOrd="0" destOrd="0" presId="urn:microsoft.com/office/officeart/2005/8/layout/hierarchy1"/>
    <dgm:cxn modelId="{834B7F65-A845-45F2-9E50-BD9D5D21D82A}" type="presParOf" srcId="{F5B316BD-505A-418B-8FFE-1EAA3F631FDD}" destId="{79D3B47A-596E-4DD1-B953-DE84768A3BCC}" srcOrd="0" destOrd="0" presId="urn:microsoft.com/office/officeart/2005/8/layout/hierarchy1"/>
    <dgm:cxn modelId="{D2201F3D-F14A-46AD-A0D0-7A34F4F4FDF4}" type="presParOf" srcId="{F5B316BD-505A-418B-8FFE-1EAA3F631FDD}" destId="{1A88E092-E43A-4BCB-8AA6-1F3E67CC4785}" srcOrd="1" destOrd="0" presId="urn:microsoft.com/office/officeart/2005/8/layout/hierarchy1"/>
    <dgm:cxn modelId="{7AE1EBC5-9DA5-4797-820E-D1C224A06434}" type="presParOf" srcId="{A1B9D8AF-4E70-4918-A023-E1153ECCB33A}" destId="{0B2E0087-D853-458D-9F21-4D32AD0CCBA3}" srcOrd="1" destOrd="0" presId="urn:microsoft.com/office/officeart/2005/8/layout/hierarchy1"/>
    <dgm:cxn modelId="{0C5AC207-A8E3-4EF8-A004-244753EA9174}" type="presParOf" srcId="{0B2E0087-D853-458D-9F21-4D32AD0CCBA3}" destId="{6FAB8FFE-098E-44D6-9AC4-4997A5B78098}" srcOrd="0" destOrd="0" presId="urn:microsoft.com/office/officeart/2005/8/layout/hierarchy1"/>
    <dgm:cxn modelId="{657B5118-71BC-4A34-A6AD-762C6403D49E}" type="presParOf" srcId="{0B2E0087-D853-458D-9F21-4D32AD0CCBA3}" destId="{C1731518-F7C0-49B7-A78C-5C3220A2F6B0}" srcOrd="1" destOrd="0" presId="urn:microsoft.com/office/officeart/2005/8/layout/hierarchy1"/>
    <dgm:cxn modelId="{3FF3B10F-455A-46D2-A610-7E6389C2E492}" type="presParOf" srcId="{C1731518-F7C0-49B7-A78C-5C3220A2F6B0}" destId="{2A4364F2-10D5-4870-B456-69451F890408}" srcOrd="0" destOrd="0" presId="urn:microsoft.com/office/officeart/2005/8/layout/hierarchy1"/>
    <dgm:cxn modelId="{8F867388-3FB6-48C5-88E3-96AE04C1A989}" type="presParOf" srcId="{2A4364F2-10D5-4870-B456-69451F890408}" destId="{A40CB677-7A39-4368-956D-76935E31F4E1}" srcOrd="0" destOrd="0" presId="urn:microsoft.com/office/officeart/2005/8/layout/hierarchy1"/>
    <dgm:cxn modelId="{4436BC7E-267A-4716-8F33-A82F7511CBE4}" type="presParOf" srcId="{2A4364F2-10D5-4870-B456-69451F890408}" destId="{29E29F83-BFDA-4CE8-A168-24ED116238DF}" srcOrd="1" destOrd="0" presId="urn:microsoft.com/office/officeart/2005/8/layout/hierarchy1"/>
    <dgm:cxn modelId="{DEB5DFCE-F88C-4D6D-A375-3BF79FED4620}" type="presParOf" srcId="{C1731518-F7C0-49B7-A78C-5C3220A2F6B0}" destId="{23F90839-40B3-4583-B48D-C2E60610C28E}" srcOrd="1" destOrd="0" presId="urn:microsoft.com/office/officeart/2005/8/layout/hierarchy1"/>
    <dgm:cxn modelId="{E9643CFE-4866-4C0C-ABD1-469D8324216D}" type="presParOf" srcId="{968BE66A-D2E7-4F59-AD36-04D85AA9068B}" destId="{86F223A8-0311-4F3D-B23D-A44E51BB0C25}" srcOrd="2" destOrd="0" presId="urn:microsoft.com/office/officeart/2005/8/layout/hierarchy1"/>
    <dgm:cxn modelId="{75A7D85D-B980-4D61-BEBF-F4CF32E7CBE8}" type="presParOf" srcId="{968BE66A-D2E7-4F59-AD36-04D85AA9068B}" destId="{E493DD89-273E-431F-8157-87655E67B0B0}" srcOrd="3" destOrd="0" presId="urn:microsoft.com/office/officeart/2005/8/layout/hierarchy1"/>
    <dgm:cxn modelId="{ABEF1328-5E98-4D37-9AD8-FE9F8CD8A779}" type="presParOf" srcId="{E493DD89-273E-431F-8157-87655E67B0B0}" destId="{3E5530FA-5686-499B-B5FF-4F00DD7D9E3C}" srcOrd="0" destOrd="0" presId="urn:microsoft.com/office/officeart/2005/8/layout/hierarchy1"/>
    <dgm:cxn modelId="{52C2F62E-0CF7-4911-AA71-8913D63CED9E}" type="presParOf" srcId="{3E5530FA-5686-499B-B5FF-4F00DD7D9E3C}" destId="{6E9F42EC-5660-488C-A3DA-6FFB246684E9}" srcOrd="0" destOrd="0" presId="urn:microsoft.com/office/officeart/2005/8/layout/hierarchy1"/>
    <dgm:cxn modelId="{94344C31-FFE2-431F-95EF-4EF6FAE9F651}" type="presParOf" srcId="{3E5530FA-5686-499B-B5FF-4F00DD7D9E3C}" destId="{797CE9EE-BBBD-408F-B16E-4E914B87A5E0}" srcOrd="1" destOrd="0" presId="urn:microsoft.com/office/officeart/2005/8/layout/hierarchy1"/>
    <dgm:cxn modelId="{8995C248-DD0E-4BEB-AB5A-166CEB73BDA7}" type="presParOf" srcId="{E493DD89-273E-431F-8157-87655E67B0B0}" destId="{75619D8C-DE5B-479D-BF80-AD3FF450BCEE}" srcOrd="1" destOrd="0" presId="urn:microsoft.com/office/officeart/2005/8/layout/hierarchy1"/>
    <dgm:cxn modelId="{7F5CEBE4-A583-4827-9B7F-FD20F86BB45A}" type="presParOf" srcId="{75619D8C-DE5B-479D-BF80-AD3FF450BCEE}" destId="{89DBC11E-B564-4A9D-AE01-1649E6C0D6D6}" srcOrd="0" destOrd="0" presId="urn:microsoft.com/office/officeart/2005/8/layout/hierarchy1"/>
    <dgm:cxn modelId="{AD8D9687-9CD5-40AF-AB55-632B0382B880}" type="presParOf" srcId="{75619D8C-DE5B-479D-BF80-AD3FF450BCEE}" destId="{33D974CD-4D6A-43EA-B9BE-8E47990C4B16}" srcOrd="1" destOrd="0" presId="urn:microsoft.com/office/officeart/2005/8/layout/hierarchy1"/>
    <dgm:cxn modelId="{3032565A-672A-48E0-9F5D-76CE88EE5909}" type="presParOf" srcId="{33D974CD-4D6A-43EA-B9BE-8E47990C4B16}" destId="{A662BB76-1E2A-48C2-A132-D9529ED88A4E}" srcOrd="0" destOrd="0" presId="urn:microsoft.com/office/officeart/2005/8/layout/hierarchy1"/>
    <dgm:cxn modelId="{E19D22C8-3785-4944-80A3-79AA59AFBC0A}" type="presParOf" srcId="{A662BB76-1E2A-48C2-A132-D9529ED88A4E}" destId="{A9557238-AA55-4971-9652-3F06D97C6919}" srcOrd="0" destOrd="0" presId="urn:microsoft.com/office/officeart/2005/8/layout/hierarchy1"/>
    <dgm:cxn modelId="{EEE018F8-93A3-4655-9386-D125AB5FAE07}" type="presParOf" srcId="{A662BB76-1E2A-48C2-A132-D9529ED88A4E}" destId="{D7A56974-7BC6-4CB3-A029-149BA6742BE6}" srcOrd="1" destOrd="0" presId="urn:microsoft.com/office/officeart/2005/8/layout/hierarchy1"/>
    <dgm:cxn modelId="{A7CAB8FD-4506-4D9A-9F71-607FFBE3CCC3}" type="presParOf" srcId="{33D974CD-4D6A-43EA-B9BE-8E47990C4B16}" destId="{131F1D2B-477A-446F-83F1-609E910CBF4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9FC8A0-A2DB-473D-A8C4-5F372CBBF739}" type="doc">
      <dgm:prSet loTypeId="urn:microsoft.com/office/officeart/2005/8/layout/vList6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E271DB60-FDA1-47E2-B9F1-F75F4FFEE28E}">
      <dgm:prSet phldrT="[Текст]" custT="1"/>
      <dgm:spPr/>
      <dgm:t>
        <a:bodyPr/>
        <a:lstStyle/>
        <a:p>
          <a:r>
            <a:rPr lang="ru-RU" sz="2800" dirty="0" smtClean="0"/>
            <a:t>Фундаментальные исследования</a:t>
          </a:r>
          <a:endParaRPr lang="ru-RU" sz="2800" dirty="0"/>
        </a:p>
      </dgm:t>
    </dgm:pt>
    <dgm:pt modelId="{DD39D884-A1F6-491C-BF51-BAFD42E3378D}" type="parTrans" cxnId="{EE3EC057-2DFC-4865-A591-7F17E64D2C10}">
      <dgm:prSet/>
      <dgm:spPr/>
      <dgm:t>
        <a:bodyPr/>
        <a:lstStyle/>
        <a:p>
          <a:endParaRPr lang="ru-RU"/>
        </a:p>
      </dgm:t>
    </dgm:pt>
    <dgm:pt modelId="{0D2FA069-515E-4C93-BE94-58813DF95731}" type="sibTrans" cxnId="{EE3EC057-2DFC-4865-A591-7F17E64D2C10}">
      <dgm:prSet/>
      <dgm:spPr/>
      <dgm:t>
        <a:bodyPr/>
        <a:lstStyle/>
        <a:p>
          <a:endParaRPr lang="ru-RU"/>
        </a:p>
      </dgm:t>
    </dgm:pt>
    <dgm:pt modelId="{A8F7E32A-0FF4-4C4C-971F-763D8808D29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rgbClr val="AC0000"/>
              </a:solidFill>
            </a:rPr>
            <a:t>Концепция «культурного государства»</a:t>
          </a:r>
        </a:p>
      </dgm:t>
    </dgm:pt>
    <dgm:pt modelId="{F718E5B5-F489-4F40-8930-EFF1060E6360}" type="parTrans" cxnId="{18FECDD5-6928-4D58-B204-FCA268E7E01E}">
      <dgm:prSet/>
      <dgm:spPr/>
      <dgm:t>
        <a:bodyPr/>
        <a:lstStyle/>
        <a:p>
          <a:endParaRPr lang="ru-RU"/>
        </a:p>
      </dgm:t>
    </dgm:pt>
    <dgm:pt modelId="{E77E13A5-C8AD-48AD-9BAD-284E8E24CC9A}" type="sibTrans" cxnId="{18FECDD5-6928-4D58-B204-FCA268E7E01E}">
      <dgm:prSet/>
      <dgm:spPr/>
      <dgm:t>
        <a:bodyPr/>
        <a:lstStyle/>
        <a:p>
          <a:endParaRPr lang="ru-RU"/>
        </a:p>
      </dgm:t>
    </dgm:pt>
    <dgm:pt modelId="{D175AE02-E562-418A-9289-5EC4C1AA9F3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rgbClr val="AC0000"/>
              </a:solidFill>
            </a:rPr>
            <a:t> </a:t>
          </a:r>
          <a:r>
            <a:rPr lang="ru-RU" sz="2400" b="1" dirty="0" err="1" smtClean="0">
              <a:solidFill>
                <a:srgbClr val="AC0000"/>
              </a:solidFill>
            </a:rPr>
            <a:t>В.А.Гольцев</a:t>
          </a:r>
          <a:r>
            <a:rPr lang="ru-RU" sz="2400" dirty="0" smtClean="0">
              <a:solidFill>
                <a:srgbClr val="AC0000"/>
              </a:solidFill>
            </a:rPr>
            <a:t> «Учение об управлении»</a:t>
          </a:r>
        </a:p>
        <a:p>
          <a:pPr marL="285750" indent="0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800" dirty="0" smtClean="0"/>
        </a:p>
      </dgm:t>
    </dgm:pt>
    <dgm:pt modelId="{F643F0ED-3EDE-4157-B389-B7A5669B87B9}" type="parTrans" cxnId="{B91E6D30-C146-4D66-9F8C-0B5163B40EB4}">
      <dgm:prSet/>
      <dgm:spPr/>
      <dgm:t>
        <a:bodyPr/>
        <a:lstStyle/>
        <a:p>
          <a:endParaRPr lang="ru-RU"/>
        </a:p>
      </dgm:t>
    </dgm:pt>
    <dgm:pt modelId="{D146FCD4-A3BD-44E5-80E4-D4057C46ECFF}" type="sibTrans" cxnId="{B91E6D30-C146-4D66-9F8C-0B5163B40EB4}">
      <dgm:prSet/>
      <dgm:spPr/>
      <dgm:t>
        <a:bodyPr/>
        <a:lstStyle/>
        <a:p>
          <a:endParaRPr lang="ru-RU"/>
        </a:p>
      </dgm:t>
    </dgm:pt>
    <dgm:pt modelId="{693F187E-1F0A-4EB9-9035-3C074B15AB48}">
      <dgm:prSet phldrT="[Текст]" custT="1"/>
      <dgm:spPr/>
      <dgm:t>
        <a:bodyPr/>
        <a:lstStyle/>
        <a:p>
          <a:r>
            <a:rPr lang="ru-RU" sz="2800" dirty="0" smtClean="0"/>
            <a:t>Прикладные исследования</a:t>
          </a:r>
        </a:p>
      </dgm:t>
    </dgm:pt>
    <dgm:pt modelId="{56DB33F4-BE13-4758-B466-F6DEB2CCEF38}" type="parTrans" cxnId="{F26597EC-C1E2-4C28-A472-B94C58A6708A}">
      <dgm:prSet/>
      <dgm:spPr/>
      <dgm:t>
        <a:bodyPr/>
        <a:lstStyle/>
        <a:p>
          <a:endParaRPr lang="ru-RU"/>
        </a:p>
      </dgm:t>
    </dgm:pt>
    <dgm:pt modelId="{90521D53-8858-4E0A-97D0-B9A8036AC3CE}" type="sibTrans" cxnId="{F26597EC-C1E2-4C28-A472-B94C58A6708A}">
      <dgm:prSet/>
      <dgm:spPr/>
      <dgm:t>
        <a:bodyPr/>
        <a:lstStyle/>
        <a:p>
          <a:endParaRPr lang="ru-RU"/>
        </a:p>
      </dgm:t>
    </dgm:pt>
    <dgm:pt modelId="{72841DE6-95E7-4AD9-BE88-97A69EC668E3}">
      <dgm:prSet phldrT="[Текст]" custT="1"/>
      <dgm:spPr/>
      <dgm:t>
        <a:bodyPr/>
        <a:lstStyle/>
        <a:p>
          <a:pPr marL="285750" indent="0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2400" dirty="0" smtClean="0">
              <a:solidFill>
                <a:srgbClr val="AC0000"/>
              </a:solidFill>
            </a:rPr>
            <a:t>Централизация управления государством (Д.Менделеев)</a:t>
          </a:r>
        </a:p>
      </dgm:t>
    </dgm:pt>
    <dgm:pt modelId="{9B658965-6D46-455C-A890-8EE0A10C6633}" type="parTrans" cxnId="{74C00B96-00FC-4CE2-8DED-827A3CBF749E}">
      <dgm:prSet/>
      <dgm:spPr/>
      <dgm:t>
        <a:bodyPr/>
        <a:lstStyle/>
        <a:p>
          <a:endParaRPr lang="ru-RU"/>
        </a:p>
      </dgm:t>
    </dgm:pt>
    <dgm:pt modelId="{0AA481BF-35DD-46AD-90A1-606571F9D3AB}" type="sibTrans" cxnId="{74C00B96-00FC-4CE2-8DED-827A3CBF749E}">
      <dgm:prSet/>
      <dgm:spPr/>
      <dgm:t>
        <a:bodyPr/>
        <a:lstStyle/>
        <a:p>
          <a:endParaRPr lang="ru-RU"/>
        </a:p>
      </dgm:t>
    </dgm:pt>
    <dgm:pt modelId="{BA56EE31-E243-49BD-83AB-3EB12D2208E0}">
      <dgm:prSet phldrT="[Текст]" custT="1"/>
      <dgm:spPr/>
      <dgm:t>
        <a:bodyPr/>
        <a:lstStyle/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400" dirty="0" smtClean="0">
            <a:solidFill>
              <a:srgbClr val="AC0000"/>
            </a:solidFill>
          </a:endParaRPr>
        </a:p>
      </dgm:t>
    </dgm:pt>
    <dgm:pt modelId="{A91AA23A-D84D-4362-8087-6ED15FB9037C}" type="parTrans" cxnId="{2B998E38-2202-4EF6-800E-D0A4858CDADA}">
      <dgm:prSet/>
      <dgm:spPr/>
      <dgm:t>
        <a:bodyPr/>
        <a:lstStyle/>
        <a:p>
          <a:endParaRPr lang="ru-RU"/>
        </a:p>
      </dgm:t>
    </dgm:pt>
    <dgm:pt modelId="{D2C101AE-BD81-4C26-A02E-7E5874C7C990}" type="sibTrans" cxnId="{2B998E38-2202-4EF6-800E-D0A4858CDADA}">
      <dgm:prSet/>
      <dgm:spPr/>
      <dgm:t>
        <a:bodyPr/>
        <a:lstStyle/>
        <a:p>
          <a:endParaRPr lang="ru-RU"/>
        </a:p>
      </dgm:t>
    </dgm:pt>
    <dgm:pt modelId="{A1616B26-B274-48DD-9AB4-4533A81F7794}">
      <dgm:prSet phldrT="[Текст]" custT="1"/>
      <dgm:spPr/>
      <dgm:t>
        <a:bodyPr/>
        <a:lstStyle/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400" dirty="0" smtClean="0">
            <a:solidFill>
              <a:srgbClr val="AC0000"/>
            </a:solidFill>
          </a:endParaRPr>
        </a:p>
      </dgm:t>
    </dgm:pt>
    <dgm:pt modelId="{830A9AF8-9004-40C9-B7D5-2BC43324CCF7}" type="parTrans" cxnId="{21BDE342-49CB-4C55-9DDA-3183269855CE}">
      <dgm:prSet/>
      <dgm:spPr/>
      <dgm:t>
        <a:bodyPr/>
        <a:lstStyle/>
        <a:p>
          <a:endParaRPr lang="ru-RU"/>
        </a:p>
      </dgm:t>
    </dgm:pt>
    <dgm:pt modelId="{4085547F-740A-4F62-B7BE-F273420F5513}" type="sibTrans" cxnId="{21BDE342-49CB-4C55-9DDA-3183269855CE}">
      <dgm:prSet/>
      <dgm:spPr/>
      <dgm:t>
        <a:bodyPr/>
        <a:lstStyle/>
        <a:p>
          <a:endParaRPr lang="ru-RU"/>
        </a:p>
      </dgm:t>
    </dgm:pt>
    <dgm:pt modelId="{CAE6C562-C09F-451D-9643-3B988ACB88FB}">
      <dgm:prSet phldrT="[Текст]" custT="1"/>
      <dgm:spPr/>
      <dgm:t>
        <a:bodyPr/>
        <a:lstStyle/>
        <a:p>
          <a:pPr marL="285750" indent="0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2400" dirty="0" smtClean="0">
              <a:solidFill>
                <a:srgbClr val="AC0000"/>
              </a:solidFill>
            </a:rPr>
            <a:t>Подготовка кадров-управленцев (</a:t>
          </a:r>
          <a:r>
            <a:rPr lang="ru-RU" sz="2400" dirty="0" err="1" smtClean="0">
              <a:solidFill>
                <a:srgbClr val="AC0000"/>
              </a:solidFill>
            </a:rPr>
            <a:t>И.Вышнеградский</a:t>
          </a:r>
          <a:r>
            <a:rPr lang="ru-RU" sz="2400" dirty="0" smtClean="0">
              <a:solidFill>
                <a:srgbClr val="AC0000"/>
              </a:solidFill>
            </a:rPr>
            <a:t>)</a:t>
          </a:r>
        </a:p>
      </dgm:t>
    </dgm:pt>
    <dgm:pt modelId="{80975742-B725-401D-8E36-4CAF3ACE537F}" type="parTrans" cxnId="{E7FBC64C-E925-4829-AACB-17845AF5F439}">
      <dgm:prSet/>
      <dgm:spPr/>
    </dgm:pt>
    <dgm:pt modelId="{397CD369-61A2-467D-822A-58CDA507D295}" type="sibTrans" cxnId="{E7FBC64C-E925-4829-AACB-17845AF5F439}">
      <dgm:prSet/>
      <dgm:spPr/>
    </dgm:pt>
    <dgm:pt modelId="{D48A7C12-D396-40A6-BD69-B51C921C5C0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 smtClean="0">
              <a:solidFill>
                <a:srgbClr val="AC0000"/>
              </a:solidFill>
            </a:rPr>
            <a:t>Б.Чичерин, М.Ковалевский, В.Левитский</a:t>
          </a:r>
          <a:endParaRPr lang="ru-RU" sz="2400" dirty="0" smtClean="0">
            <a:solidFill>
              <a:srgbClr val="AC0000"/>
            </a:solidFill>
          </a:endParaRPr>
        </a:p>
      </dgm:t>
    </dgm:pt>
    <dgm:pt modelId="{A86CCBBF-CDC0-4CD0-B764-D31929D9FBE4}" type="parTrans" cxnId="{F21BA4AD-6164-4A70-A23C-3208D0FA237D}">
      <dgm:prSet/>
      <dgm:spPr/>
    </dgm:pt>
    <dgm:pt modelId="{FBE50A6B-0092-40B1-925E-7223CEF31C23}" type="sibTrans" cxnId="{F21BA4AD-6164-4A70-A23C-3208D0FA237D}">
      <dgm:prSet/>
      <dgm:spPr/>
    </dgm:pt>
    <dgm:pt modelId="{6B07D211-5120-4B38-989B-892021FBF905}" type="pres">
      <dgm:prSet presAssocID="{C89FC8A0-A2DB-473D-A8C4-5F372CBBF73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908BCBB-AECF-4128-AFD5-89D4DA16B610}" type="pres">
      <dgm:prSet presAssocID="{E271DB60-FDA1-47E2-B9F1-F75F4FFEE28E}" presName="linNode" presStyleCnt="0"/>
      <dgm:spPr/>
    </dgm:pt>
    <dgm:pt modelId="{43E880A0-C571-45AE-B752-661091514947}" type="pres">
      <dgm:prSet presAssocID="{E271DB60-FDA1-47E2-B9F1-F75F4FFEE28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21CDE-F397-42ED-A7A8-DD4DF73A9D72}" type="pres">
      <dgm:prSet presAssocID="{E271DB60-FDA1-47E2-B9F1-F75F4FFEE28E}" presName="childShp" presStyleLbl="bgAccFollowNode1" presStyleIdx="0" presStyleCnt="2" custScaleX="1204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10C5D4-F4EA-4605-B110-8E35CAFA1015}" type="pres">
      <dgm:prSet presAssocID="{0D2FA069-515E-4C93-BE94-58813DF95731}" presName="spacing" presStyleCnt="0"/>
      <dgm:spPr/>
    </dgm:pt>
    <dgm:pt modelId="{EE4C7AE9-60EC-40F9-9CAA-8E147119D0C3}" type="pres">
      <dgm:prSet presAssocID="{693F187E-1F0A-4EB9-9035-3C074B15AB48}" presName="linNode" presStyleCnt="0"/>
      <dgm:spPr/>
    </dgm:pt>
    <dgm:pt modelId="{E2E3B438-D4CB-4021-9732-C4E8C58D16BE}" type="pres">
      <dgm:prSet presAssocID="{693F187E-1F0A-4EB9-9035-3C074B15AB48}" presName="parentShp" presStyleLbl="node1" presStyleIdx="1" presStyleCnt="2" custScaleX="91667" custLinFactNeighborX="-2778" custLinFactNeighborY="2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8A8421-7BC1-447E-9FE8-A783F687456A}" type="pres">
      <dgm:prSet presAssocID="{693F187E-1F0A-4EB9-9035-3C074B15AB48}" presName="childShp" presStyleLbl="bgAccFollowNode1" presStyleIdx="1" presStyleCnt="2" custLinFactNeighborX="-2083" custLinFactNeighborY="-3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3EC057-2DFC-4865-A591-7F17E64D2C10}" srcId="{C89FC8A0-A2DB-473D-A8C4-5F372CBBF739}" destId="{E271DB60-FDA1-47E2-B9F1-F75F4FFEE28E}" srcOrd="0" destOrd="0" parTransId="{DD39D884-A1F6-491C-BF51-BAFD42E3378D}" sibTransId="{0D2FA069-515E-4C93-BE94-58813DF95731}"/>
    <dgm:cxn modelId="{A782F00B-4053-4702-8655-390EF8CCB427}" type="presOf" srcId="{693F187E-1F0A-4EB9-9035-3C074B15AB48}" destId="{E2E3B438-D4CB-4021-9732-C4E8C58D16BE}" srcOrd="0" destOrd="0" presId="urn:microsoft.com/office/officeart/2005/8/layout/vList6"/>
    <dgm:cxn modelId="{18FECDD5-6928-4D58-B204-FCA268E7E01E}" srcId="{E271DB60-FDA1-47E2-B9F1-F75F4FFEE28E}" destId="{A8F7E32A-0FF4-4C4C-971F-763D8808D29F}" srcOrd="0" destOrd="0" parTransId="{F718E5B5-F489-4F40-8930-EFF1060E6360}" sibTransId="{E77E13A5-C8AD-48AD-9BAD-284E8E24CC9A}"/>
    <dgm:cxn modelId="{B91E6D30-C146-4D66-9F8C-0B5163B40EB4}" srcId="{E271DB60-FDA1-47E2-B9F1-F75F4FFEE28E}" destId="{D175AE02-E562-418A-9289-5EC4C1AA9F38}" srcOrd="2" destOrd="0" parTransId="{F643F0ED-3EDE-4157-B389-B7A5669B87B9}" sibTransId="{D146FCD4-A3BD-44E5-80E4-D4057C46ECFF}"/>
    <dgm:cxn modelId="{FC8618FB-BA90-49D1-BD82-B14DE841E2B8}" type="presOf" srcId="{A8F7E32A-0FF4-4C4C-971F-763D8808D29F}" destId="{69F21CDE-F397-42ED-A7A8-DD4DF73A9D72}" srcOrd="0" destOrd="0" presId="urn:microsoft.com/office/officeart/2005/8/layout/vList6"/>
    <dgm:cxn modelId="{DC64AA29-90D7-49E0-B173-091D4E2540C1}" type="presOf" srcId="{BA56EE31-E243-49BD-83AB-3EB12D2208E0}" destId="{CB8A8421-7BC1-447E-9FE8-A783F687456A}" srcOrd="0" destOrd="2" presId="urn:microsoft.com/office/officeart/2005/8/layout/vList6"/>
    <dgm:cxn modelId="{BD22F4D1-F752-4DDF-8C9F-8835C1852407}" type="presOf" srcId="{C89FC8A0-A2DB-473D-A8C4-5F372CBBF739}" destId="{6B07D211-5120-4B38-989B-892021FBF905}" srcOrd="0" destOrd="0" presId="urn:microsoft.com/office/officeart/2005/8/layout/vList6"/>
    <dgm:cxn modelId="{F26597EC-C1E2-4C28-A472-B94C58A6708A}" srcId="{C89FC8A0-A2DB-473D-A8C4-5F372CBBF739}" destId="{693F187E-1F0A-4EB9-9035-3C074B15AB48}" srcOrd="1" destOrd="0" parTransId="{56DB33F4-BE13-4758-B466-F6DEB2CCEF38}" sibTransId="{90521D53-8858-4E0A-97D0-B9A8036AC3CE}"/>
    <dgm:cxn modelId="{E7FBC64C-E925-4829-AACB-17845AF5F439}" srcId="{693F187E-1F0A-4EB9-9035-3C074B15AB48}" destId="{CAE6C562-C09F-451D-9643-3B988ACB88FB}" srcOrd="1" destOrd="0" parTransId="{80975742-B725-401D-8E36-4CAF3ACE537F}" sibTransId="{397CD369-61A2-467D-822A-58CDA507D295}"/>
    <dgm:cxn modelId="{F21BA4AD-6164-4A70-A23C-3208D0FA237D}" srcId="{E271DB60-FDA1-47E2-B9F1-F75F4FFEE28E}" destId="{D48A7C12-D396-40A6-BD69-B51C921C5C0C}" srcOrd="1" destOrd="0" parTransId="{A86CCBBF-CDC0-4CD0-B764-D31929D9FBE4}" sibTransId="{FBE50A6B-0092-40B1-925E-7223CEF31C23}"/>
    <dgm:cxn modelId="{FACEDE63-1E70-408C-A205-2A975BF74AC7}" type="presOf" srcId="{D48A7C12-D396-40A6-BD69-B51C921C5C0C}" destId="{69F21CDE-F397-42ED-A7A8-DD4DF73A9D72}" srcOrd="0" destOrd="1" presId="urn:microsoft.com/office/officeart/2005/8/layout/vList6"/>
    <dgm:cxn modelId="{29AA8612-CE27-4081-B1D5-A9BA1F57FC90}" type="presOf" srcId="{A1616B26-B274-48DD-9AB4-4533A81F7794}" destId="{CB8A8421-7BC1-447E-9FE8-A783F687456A}" srcOrd="0" destOrd="3" presId="urn:microsoft.com/office/officeart/2005/8/layout/vList6"/>
    <dgm:cxn modelId="{1E47D0FD-D6D8-40BC-8BC3-D8B6F23047F7}" type="presOf" srcId="{E271DB60-FDA1-47E2-B9F1-F75F4FFEE28E}" destId="{43E880A0-C571-45AE-B752-661091514947}" srcOrd="0" destOrd="0" presId="urn:microsoft.com/office/officeart/2005/8/layout/vList6"/>
    <dgm:cxn modelId="{21BDE342-49CB-4C55-9DDA-3183269855CE}" srcId="{693F187E-1F0A-4EB9-9035-3C074B15AB48}" destId="{A1616B26-B274-48DD-9AB4-4533A81F7794}" srcOrd="3" destOrd="0" parTransId="{830A9AF8-9004-40C9-B7D5-2BC43324CCF7}" sibTransId="{4085547F-740A-4F62-B7BE-F273420F5513}"/>
    <dgm:cxn modelId="{EC9B36BB-11F2-4F03-BB71-3CB385092216}" type="presOf" srcId="{CAE6C562-C09F-451D-9643-3B988ACB88FB}" destId="{CB8A8421-7BC1-447E-9FE8-A783F687456A}" srcOrd="0" destOrd="1" presId="urn:microsoft.com/office/officeart/2005/8/layout/vList6"/>
    <dgm:cxn modelId="{74C00B96-00FC-4CE2-8DED-827A3CBF749E}" srcId="{693F187E-1F0A-4EB9-9035-3C074B15AB48}" destId="{72841DE6-95E7-4AD9-BE88-97A69EC668E3}" srcOrd="0" destOrd="0" parTransId="{9B658965-6D46-455C-A890-8EE0A10C6633}" sibTransId="{0AA481BF-35DD-46AD-90A1-606571F9D3AB}"/>
    <dgm:cxn modelId="{F9C1D57E-2DFB-4E10-BDFB-4DB838285B1C}" type="presOf" srcId="{D175AE02-E562-418A-9289-5EC4C1AA9F38}" destId="{69F21CDE-F397-42ED-A7A8-DD4DF73A9D72}" srcOrd="0" destOrd="2" presId="urn:microsoft.com/office/officeart/2005/8/layout/vList6"/>
    <dgm:cxn modelId="{2B998E38-2202-4EF6-800E-D0A4858CDADA}" srcId="{693F187E-1F0A-4EB9-9035-3C074B15AB48}" destId="{BA56EE31-E243-49BD-83AB-3EB12D2208E0}" srcOrd="2" destOrd="0" parTransId="{A91AA23A-D84D-4362-8087-6ED15FB9037C}" sibTransId="{D2C101AE-BD81-4C26-A02E-7E5874C7C990}"/>
    <dgm:cxn modelId="{EA023C2F-377A-4CCE-9BAE-308C146D5990}" type="presOf" srcId="{72841DE6-95E7-4AD9-BE88-97A69EC668E3}" destId="{CB8A8421-7BC1-447E-9FE8-A783F687456A}" srcOrd="0" destOrd="0" presId="urn:microsoft.com/office/officeart/2005/8/layout/vList6"/>
    <dgm:cxn modelId="{66107F7A-2145-40F9-B193-BED074CC120F}" type="presParOf" srcId="{6B07D211-5120-4B38-989B-892021FBF905}" destId="{9908BCBB-AECF-4128-AFD5-89D4DA16B610}" srcOrd="0" destOrd="0" presId="urn:microsoft.com/office/officeart/2005/8/layout/vList6"/>
    <dgm:cxn modelId="{1FD16DB4-C14A-4FD9-8460-D2492C1BFD8B}" type="presParOf" srcId="{9908BCBB-AECF-4128-AFD5-89D4DA16B610}" destId="{43E880A0-C571-45AE-B752-661091514947}" srcOrd="0" destOrd="0" presId="urn:microsoft.com/office/officeart/2005/8/layout/vList6"/>
    <dgm:cxn modelId="{E5EA8CA5-748B-4085-9593-DDBF31DD735D}" type="presParOf" srcId="{9908BCBB-AECF-4128-AFD5-89D4DA16B610}" destId="{69F21CDE-F397-42ED-A7A8-DD4DF73A9D72}" srcOrd="1" destOrd="0" presId="urn:microsoft.com/office/officeart/2005/8/layout/vList6"/>
    <dgm:cxn modelId="{3035912C-90D7-4783-9903-602B224E8580}" type="presParOf" srcId="{6B07D211-5120-4B38-989B-892021FBF905}" destId="{E510C5D4-F4EA-4605-B110-8E35CAFA1015}" srcOrd="1" destOrd="0" presId="urn:microsoft.com/office/officeart/2005/8/layout/vList6"/>
    <dgm:cxn modelId="{B5D1FE48-B425-4F72-B45B-3993D08371CB}" type="presParOf" srcId="{6B07D211-5120-4B38-989B-892021FBF905}" destId="{EE4C7AE9-60EC-40F9-9CAA-8E147119D0C3}" srcOrd="2" destOrd="0" presId="urn:microsoft.com/office/officeart/2005/8/layout/vList6"/>
    <dgm:cxn modelId="{E28FBE1B-3272-401B-9AC7-A4BDDBFC231D}" type="presParOf" srcId="{EE4C7AE9-60EC-40F9-9CAA-8E147119D0C3}" destId="{E2E3B438-D4CB-4021-9732-C4E8C58D16BE}" srcOrd="0" destOrd="0" presId="urn:microsoft.com/office/officeart/2005/8/layout/vList6"/>
    <dgm:cxn modelId="{BE9E6830-1069-4B44-A916-A189CE211005}" type="presParOf" srcId="{EE4C7AE9-60EC-40F9-9CAA-8E147119D0C3}" destId="{CB8A8421-7BC1-447E-9FE8-A783F687456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DBC11E-B564-4A9D-AE01-1649E6C0D6D6}">
      <dsp:nvSpPr>
        <dsp:cNvPr id="0" name=""/>
        <dsp:cNvSpPr/>
      </dsp:nvSpPr>
      <dsp:spPr>
        <a:xfrm>
          <a:off x="5799251" y="2997441"/>
          <a:ext cx="91440" cy="5583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8372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F223A8-0311-4F3D-B23D-A44E51BB0C25}">
      <dsp:nvSpPr>
        <dsp:cNvPr id="0" name=""/>
        <dsp:cNvSpPr/>
      </dsp:nvSpPr>
      <dsp:spPr>
        <a:xfrm>
          <a:off x="4071211" y="1374552"/>
          <a:ext cx="1773759" cy="4037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891"/>
              </a:lnTo>
              <a:lnTo>
                <a:pt x="1773759" y="225891"/>
              </a:lnTo>
              <a:lnTo>
                <a:pt x="1773759" y="403748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AB8FFE-098E-44D6-9AC4-4997A5B78098}">
      <dsp:nvSpPr>
        <dsp:cNvPr id="0" name=""/>
        <dsp:cNvSpPr/>
      </dsp:nvSpPr>
      <dsp:spPr>
        <a:xfrm>
          <a:off x="2285897" y="2997441"/>
          <a:ext cx="91440" cy="5583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8372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E6326-F43B-42BB-A09B-FA166C578541}">
      <dsp:nvSpPr>
        <dsp:cNvPr id="0" name=""/>
        <dsp:cNvSpPr/>
      </dsp:nvSpPr>
      <dsp:spPr>
        <a:xfrm>
          <a:off x="2331617" y="1374552"/>
          <a:ext cx="1739594" cy="403748"/>
        </a:xfrm>
        <a:custGeom>
          <a:avLst/>
          <a:gdLst/>
          <a:ahLst/>
          <a:cxnLst/>
          <a:rect l="0" t="0" r="0" b="0"/>
          <a:pathLst>
            <a:path>
              <a:moveTo>
                <a:pt x="1739594" y="0"/>
              </a:moveTo>
              <a:lnTo>
                <a:pt x="1739594" y="225891"/>
              </a:lnTo>
              <a:lnTo>
                <a:pt x="0" y="225891"/>
              </a:lnTo>
              <a:lnTo>
                <a:pt x="0" y="403748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D713DA-4D0A-42D9-8056-88762AAE3FC7}">
      <dsp:nvSpPr>
        <dsp:cNvPr id="0" name=""/>
        <dsp:cNvSpPr/>
      </dsp:nvSpPr>
      <dsp:spPr>
        <a:xfrm>
          <a:off x="3111259" y="155413"/>
          <a:ext cx="1919905" cy="12191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EBA481-2AB3-48CD-AAB4-0E50A80FEF6C}">
      <dsp:nvSpPr>
        <dsp:cNvPr id="0" name=""/>
        <dsp:cNvSpPr/>
      </dsp:nvSpPr>
      <dsp:spPr>
        <a:xfrm>
          <a:off x="3324581" y="358069"/>
          <a:ext cx="1919905" cy="12191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</a:rPr>
            <a:t>Основные модели управления</a:t>
          </a:r>
          <a:endParaRPr lang="ru-RU" sz="2400" b="1" kern="1200" dirty="0">
            <a:solidFill>
              <a:srgbClr val="C00000"/>
            </a:solidFill>
          </a:endParaRPr>
        </a:p>
      </dsp:txBody>
      <dsp:txXfrm>
        <a:off x="3324581" y="358069"/>
        <a:ext cx="1919905" cy="1219139"/>
      </dsp:txXfrm>
    </dsp:sp>
    <dsp:sp modelId="{79D3B47A-596E-4DD1-B953-DE84768A3BCC}">
      <dsp:nvSpPr>
        <dsp:cNvPr id="0" name=""/>
        <dsp:cNvSpPr/>
      </dsp:nvSpPr>
      <dsp:spPr>
        <a:xfrm>
          <a:off x="929731" y="1778301"/>
          <a:ext cx="2803771" cy="12191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88E092-E43A-4BCB-8AA6-1F3E67CC4785}">
      <dsp:nvSpPr>
        <dsp:cNvPr id="0" name=""/>
        <dsp:cNvSpPr/>
      </dsp:nvSpPr>
      <dsp:spPr>
        <a:xfrm>
          <a:off x="1143054" y="1980958"/>
          <a:ext cx="2803771" cy="12191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</a:rPr>
            <a:t>организационно-административная</a:t>
          </a:r>
          <a:endParaRPr lang="ru-RU" sz="2400" kern="1200" dirty="0">
            <a:solidFill>
              <a:srgbClr val="C00000"/>
            </a:solidFill>
          </a:endParaRPr>
        </a:p>
      </dsp:txBody>
      <dsp:txXfrm>
        <a:off x="1143054" y="1980958"/>
        <a:ext cx="2803771" cy="1219139"/>
      </dsp:txXfrm>
    </dsp:sp>
    <dsp:sp modelId="{A40CB677-7A39-4368-956D-76935E31F4E1}">
      <dsp:nvSpPr>
        <dsp:cNvPr id="0" name=""/>
        <dsp:cNvSpPr/>
      </dsp:nvSpPr>
      <dsp:spPr>
        <a:xfrm>
          <a:off x="746207" y="3555813"/>
          <a:ext cx="3170819" cy="12191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E29F83-BFDA-4CE8-A168-24ED116238DF}">
      <dsp:nvSpPr>
        <dsp:cNvPr id="0" name=""/>
        <dsp:cNvSpPr/>
      </dsp:nvSpPr>
      <dsp:spPr>
        <a:xfrm>
          <a:off x="959530" y="3758470"/>
          <a:ext cx="3170819" cy="12191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И.В. Сталин и его группа, Л.Б. Каменев и Г.Е. Зиновьев и их группы единомышленников, а также Л.Д. Троцкий и его групп</a:t>
          </a:r>
          <a:endParaRPr lang="ru-RU" sz="1700" kern="1200" dirty="0"/>
        </a:p>
      </dsp:txBody>
      <dsp:txXfrm>
        <a:off x="959530" y="3758470"/>
        <a:ext cx="3170819" cy="1219139"/>
      </dsp:txXfrm>
    </dsp:sp>
    <dsp:sp modelId="{6E9F42EC-5660-488C-A3DA-6FFB246684E9}">
      <dsp:nvSpPr>
        <dsp:cNvPr id="0" name=""/>
        <dsp:cNvSpPr/>
      </dsp:nvSpPr>
      <dsp:spPr>
        <a:xfrm>
          <a:off x="4556733" y="1778301"/>
          <a:ext cx="2576474" cy="12191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CE9EE-BBBD-408F-B16E-4E914B87A5E0}">
      <dsp:nvSpPr>
        <dsp:cNvPr id="0" name=""/>
        <dsp:cNvSpPr/>
      </dsp:nvSpPr>
      <dsp:spPr>
        <a:xfrm>
          <a:off x="4770056" y="1980958"/>
          <a:ext cx="2576474" cy="12191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 </a:t>
          </a:r>
          <a:r>
            <a:rPr lang="ru-RU" sz="2400" b="1" kern="1200" dirty="0" smtClean="0">
              <a:solidFill>
                <a:srgbClr val="C00000"/>
              </a:solidFill>
            </a:rPr>
            <a:t>экономическая</a:t>
          </a:r>
        </a:p>
      </dsp:txBody>
      <dsp:txXfrm>
        <a:off x="4770056" y="1980958"/>
        <a:ext cx="2576474" cy="1219139"/>
      </dsp:txXfrm>
    </dsp:sp>
    <dsp:sp modelId="{A9557238-AA55-4971-9652-3F06D97C6919}">
      <dsp:nvSpPr>
        <dsp:cNvPr id="0" name=""/>
        <dsp:cNvSpPr/>
      </dsp:nvSpPr>
      <dsp:spPr>
        <a:xfrm>
          <a:off x="4343672" y="3555813"/>
          <a:ext cx="3002597" cy="12191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A56974-7BC6-4CB3-A029-149BA6742BE6}">
      <dsp:nvSpPr>
        <dsp:cNvPr id="0" name=""/>
        <dsp:cNvSpPr/>
      </dsp:nvSpPr>
      <dsp:spPr>
        <a:xfrm>
          <a:off x="4556995" y="3758470"/>
          <a:ext cx="3002597" cy="12191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Н.И. Бухарин и его </a:t>
          </a:r>
          <a:r>
            <a:rPr lang="ru-RU" sz="1800" b="1" kern="1200" dirty="0" smtClean="0"/>
            <a:t>группа</a:t>
          </a:r>
          <a:endParaRPr lang="ru-RU" sz="1800" b="1" kern="1200" dirty="0" smtClean="0"/>
        </a:p>
      </dsp:txBody>
      <dsp:txXfrm>
        <a:off x="4556995" y="3758470"/>
        <a:ext cx="3002597" cy="12191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F21CDE-F397-42ED-A7A8-DD4DF73A9D72}">
      <dsp:nvSpPr>
        <dsp:cNvPr id="0" name=""/>
        <dsp:cNvSpPr/>
      </dsp:nvSpPr>
      <dsp:spPr>
        <a:xfrm>
          <a:off x="3257863" y="496"/>
          <a:ext cx="5885822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kern="1200" dirty="0" smtClean="0">
              <a:solidFill>
                <a:srgbClr val="AC0000"/>
              </a:solidFill>
            </a:rPr>
            <a:t>Концепция «культурного государства»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200" kern="1200" dirty="0" smtClean="0">
              <a:solidFill>
                <a:srgbClr val="AC0000"/>
              </a:solidFill>
            </a:rPr>
            <a:t>Б.Чичерин, М.Ковалевский, В.Левитский</a:t>
          </a:r>
          <a:endParaRPr lang="ru-RU" sz="2400" kern="1200" dirty="0" smtClean="0">
            <a:solidFill>
              <a:srgbClr val="AC0000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kern="1200" dirty="0" smtClean="0">
              <a:solidFill>
                <a:srgbClr val="AC0000"/>
              </a:solidFill>
            </a:rPr>
            <a:t> </a:t>
          </a:r>
          <a:r>
            <a:rPr lang="ru-RU" sz="2400" b="1" kern="1200" dirty="0" err="1" smtClean="0">
              <a:solidFill>
                <a:srgbClr val="AC0000"/>
              </a:solidFill>
            </a:rPr>
            <a:t>В.А.Гольцев</a:t>
          </a:r>
          <a:r>
            <a:rPr lang="ru-RU" sz="2400" kern="1200" dirty="0" smtClean="0">
              <a:solidFill>
                <a:srgbClr val="AC0000"/>
              </a:solidFill>
            </a:rPr>
            <a:t> «Учение об управлении»</a:t>
          </a:r>
        </a:p>
        <a:p>
          <a:pPr marL="285750" lvl="1" indent="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 dirty="0" smtClean="0"/>
        </a:p>
      </dsp:txBody>
      <dsp:txXfrm>
        <a:off x="3257863" y="496"/>
        <a:ext cx="5885822" cy="1934765"/>
      </dsp:txXfrm>
    </dsp:sp>
    <dsp:sp modelId="{43E880A0-C571-45AE-B752-661091514947}">
      <dsp:nvSpPr>
        <dsp:cNvPr id="0" name=""/>
        <dsp:cNvSpPr/>
      </dsp:nvSpPr>
      <dsp:spPr>
        <a:xfrm>
          <a:off x="313" y="496"/>
          <a:ext cx="3257549" cy="19347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Фундаментальные исследования</a:t>
          </a:r>
          <a:endParaRPr lang="ru-RU" sz="2800" kern="1200" dirty="0"/>
        </a:p>
      </dsp:txBody>
      <dsp:txXfrm>
        <a:off x="313" y="496"/>
        <a:ext cx="3257549" cy="1934765"/>
      </dsp:txXfrm>
    </dsp:sp>
    <dsp:sp modelId="{CB8A8421-7BC1-447E-9FE8-A783F687456A}">
      <dsp:nvSpPr>
        <dsp:cNvPr id="0" name=""/>
        <dsp:cNvSpPr/>
      </dsp:nvSpPr>
      <dsp:spPr>
        <a:xfrm>
          <a:off x="3429018" y="2057403"/>
          <a:ext cx="5486400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85750" lvl="1" indent="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AC0000"/>
              </a:solidFill>
            </a:rPr>
            <a:t>Централизация управления государством (Д.Менделеев)</a:t>
          </a:r>
        </a:p>
        <a:p>
          <a:pPr marL="285750" lvl="1" indent="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AC0000"/>
              </a:solidFill>
            </a:rPr>
            <a:t>Подготовка кадров-управленцев (</a:t>
          </a:r>
          <a:r>
            <a:rPr lang="ru-RU" sz="2400" kern="1200" dirty="0" err="1" smtClean="0">
              <a:solidFill>
                <a:srgbClr val="AC0000"/>
              </a:solidFill>
            </a:rPr>
            <a:t>И.Вышнеградский</a:t>
          </a:r>
          <a:r>
            <a:rPr lang="ru-RU" sz="2400" kern="1200" dirty="0" smtClean="0">
              <a:solidFill>
                <a:srgbClr val="AC0000"/>
              </a:solidFill>
            </a:rPr>
            <a:t>)</a:t>
          </a:r>
        </a:p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 smtClean="0">
            <a:solidFill>
              <a:srgbClr val="AC0000"/>
            </a:solidFill>
          </a:endParaRPr>
        </a:p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 smtClean="0">
            <a:solidFill>
              <a:srgbClr val="AC0000"/>
            </a:solidFill>
          </a:endParaRPr>
        </a:p>
      </dsp:txBody>
      <dsp:txXfrm>
        <a:off x="3429018" y="2057403"/>
        <a:ext cx="5486400" cy="1934765"/>
      </dsp:txXfrm>
    </dsp:sp>
    <dsp:sp modelId="{E2E3B438-D4CB-4021-9732-C4E8C58D16BE}">
      <dsp:nvSpPr>
        <dsp:cNvPr id="0" name=""/>
        <dsp:cNvSpPr/>
      </dsp:nvSpPr>
      <dsp:spPr>
        <a:xfrm>
          <a:off x="0" y="2129234"/>
          <a:ext cx="3352812" cy="19347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Прикладные исследования</a:t>
          </a:r>
        </a:p>
      </dsp:txBody>
      <dsp:txXfrm>
        <a:off x="0" y="2129234"/>
        <a:ext cx="3352812" cy="19347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A46EA-36B1-4E7C-92A3-B7969FAED9F7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8304C-D2FF-4900-BD73-E45BA7A7A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202823-F31A-4543-A3E5-5C136EDCEA0E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73587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109" y="4346304"/>
            <a:ext cx="5025783" cy="4112521"/>
          </a:xfrm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32025" y="413067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1066800"/>
          <a:ext cx="9144000" cy="56683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182610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/>
                      </a:r>
                      <a:b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ru-RU" sz="2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7   </a:t>
                      </a:r>
                      <a:r>
                        <a:rPr lang="en-US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  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79859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8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8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8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1024671">
                <a:tc>
                  <a:txBody>
                    <a:bodyPr/>
                    <a:lstStyle/>
                    <a:p>
                      <a:pPr algn="ctr" rtl="0" fontAlgn="t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172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97303">
                <a:tc>
                  <a:txBody>
                    <a:bodyPr/>
                    <a:lstStyle/>
                    <a:p>
                      <a:pPr algn="l" rtl="0" fontAlgn="ctr"/>
                      <a:endParaRPr lang="ru-RU" sz="18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3742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rtl="0" fontAlgn="t"/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7924800" cy="533400"/>
          </a:xfrm>
        </p:spPr>
        <p:txBody>
          <a:bodyPr>
            <a:normAutofit fontScale="92500"/>
          </a:bodyPr>
          <a:lstStyle/>
          <a:p>
            <a:pPr algn="l"/>
            <a:r>
              <a:rPr lang="ru-RU" sz="2700" b="1" dirty="0" smtClean="0"/>
              <a:t>4. Теория кооперации в представлении А.Я. Чаянова </a:t>
            </a:r>
          </a:p>
          <a:p>
            <a:pPr algn="l"/>
            <a:endParaRPr lang="ru-RU" sz="2700" b="1" dirty="0" smtClean="0"/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2514600"/>
            <a:ext cx="7467600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endParaRPr lang="ru-RU" sz="2000" b="1" dirty="0" smtClean="0">
              <a:solidFill>
                <a:srgbClr val="AC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000" b="1" dirty="0" smtClean="0">
                <a:solidFill>
                  <a:srgbClr val="AC0000"/>
                </a:solidFill>
              </a:rPr>
              <a:t>Основные его работы в области организации управления сельским хозяйством </a:t>
            </a: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000" b="1" dirty="0" smtClean="0">
                <a:solidFill>
                  <a:srgbClr val="AC0000"/>
                </a:solidFill>
              </a:rPr>
              <a:t>«Оптимальные размеры земледельческих хозяйств» (1922),</a:t>
            </a: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000" b="1" dirty="0" smtClean="0">
                <a:solidFill>
                  <a:srgbClr val="AC0000"/>
                </a:solidFill>
              </a:rPr>
              <a:t>«Организация крестьянского хозяйства» (1925), </a:t>
            </a: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000" b="1" dirty="0" smtClean="0">
                <a:solidFill>
                  <a:srgbClr val="AC0000"/>
                </a:solidFill>
              </a:rPr>
              <a:t>«Как организовать крестьянское хозяйство в Нечерноземной зоне» (1926).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endParaRPr lang="ru-RU" sz="2000" b="1" dirty="0" smtClean="0">
              <a:solidFill>
                <a:srgbClr val="AC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1676400"/>
            <a:ext cx="373380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400" b="1" u="sng" dirty="0" smtClean="0">
                <a:solidFill>
                  <a:srgbClr val="AC0000"/>
                </a:solidFill>
              </a:rPr>
              <a:t>М.М. </a:t>
            </a:r>
            <a:r>
              <a:rPr lang="ru-RU" sz="2400" b="1" u="sng" dirty="0" err="1" smtClean="0">
                <a:solidFill>
                  <a:srgbClr val="AC0000"/>
                </a:solidFill>
              </a:rPr>
              <a:t>Туган-Барановский</a:t>
            </a:r>
            <a:endParaRPr lang="ru-RU" sz="2400" b="1" u="sng" dirty="0" smtClean="0">
              <a:solidFill>
                <a:srgbClr val="AC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2362200"/>
            <a:ext cx="373380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400" b="1" u="sng" dirty="0" smtClean="0">
                <a:solidFill>
                  <a:srgbClr val="AC0000"/>
                </a:solidFill>
              </a:rPr>
              <a:t>А.Я. Чаянов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229600" cy="5334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2700" b="1" dirty="0" smtClean="0"/>
              <a:t>5.</a:t>
            </a:r>
            <a:r>
              <a:rPr lang="ru-RU" sz="2800" b="1" dirty="0" smtClean="0">
                <a:solidFill>
                  <a:srgbClr val="AC0000"/>
                </a:solidFill>
              </a:rPr>
              <a:t> </a:t>
            </a:r>
            <a:r>
              <a:rPr lang="ru-RU" sz="2700" b="1" dirty="0" smtClean="0"/>
              <a:t>Планирование как основа управления экономикой СССР</a:t>
            </a:r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752600"/>
            <a:ext cx="8686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AC0000"/>
                </a:solidFill>
              </a:rPr>
              <a:t>Планирование как база управления народным хозяйством. </a:t>
            </a:r>
          </a:p>
          <a:p>
            <a:r>
              <a:rPr lang="ru-RU" sz="2400" dirty="0" smtClean="0">
                <a:solidFill>
                  <a:srgbClr val="AC0000"/>
                </a:solidFill>
              </a:rPr>
              <a:t>Труды Л.В. Канторовича, В.В. Новожилова, В.С. Немчинова – в основе плановой науки (теории оптимального планирования социалистической экономики). </a:t>
            </a:r>
          </a:p>
          <a:p>
            <a:r>
              <a:rPr lang="ru-RU" sz="2400" dirty="0" smtClean="0">
                <a:solidFill>
                  <a:srgbClr val="AC0000"/>
                </a:solidFill>
              </a:rPr>
              <a:t>В.В. Новожилов как приемник основоположников русской экономической школы – М.М. </a:t>
            </a:r>
            <a:r>
              <a:rPr lang="ru-RU" sz="2400" dirty="0" err="1" smtClean="0">
                <a:solidFill>
                  <a:srgbClr val="AC0000"/>
                </a:solidFill>
              </a:rPr>
              <a:t>Туган-Барановского</a:t>
            </a:r>
            <a:r>
              <a:rPr lang="ru-RU" sz="2400" dirty="0" smtClean="0">
                <a:solidFill>
                  <a:srgbClr val="AC0000"/>
                </a:solidFill>
              </a:rPr>
              <a:t>, Е.Е. Слуцкого, А.И. Чупрова, В.К. Дмитриева.  Роль Немчинова в создании и руководстве Лабораторией экономико-математических методов АН СССР (позднее ЦЭМИ АН СССР, ныне ЦЭМИ РАН). Экономико-математические методы в управлении народным хозяйством и интеграция советской науки в мировую в области экономико-математических методов). А.Л. Лурье и его вклад в теорию и методологию экономико-математического моделирования.</a:t>
            </a:r>
            <a:endParaRPr lang="ru-RU" sz="2400" dirty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143000"/>
            <a:ext cx="8458200" cy="53340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/>
              <a:t>6. Движение за научную организацию труда (НОТ) </a:t>
            </a:r>
          </a:p>
          <a:p>
            <a:pPr algn="l"/>
            <a:endParaRPr lang="ru-RU" sz="2700" b="1" dirty="0" smtClean="0"/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1910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905000"/>
            <a:ext cx="8763000" cy="707886"/>
          </a:xfrm>
          <a:prstGeom prst="rect">
            <a:avLst/>
          </a:prstGeom>
          <a:ln w="5715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AC0000"/>
                </a:solidFill>
              </a:rPr>
              <a:t>Дискуссия по проблемам развития научной организации труда и управления в СССР в период подготовки ко II Всесоюзной конференции по НОТ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3048000"/>
            <a:ext cx="8610600" cy="369332"/>
          </a:xfrm>
          <a:prstGeom prst="rect">
            <a:avLst/>
          </a:prstGeom>
          <a:ln w="5715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AC0000"/>
                </a:solidFill>
              </a:rPr>
              <a:t>За несколько недель до конференции были опубликованы две платформы по НОТ.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3962400"/>
            <a:ext cx="2895600" cy="646331"/>
          </a:xfrm>
          <a:prstGeom prst="rect">
            <a:avLst/>
          </a:prstGeom>
          <a:ln w="5715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AC0000"/>
                </a:solidFill>
              </a:rPr>
              <a:t>Группа «Семнадцати» во главе с </a:t>
            </a:r>
            <a:r>
              <a:rPr lang="ru-RU" b="1" dirty="0" err="1" smtClean="0">
                <a:solidFill>
                  <a:srgbClr val="AC0000"/>
                </a:solidFill>
              </a:rPr>
              <a:t>Керженцевым</a:t>
            </a:r>
            <a:r>
              <a:rPr lang="ru-RU" b="1" dirty="0" smtClean="0">
                <a:solidFill>
                  <a:srgbClr val="AC0000"/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43600" y="3962400"/>
            <a:ext cx="2895600" cy="646331"/>
          </a:xfrm>
          <a:prstGeom prst="rect">
            <a:avLst/>
          </a:prstGeom>
          <a:ln w="5715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AC0000"/>
                </a:solidFill>
              </a:rPr>
              <a:t>Группа от ЦИТ во главе с </a:t>
            </a:r>
            <a:r>
              <a:rPr lang="ru-RU" b="1" dirty="0" err="1" smtClean="0">
                <a:solidFill>
                  <a:srgbClr val="AC0000"/>
                </a:solidFill>
              </a:rPr>
              <a:t>Гастевым</a:t>
            </a:r>
            <a:r>
              <a:rPr lang="ru-RU" b="1" dirty="0" smtClean="0">
                <a:solidFill>
                  <a:srgbClr val="AC0000"/>
                </a:solidFill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19200" y="5486400"/>
            <a:ext cx="6781800" cy="1323439"/>
          </a:xfrm>
          <a:prstGeom prst="rect">
            <a:avLst/>
          </a:prstGeom>
          <a:ln w="762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AC0000"/>
                </a:solidFill>
              </a:rPr>
              <a:t>Создание  центральной платформы, принятой на II Всесоюзной конференции по НОТ, в которую вошли положи­тельные моменты обеих дискутировавших платформ</a:t>
            </a:r>
            <a:endParaRPr lang="ru-RU" sz="2000" dirty="0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124200" y="3429000"/>
            <a:ext cx="2743200" cy="1752600"/>
          </a:xfrm>
          <a:prstGeom prst="leftRightArrow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Полемика между двумя течениями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447800" y="3505200"/>
            <a:ext cx="484632" cy="457200"/>
          </a:xfrm>
          <a:prstGeom prst="downArrow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858000" y="3505200"/>
            <a:ext cx="484632" cy="457200"/>
          </a:xfrm>
          <a:prstGeom prst="downArrow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ойная стрелка влево/вправо/вверх 14"/>
          <p:cNvSpPr/>
          <p:nvPr/>
        </p:nvSpPr>
        <p:spPr>
          <a:xfrm rot="10800000">
            <a:off x="4038600" y="4876800"/>
            <a:ext cx="911352" cy="609600"/>
          </a:xfrm>
          <a:prstGeom prst="leftRightUp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610600" cy="5334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700" b="1" dirty="0" smtClean="0"/>
              <a:t>6. А.К. </a:t>
            </a:r>
            <a:r>
              <a:rPr lang="ru-RU" sz="2700" b="1" dirty="0" err="1" smtClean="0"/>
              <a:t>Гастев</a:t>
            </a:r>
            <a:r>
              <a:rPr lang="ru-RU" sz="2700" b="1" dirty="0" smtClean="0"/>
              <a:t> - основоположник и организатор исследований по НОТ</a:t>
            </a:r>
          </a:p>
          <a:p>
            <a:pPr algn="l"/>
            <a:endParaRPr lang="ru-RU" sz="2700" b="1" dirty="0" smtClean="0"/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752600"/>
            <a:ext cx="8915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AC0000"/>
                </a:solidFill>
              </a:rPr>
              <a:t>А.К. </a:t>
            </a:r>
            <a:r>
              <a:rPr lang="ru-RU" sz="2400" dirty="0" err="1" smtClean="0">
                <a:solidFill>
                  <a:srgbClr val="AC0000"/>
                </a:solidFill>
              </a:rPr>
              <a:t>Гастев</a:t>
            </a:r>
            <a:r>
              <a:rPr lang="ru-RU" sz="2400" dirty="0" smtClean="0">
                <a:solidFill>
                  <a:srgbClr val="AC0000"/>
                </a:solidFill>
              </a:rPr>
              <a:t> </a:t>
            </a:r>
          </a:p>
          <a:p>
            <a:endParaRPr lang="ru-RU" sz="2400" dirty="0" smtClean="0">
              <a:solidFill>
                <a:srgbClr val="AC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AC0000"/>
                </a:solidFill>
              </a:rPr>
              <a:t>занимался вопросами совершенствования теории и практики организации труда.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AC0000"/>
                </a:solidFill>
              </a:rPr>
              <a:t>сформулировал и обосновал концепцию «трудовые установки». Внедрением методики трудовых установок в практи­ческую деятельность занимался Центральный институт труда (ЦИТ), созданный осенью 1920 г. при ВЦСПС. Важнейшее место в осуществлении методики трудо­вых движений отводилось инструктажу. </a:t>
            </a:r>
          </a:p>
          <a:p>
            <a:endParaRPr lang="ru-RU" sz="2000" dirty="0" smtClean="0">
              <a:solidFill>
                <a:srgbClr val="AC0000"/>
              </a:solidFill>
            </a:endParaRPr>
          </a:p>
          <a:p>
            <a:r>
              <a:rPr lang="ru-RU" sz="2000" dirty="0" smtClean="0">
                <a:solidFill>
                  <a:srgbClr val="AC0000"/>
                </a:solidFill>
              </a:rPr>
              <a:t>Недостатками концепции трудовых установок </a:t>
            </a:r>
            <a:r>
              <a:rPr lang="ru-RU" sz="2000" dirty="0" err="1" smtClean="0">
                <a:solidFill>
                  <a:srgbClr val="AC0000"/>
                </a:solidFill>
              </a:rPr>
              <a:t>Гастева</a:t>
            </a:r>
            <a:r>
              <a:rPr lang="ru-RU" sz="2000" dirty="0" smtClean="0">
                <a:solidFill>
                  <a:srgbClr val="AC0000"/>
                </a:solidFill>
              </a:rPr>
              <a:t> являются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AC0000"/>
                </a:solidFill>
              </a:rPr>
              <a:t> слабая разработка самой методики трудовых установок,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AC0000"/>
                </a:solidFill>
              </a:rPr>
              <a:t>выбор слишком узкой базы исследования,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AC0000"/>
                </a:solidFill>
              </a:rPr>
              <a:t>ориентация на индивидуальность рабочего.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1219201"/>
            <a:ext cx="8458200" cy="609600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7924800" cy="457200"/>
          </a:xfrm>
        </p:spPr>
        <p:txBody>
          <a:bodyPr>
            <a:normAutofit fontScale="25000" lnSpcReduction="20000"/>
          </a:bodyPr>
          <a:lstStyle/>
          <a:p>
            <a:pPr marL="342900" indent="-342900" algn="l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1200" b="1" dirty="0" smtClean="0"/>
              <a:t>7. Управленческая мысль середины </a:t>
            </a:r>
            <a:r>
              <a:rPr lang="en-US" sz="11200" b="1" dirty="0" smtClean="0"/>
              <a:t>XX</a:t>
            </a:r>
            <a:r>
              <a:rPr lang="ru-RU" sz="11200" b="1" dirty="0" smtClean="0"/>
              <a:t> столетия</a:t>
            </a:r>
          </a:p>
          <a:p>
            <a:pPr algn="l"/>
            <a:endParaRPr lang="ru-RU" sz="2700" b="1" dirty="0" smtClean="0"/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676400"/>
            <a:ext cx="89916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AC0000"/>
                </a:solidFill>
              </a:rPr>
              <a:t>  </a:t>
            </a:r>
            <a:r>
              <a:rPr lang="ru-RU" sz="2300" b="1" dirty="0" smtClean="0">
                <a:solidFill>
                  <a:srgbClr val="AC0000"/>
                </a:solidFill>
              </a:rPr>
              <a:t>Преобразования в системе управления экономикой под началом Н.С. Хрущева. Совнархозы – попытка перестройки управления по территориальному принципу.</a:t>
            </a:r>
          </a:p>
          <a:p>
            <a:pPr>
              <a:buFont typeface="Wingdings" pitchFamily="2" charset="2"/>
              <a:buChar char="q"/>
            </a:pPr>
            <a:r>
              <a:rPr lang="ru-RU" sz="2300" b="1" dirty="0" smtClean="0">
                <a:solidFill>
                  <a:srgbClr val="AC0000"/>
                </a:solidFill>
              </a:rPr>
              <a:t>  Принципы экономической реформы в промышленности 1965 г. Вклад А.Н. Косыгина в формирование концепции реформы.</a:t>
            </a:r>
          </a:p>
          <a:p>
            <a:pPr>
              <a:buFont typeface="Wingdings" pitchFamily="2" charset="2"/>
              <a:buChar char="q"/>
            </a:pPr>
            <a:r>
              <a:rPr lang="ru-RU" sz="2300" b="1" dirty="0" smtClean="0">
                <a:solidFill>
                  <a:srgbClr val="AC0000"/>
                </a:solidFill>
              </a:rPr>
              <a:t>  Концептуальные основы, методологические и теоретические положения науки управления, разработанные в 1970-е годы.</a:t>
            </a:r>
          </a:p>
          <a:p>
            <a:pPr>
              <a:buFont typeface="Wingdings" pitchFamily="2" charset="2"/>
              <a:buChar char="q"/>
            </a:pPr>
            <a:r>
              <a:rPr lang="ru-RU" sz="2300" b="1" dirty="0" smtClean="0">
                <a:solidFill>
                  <a:srgbClr val="AC0000"/>
                </a:solidFill>
              </a:rPr>
              <a:t>  Системный подход в управлении производством. Теория оптимального функционирования экономики. Теория социального управления. Теория управления социально-экономическими процессами. Проблемы подготовки управленческих кадров.</a:t>
            </a:r>
          </a:p>
          <a:p>
            <a:pPr>
              <a:buFont typeface="Wingdings" pitchFamily="2" charset="2"/>
              <a:buChar char="q"/>
            </a:pPr>
            <a:r>
              <a:rPr lang="ru-RU" sz="2300" b="1" dirty="0" smtClean="0">
                <a:solidFill>
                  <a:srgbClr val="AC0000"/>
                </a:solidFill>
              </a:rPr>
              <a:t>  Управленческая мысль первой половины 1980-х годов.</a:t>
            </a:r>
          </a:p>
          <a:p>
            <a:pPr>
              <a:buFont typeface="Wingdings" pitchFamily="2" charset="2"/>
              <a:buChar char="q"/>
            </a:pPr>
            <a:r>
              <a:rPr lang="ru-RU" sz="2300" b="1" dirty="0" smtClean="0">
                <a:solidFill>
                  <a:srgbClr val="AC0000"/>
                </a:solidFill>
              </a:rPr>
              <a:t>  Модели экономической реформы второй половины 1980–1990-х годов.</a:t>
            </a:r>
            <a:endParaRPr lang="ru-RU" sz="2300" b="1" dirty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219200"/>
            <a:ext cx="8458200" cy="609600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7924800" cy="457200"/>
          </a:xfrm>
        </p:spPr>
        <p:txBody>
          <a:bodyPr>
            <a:normAutofit fontScale="25000" lnSpcReduction="20000"/>
          </a:bodyPr>
          <a:lstStyle/>
          <a:p>
            <a:pPr marL="342900" indent="-342900" algn="l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1200" b="1" dirty="0" smtClean="0"/>
              <a:t>7. Управленческая мысль середины </a:t>
            </a:r>
            <a:r>
              <a:rPr lang="en-US" sz="11200" b="1" dirty="0" smtClean="0"/>
              <a:t>XX</a:t>
            </a:r>
            <a:r>
              <a:rPr lang="ru-RU" sz="11200" b="1" dirty="0" smtClean="0"/>
              <a:t> столетия</a:t>
            </a:r>
          </a:p>
          <a:p>
            <a:pPr algn="l"/>
            <a:endParaRPr lang="ru-RU" sz="2700" b="1" dirty="0" smtClean="0"/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1676400"/>
            <a:ext cx="8991600" cy="5716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AC0000"/>
                </a:solidFill>
              </a:rPr>
              <a:t>  </a:t>
            </a:r>
            <a:r>
              <a:rPr lang="ru-RU" sz="2300" b="1" dirty="0" smtClean="0">
                <a:solidFill>
                  <a:srgbClr val="AC0000"/>
                </a:solidFill>
              </a:rPr>
              <a:t>Государственный план электрификации России (ГОЭЛРО)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AC0000"/>
                </a:solidFill>
              </a:rPr>
              <a:t> Управление конъюнктурой (Институт народнохозяйственной конъюнктуры)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AC0000"/>
                </a:solidFill>
              </a:rPr>
              <a:t>Создание государственной плановой системы (Госплан СССР – </a:t>
            </a:r>
            <a:r>
              <a:rPr lang="ru-RU" sz="2300" b="1" dirty="0" err="1" smtClean="0">
                <a:solidFill>
                  <a:srgbClr val="AC0000"/>
                </a:solidFill>
              </a:rPr>
              <a:t>госпланы</a:t>
            </a:r>
            <a:r>
              <a:rPr lang="ru-RU" sz="2300" b="1" dirty="0" smtClean="0">
                <a:solidFill>
                  <a:srgbClr val="AC0000"/>
                </a:solidFill>
              </a:rPr>
              <a:t> союзных республик – </a:t>
            </a:r>
            <a:r>
              <a:rPr lang="ru-RU" sz="2300" b="1" dirty="0" err="1" smtClean="0">
                <a:solidFill>
                  <a:srgbClr val="AC0000"/>
                </a:solidFill>
              </a:rPr>
              <a:t>облпланы</a:t>
            </a:r>
            <a:r>
              <a:rPr lang="ru-RU" sz="2300" b="1" dirty="0" smtClean="0">
                <a:solidFill>
                  <a:srgbClr val="AC0000"/>
                </a:solidFill>
              </a:rPr>
              <a:t> – плановые отделы предприятий)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AC0000"/>
                </a:solidFill>
              </a:rPr>
              <a:t>Теория и практика рационального </a:t>
            </a:r>
            <a:r>
              <a:rPr lang="ru-RU" sz="2300" b="1" dirty="0" smtClean="0">
                <a:solidFill>
                  <a:srgbClr val="AC0000"/>
                </a:solidFill>
              </a:rPr>
              <a:t>развития и размещения </a:t>
            </a:r>
            <a:r>
              <a:rPr lang="ru-RU" sz="2300" b="1" dirty="0" smtClean="0">
                <a:solidFill>
                  <a:srgbClr val="AC0000"/>
                </a:solidFill>
              </a:rPr>
              <a:t>производительных сил (ТПК, </a:t>
            </a:r>
            <a:r>
              <a:rPr lang="ru-RU" sz="2300" b="1" dirty="0" err="1" smtClean="0">
                <a:solidFill>
                  <a:srgbClr val="AC0000"/>
                </a:solidFill>
              </a:rPr>
              <a:t>промузлы</a:t>
            </a:r>
            <a:r>
              <a:rPr lang="ru-RU" sz="2300" b="1" dirty="0" smtClean="0">
                <a:solidFill>
                  <a:srgbClr val="AC0000"/>
                </a:solidFill>
              </a:rPr>
              <a:t>, </a:t>
            </a:r>
            <a:r>
              <a:rPr lang="ru-RU" sz="2300" b="1" dirty="0" err="1" smtClean="0">
                <a:solidFill>
                  <a:srgbClr val="AC0000"/>
                </a:solidFill>
              </a:rPr>
              <a:t>райпромкомбинаты</a:t>
            </a:r>
            <a:r>
              <a:rPr lang="ru-RU" sz="2300" b="1" dirty="0" smtClean="0">
                <a:solidFill>
                  <a:srgbClr val="AC0000"/>
                </a:solidFill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AC0000"/>
                </a:solidFill>
              </a:rPr>
              <a:t> создание Общесоюзной Государственной Автоматизированной системы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AC0000"/>
                </a:solidFill>
              </a:rPr>
              <a:t> кустовые вычислительные центры, объединенные с АСУП и АСУТП</a:t>
            </a:r>
          </a:p>
          <a:p>
            <a:pPr>
              <a:buFont typeface="Wingdings" pitchFamily="2" charset="2"/>
              <a:buChar char="q"/>
            </a:pPr>
            <a:endParaRPr lang="ru-RU" sz="2300" b="1" dirty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1219201"/>
            <a:ext cx="8458200" cy="609600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7924800" cy="457200"/>
          </a:xfrm>
        </p:spPr>
        <p:txBody>
          <a:bodyPr>
            <a:normAutofit fontScale="25000" lnSpcReduction="20000"/>
          </a:bodyPr>
          <a:lstStyle/>
          <a:p>
            <a:pPr marL="342900" indent="-342900" algn="l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1200" b="1" dirty="0" smtClean="0"/>
              <a:t>7. Управленческая мысль начала </a:t>
            </a:r>
            <a:r>
              <a:rPr lang="en-US" sz="11200" b="1" dirty="0" smtClean="0"/>
              <a:t>XXI</a:t>
            </a:r>
            <a:r>
              <a:rPr lang="ru-RU" sz="11200" b="1" dirty="0" smtClean="0"/>
              <a:t> столетия</a:t>
            </a:r>
          </a:p>
          <a:p>
            <a:pPr algn="l"/>
            <a:endParaRPr lang="ru-RU" sz="2700" b="1" dirty="0" smtClean="0"/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1905000"/>
            <a:ext cx="8458200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Социология организаций и организация как инструмент (А.И.Пригожин)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Инновационный менеджмент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Упреждающие стратегии промышленного развития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Макротехнологии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Кластерная политика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Концепция «газелей»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Сетевые модели индустриального развития на основе информационно-телекоммуникационных технологий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endParaRPr lang="ru-RU" sz="2000" b="1" dirty="0" smtClean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1219201"/>
            <a:ext cx="8458200" cy="609600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7924800" cy="457200"/>
          </a:xfrm>
        </p:spPr>
        <p:txBody>
          <a:bodyPr>
            <a:normAutofit fontScale="25000" lnSpcReduction="20000"/>
          </a:bodyPr>
          <a:lstStyle/>
          <a:p>
            <a:pPr marL="342900" indent="-342900" algn="l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1200" b="1" dirty="0" smtClean="0"/>
              <a:t>7. Управленческая мысль начала </a:t>
            </a:r>
            <a:r>
              <a:rPr lang="en-US" sz="11200" b="1" dirty="0" smtClean="0"/>
              <a:t>XXI</a:t>
            </a:r>
            <a:r>
              <a:rPr lang="ru-RU" sz="11200" b="1" dirty="0" smtClean="0"/>
              <a:t> столетия</a:t>
            </a:r>
          </a:p>
          <a:p>
            <a:pPr algn="l"/>
            <a:endParaRPr lang="ru-RU" sz="2700" b="1" dirty="0" smtClean="0"/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1752600"/>
            <a:ext cx="8458200" cy="5261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200" b="1" dirty="0" smtClean="0">
                <a:solidFill>
                  <a:srgbClr val="AC0000"/>
                </a:solidFill>
              </a:rPr>
              <a:t>Вертикаль власти и организация Федеральных округов с постоянным представителем Президента России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200" b="1" dirty="0" smtClean="0">
                <a:solidFill>
                  <a:srgbClr val="AC0000"/>
                </a:solidFill>
              </a:rPr>
              <a:t>«Управляемая демократия»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200" b="1" dirty="0" smtClean="0">
                <a:solidFill>
                  <a:srgbClr val="AC0000"/>
                </a:solidFill>
              </a:rPr>
              <a:t>Укрупнение субъектов Российской Федерации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200" b="1" dirty="0" smtClean="0">
                <a:solidFill>
                  <a:srgbClr val="AC0000"/>
                </a:solidFill>
              </a:rPr>
              <a:t>Целенаправленное формирование технопарков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200" b="1" dirty="0" smtClean="0">
                <a:solidFill>
                  <a:srgbClr val="AC0000"/>
                </a:solidFill>
              </a:rPr>
              <a:t>Организация открытых экономических зон 4-х типов</a:t>
            </a: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200" b="1" dirty="0" err="1" smtClean="0">
                <a:solidFill>
                  <a:srgbClr val="AC0000"/>
                </a:solidFill>
              </a:rPr>
              <a:t>Инновационно-внедренческие</a:t>
            </a:r>
            <a:endParaRPr lang="ru-RU" sz="2200" b="1" dirty="0" smtClean="0">
              <a:solidFill>
                <a:srgbClr val="AC0000"/>
              </a:solidFill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200" b="1" dirty="0" smtClean="0">
                <a:solidFill>
                  <a:srgbClr val="AC0000"/>
                </a:solidFill>
              </a:rPr>
              <a:t>Туристско-рекреационные</a:t>
            </a: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200" b="1" dirty="0" smtClean="0">
                <a:solidFill>
                  <a:srgbClr val="AC0000"/>
                </a:solidFill>
              </a:rPr>
              <a:t>Промышленные</a:t>
            </a: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200" b="1" dirty="0" smtClean="0">
                <a:solidFill>
                  <a:srgbClr val="AC0000"/>
                </a:solidFill>
              </a:rPr>
              <a:t>Портовые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686800" cy="5334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/>
              <a:t>План лекции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2000" y="1676400"/>
            <a:ext cx="7467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Марксистская школа в России. Основные представители.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В.И. Ленин и его основные оппоненты.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Российская организационно-производственная школа: А.Я. </a:t>
            </a:r>
            <a:r>
              <a:rPr lang="ru-RU" sz="2000" b="1" dirty="0" err="1" smtClean="0">
                <a:solidFill>
                  <a:srgbClr val="AC0000"/>
                </a:solidFill>
              </a:rPr>
              <a:t>Челинцев</a:t>
            </a:r>
            <a:r>
              <a:rPr lang="ru-RU" sz="2000" b="1" dirty="0" smtClean="0">
                <a:solidFill>
                  <a:srgbClr val="AC0000"/>
                </a:solidFill>
              </a:rPr>
              <a:t>, Н.П. Макаров, А.М. Митин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Теория кооперации в представлении А.Я. Чаянова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Планирование как основа управления экономикой СССР.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Движение за научную организацию труда (НОТ). А.К. </a:t>
            </a:r>
            <a:r>
              <a:rPr lang="ru-RU" sz="2000" b="1" dirty="0" err="1" smtClean="0">
                <a:solidFill>
                  <a:srgbClr val="AC0000"/>
                </a:solidFill>
              </a:rPr>
              <a:t>Гастев</a:t>
            </a:r>
            <a:r>
              <a:rPr lang="ru-RU" sz="2000" b="1" dirty="0" smtClean="0">
                <a:solidFill>
                  <a:srgbClr val="AC0000"/>
                </a:solidFill>
              </a:rPr>
              <a:t> - основоположник и организатор исследований по НОТ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Управленческая мысль начала </a:t>
            </a:r>
            <a:r>
              <a:rPr lang="en-US" sz="2000" b="1" dirty="0" smtClean="0">
                <a:solidFill>
                  <a:srgbClr val="AC0000"/>
                </a:solidFill>
              </a:rPr>
              <a:t>XXI</a:t>
            </a:r>
            <a:r>
              <a:rPr lang="ru-RU" sz="2000" b="1" dirty="0" smtClean="0">
                <a:solidFill>
                  <a:srgbClr val="AC0000"/>
                </a:solidFill>
              </a:rPr>
              <a:t> столетия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686800" cy="5334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 smtClean="0"/>
              <a:t>1.</a:t>
            </a:r>
            <a:r>
              <a:rPr lang="ru-RU" b="1" dirty="0" smtClean="0">
                <a:solidFill>
                  <a:srgbClr val="AC0000"/>
                </a:solidFill>
              </a:rPr>
              <a:t> </a:t>
            </a:r>
            <a:r>
              <a:rPr lang="ru-RU" b="1" dirty="0" smtClean="0"/>
              <a:t>Марксистская школа в России. Основные представители.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505200"/>
            <a:ext cx="7467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AC0000"/>
                </a:solidFill>
              </a:rPr>
              <a:t>Марксистская школа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AC0000"/>
              </a:solidFill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AC0000"/>
              </a:solidFill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81200" y="1600200"/>
            <a:ext cx="7620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AC0000"/>
                </a:solidFill>
              </a:rPr>
              <a:t>Домарксистские  школы (пролетарские)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   «</a:t>
            </a:r>
            <a:r>
              <a:rPr lang="ru-RU" sz="2000" b="1" dirty="0" err="1" smtClean="0">
                <a:solidFill>
                  <a:srgbClr val="AC0000"/>
                </a:solidFill>
              </a:rPr>
              <a:t>Южнороссийский</a:t>
            </a:r>
            <a:r>
              <a:rPr lang="ru-RU" sz="2000" b="1" dirty="0" smtClean="0">
                <a:solidFill>
                  <a:srgbClr val="AC0000"/>
                </a:solidFill>
              </a:rPr>
              <a:t> союз рабочих» (</a:t>
            </a:r>
            <a:r>
              <a:rPr lang="ru-RU" sz="2000" b="1" dirty="0" err="1" smtClean="0">
                <a:solidFill>
                  <a:srgbClr val="AC0000"/>
                </a:solidFill>
              </a:rPr>
              <a:t>Е.Заславский</a:t>
            </a:r>
            <a:r>
              <a:rPr lang="ru-RU" sz="2000" b="1" dirty="0" smtClean="0">
                <a:solidFill>
                  <a:srgbClr val="AC0000"/>
                </a:solidFill>
              </a:rPr>
              <a:t>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   «Северный союз русских рабочих» (В.Обнорский, С.Халтурин)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   Русская секция </a:t>
            </a:r>
            <a:r>
              <a:rPr lang="en-US" sz="2000" b="1" dirty="0" smtClean="0">
                <a:solidFill>
                  <a:srgbClr val="AC0000"/>
                </a:solidFill>
              </a:rPr>
              <a:t>I</a:t>
            </a:r>
            <a:r>
              <a:rPr lang="ru-RU" sz="2000" b="1" dirty="0" smtClean="0">
                <a:solidFill>
                  <a:srgbClr val="AC0000"/>
                </a:solidFill>
              </a:rPr>
              <a:t> Интернационала (Н.Утин, </a:t>
            </a:r>
            <a:r>
              <a:rPr lang="ru-RU" sz="2000" b="1" dirty="0" err="1" smtClean="0">
                <a:solidFill>
                  <a:srgbClr val="AC0000"/>
                </a:solidFill>
              </a:rPr>
              <a:t>В.Нетов</a:t>
            </a:r>
            <a:r>
              <a:rPr lang="ru-RU" sz="2000" b="1" dirty="0" smtClean="0">
                <a:solidFill>
                  <a:srgbClr val="AC0000"/>
                </a:solidFill>
              </a:rPr>
              <a:t>, А.Трусов)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   «Земля и воля»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47700" y="3962400"/>
            <a:ext cx="9308126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 smtClean="0">
                <a:solidFill>
                  <a:srgbClr val="AC0000"/>
                </a:solidFill>
              </a:rPr>
              <a:t>Н.И.Зибер</a:t>
            </a:r>
            <a:r>
              <a:rPr lang="ru-RU" sz="2000" b="1" dirty="0" smtClean="0">
                <a:solidFill>
                  <a:srgbClr val="AC0000"/>
                </a:solidFill>
              </a:rPr>
              <a:t>  (1844-1888)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   «</a:t>
            </a:r>
            <a:r>
              <a:rPr lang="ru-RU" sz="2000" b="1" dirty="0" err="1" smtClean="0">
                <a:solidFill>
                  <a:srgbClr val="AC0000"/>
                </a:solidFill>
              </a:rPr>
              <a:t>Д.Рикардо</a:t>
            </a:r>
            <a:r>
              <a:rPr lang="ru-RU" sz="2000" b="1" dirty="0" smtClean="0">
                <a:solidFill>
                  <a:srgbClr val="AC0000"/>
                </a:solidFill>
              </a:rPr>
              <a:t> и К.Маркс в их общественно-экономических исследованиях»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   «Очерки первобытной экономической культуры»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AC0000"/>
                </a:solidFill>
              </a:rPr>
              <a:t>Г.В.Плеханов</a:t>
            </a:r>
            <a:r>
              <a:rPr lang="ru-RU" sz="2000" b="1" dirty="0" smtClean="0">
                <a:solidFill>
                  <a:srgbClr val="AC0000"/>
                </a:solidFill>
              </a:rPr>
              <a:t> (1856-1918) «Обоснование народничества в трудах В.Воронцова»</a:t>
            </a:r>
          </a:p>
          <a:p>
            <a:pPr lvl="0" algn="just" fontAlgn="base">
              <a:spcBef>
                <a:spcPts val="6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«Социализм и политическая борьба», «Наши разногласия»</a:t>
            </a:r>
          </a:p>
          <a:p>
            <a:pPr lvl="0" algn="just" fontAlgn="base">
              <a:spcBef>
                <a:spcPts val="12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AC0000"/>
                </a:solidFill>
              </a:rPr>
              <a:t>Группа «Освобождение труда</a:t>
            </a:r>
            <a:r>
              <a:rPr lang="ru-RU" sz="2000" b="1" dirty="0" smtClean="0">
                <a:solidFill>
                  <a:srgbClr val="AC0000"/>
                </a:solidFill>
              </a:rPr>
              <a:t>» </a:t>
            </a:r>
          </a:p>
          <a:p>
            <a:pPr lvl="0" algn="just" fontAlgn="base">
              <a:spcAft>
                <a:spcPct val="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(</a:t>
            </a:r>
            <a:r>
              <a:rPr lang="ru-RU" sz="2400" b="1" dirty="0" err="1" smtClean="0">
                <a:solidFill>
                  <a:srgbClr val="AC0000"/>
                </a:solidFill>
              </a:rPr>
              <a:t>П.Б.Аксельрод</a:t>
            </a:r>
            <a:r>
              <a:rPr lang="ru-RU" sz="2400" b="1" dirty="0" smtClean="0">
                <a:solidFill>
                  <a:srgbClr val="AC0000"/>
                </a:solidFill>
              </a:rPr>
              <a:t>, </a:t>
            </a:r>
            <a:r>
              <a:rPr lang="ru-RU" sz="2400" b="1" dirty="0" err="1" smtClean="0">
                <a:solidFill>
                  <a:srgbClr val="AC0000"/>
                </a:solidFill>
              </a:rPr>
              <a:t>Л.Г.Дейч</a:t>
            </a:r>
            <a:r>
              <a:rPr lang="ru-RU" sz="2400" b="1" dirty="0" smtClean="0">
                <a:solidFill>
                  <a:srgbClr val="AC0000"/>
                </a:solidFill>
              </a:rPr>
              <a:t>, В.И.Засулич, В.Н.Игнатов</a:t>
            </a:r>
            <a:r>
              <a:rPr lang="ru-RU" sz="2000" b="1" dirty="0" smtClean="0">
                <a:solidFill>
                  <a:srgbClr val="AC0000"/>
                </a:solidFill>
              </a:rPr>
              <a:t>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AC0000"/>
              </a:solidFill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609600" y="1905000"/>
            <a:ext cx="731520" cy="1752600"/>
          </a:xfrm>
          <a:prstGeom prst="curvedRightArrow">
            <a:avLst/>
          </a:prstGeom>
          <a:solidFill>
            <a:schemeClr val="accent2"/>
          </a:solidFill>
          <a:ln>
            <a:solidFill>
              <a:srgbClr val="8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686800" cy="53340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/>
              <a:t>2. В.И. Ленин и его основные оппоненты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524000"/>
            <a:ext cx="9220200" cy="5316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400" b="1" dirty="0" smtClean="0">
                <a:solidFill>
                  <a:srgbClr val="AC0000"/>
                </a:solidFill>
              </a:rPr>
              <a:t>В.И.Ленин (1870-1924) – великий общественно-политический деятель и мыслитель, основатель советского </a:t>
            </a:r>
            <a:r>
              <a:rPr lang="ru-RU" sz="2400" b="1" dirty="0" smtClean="0">
                <a:solidFill>
                  <a:srgbClr val="AC0000"/>
                </a:solidFill>
              </a:rPr>
              <a:t>государства</a:t>
            </a:r>
            <a:endParaRPr lang="ru-RU" sz="2400" b="1" dirty="0" smtClean="0">
              <a:solidFill>
                <a:srgbClr val="AC0000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теоретически обосновал возможность победы социалистической революции и социалистического строительства в одной отдельно взятой стране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обосновал и организовал организационную силу в форме пролетарской партии, способную мобилизовать массы на революцию, и прессы («Искра»)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доказал возможность обеспечить культурную революцию, завоевав политическую власть и направив ее на решение социокультурных задач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выявил из реальной практики модель социалистического соревнования как антипод конкуренции и принципы социалистического управления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сформулировал и реализовал на практике такую модель макроуправления экономикой страны как «новая экономическая политика» (нэп)  взамен «военного коммунизма»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066800"/>
            <a:ext cx="8686800" cy="685800"/>
          </a:xfrm>
        </p:spPr>
        <p:txBody>
          <a:bodyPr>
            <a:normAutofit/>
          </a:bodyPr>
          <a:lstStyle/>
          <a:p>
            <a:pPr algn="l"/>
            <a:r>
              <a:rPr lang="ru-RU" sz="2600" b="1" dirty="0" smtClean="0"/>
              <a:t>2. В.И. Ленин и его основные оппоненты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1524000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AC0000"/>
                </a:solidFill>
              </a:rPr>
              <a:t>Взгляды В.И. Ленина и его основные работы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2057400"/>
            <a:ext cx="8675195" cy="4555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u="sng" dirty="0" smtClean="0">
                <a:solidFill>
                  <a:srgbClr val="AC0000"/>
                </a:solidFill>
              </a:rPr>
              <a:t> </a:t>
            </a:r>
            <a:r>
              <a:rPr lang="ru-RU" sz="2400" b="1" u="sng" dirty="0" smtClean="0">
                <a:solidFill>
                  <a:srgbClr val="AC0000"/>
                </a:solidFill>
              </a:rPr>
              <a:t>до Великой Октябрьской революции 1917 г.</a:t>
            </a:r>
            <a:r>
              <a:rPr lang="ru-RU" sz="2400" u="sng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Развитие капитализма в России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Экономическое содержание народничества и критика его  в книге г.Струве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К характеристике экономического романтизма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Империализм как высшая стадия капитализма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"Научная" система выжимания пота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О лозунге Соединенных Штатов Европы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Аграрный вопрос и «критики» Маркса</a:t>
            </a:r>
          </a:p>
          <a:p>
            <a:r>
              <a:rPr lang="ru-RU" dirty="0" smtClean="0">
                <a:solidFill>
                  <a:srgbClr val="AC0000"/>
                </a:solidFill>
              </a:rPr>
              <a:t> и другие </a:t>
            </a:r>
          </a:p>
          <a:p>
            <a:endParaRPr lang="ru-RU" dirty="0" smtClean="0"/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90800" y="4572000"/>
            <a:ext cx="6802696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u="sng" dirty="0" smtClean="0">
                <a:solidFill>
                  <a:srgbClr val="AC0000"/>
                </a:solidFill>
              </a:rPr>
              <a:t> </a:t>
            </a:r>
            <a:r>
              <a:rPr lang="ru-RU" sz="2400" b="1" u="sng" dirty="0" smtClean="0">
                <a:solidFill>
                  <a:srgbClr val="AC0000"/>
                </a:solidFill>
              </a:rPr>
              <a:t>после Великой Октябрьской революции 1917г.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Очередные задачи советской власти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О «детской болезни» левизны в коммунизме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Государство и революция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Как нам реорганизовать </a:t>
            </a:r>
            <a:r>
              <a:rPr lang="ru-RU" sz="2000" dirty="0" err="1" smtClean="0">
                <a:solidFill>
                  <a:srgbClr val="AC0000"/>
                </a:solidFill>
              </a:rPr>
              <a:t>Рабкрин</a:t>
            </a:r>
            <a:endParaRPr lang="ru-RU" sz="2000" dirty="0" smtClean="0">
              <a:solidFill>
                <a:srgbClr val="AC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 Великий почин </a:t>
            </a:r>
          </a:p>
          <a:p>
            <a:r>
              <a:rPr lang="ru-RU" dirty="0" smtClean="0">
                <a:solidFill>
                  <a:srgbClr val="AC0000"/>
                </a:solidFill>
              </a:rPr>
              <a:t>и другие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686800" cy="53340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/>
              <a:t>2. В.И. Ленин и его основные оппоненты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609600" y="1676400"/>
          <a:ext cx="8305800" cy="497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152400" y="1676400"/>
            <a:ext cx="3048000" cy="1447800"/>
          </a:xfrm>
          <a:prstGeom prst="roundRect">
            <a:avLst/>
          </a:prstGeom>
          <a:solidFill>
            <a:srgbClr val="C00000"/>
          </a:solidFill>
          <a:ln>
            <a:solidFill>
              <a:srgbClr val="8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НЭП: 2 взгляда на развитие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 20-е годы </a:t>
            </a:r>
            <a:r>
              <a:rPr lang="en-US" b="1" dirty="0" smtClean="0">
                <a:solidFill>
                  <a:schemeClr val="bg1"/>
                </a:solidFill>
              </a:rPr>
              <a:t>XX</a:t>
            </a:r>
            <a:r>
              <a:rPr lang="ru-RU" b="1" dirty="0" smtClean="0">
                <a:solidFill>
                  <a:schemeClr val="bg1"/>
                </a:solidFill>
              </a:rPr>
              <a:t> в. сформировались основные две концепции управления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200400" y="2133600"/>
            <a:ext cx="749808" cy="484632"/>
          </a:xfrm>
          <a:prstGeom prst="rightArrow">
            <a:avLst/>
          </a:prstGeom>
          <a:solidFill>
            <a:srgbClr val="C0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686800" cy="53340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/>
              <a:t>2. В.И. Ленин и его основные оппоненты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1143000" y="3352800"/>
            <a:ext cx="978408" cy="484632"/>
          </a:xfrm>
          <a:prstGeom prst="rightArrow">
            <a:avLst/>
          </a:prstGeom>
          <a:solidFill>
            <a:srgbClr val="C0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52400" y="1600200"/>
            <a:ext cx="7612340" cy="1138773"/>
          </a:xfrm>
          <a:prstGeom prst="rect">
            <a:avLst/>
          </a:prstGeom>
          <a:noFill/>
          <a:ln w="38100">
            <a:solidFill>
              <a:srgbClr val="AC0000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rgbClr val="AC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Программы социалистов меньшевиков, эсеров и анархистов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AC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A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Н.И. Бухарин как представитель «умеренного большевизма»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A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Л.Д. Троцкий и обоснование им «перманентной революции»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971800" y="2628900"/>
            <a:ext cx="617220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Учение о переходном периоде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Строительство экономических основ социализма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b="1" dirty="0" smtClean="0">
                <a:solidFill>
                  <a:srgbClr val="AC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Экономическое управление в период «военного коммунизма»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НЭП как курс на создание социалистической экономики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Коллективизация сельского хозяйства как основа его индустриализации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Индустриализация как базис создания социалистической экономики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Культурная революция – императив социалистического устройства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458200" cy="533400"/>
          </a:xfrm>
        </p:spPr>
        <p:txBody>
          <a:bodyPr>
            <a:normAutofit fontScale="92500"/>
          </a:bodyPr>
          <a:lstStyle/>
          <a:p>
            <a:pPr algn="l"/>
            <a:r>
              <a:rPr lang="ru-RU" sz="2700" b="1" dirty="0" smtClean="0"/>
              <a:t>3. Российская организационно-производственная школа</a:t>
            </a:r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6002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400" b="1" dirty="0" smtClean="0">
                <a:solidFill>
                  <a:srgbClr val="AC0000"/>
                </a:solidFill>
              </a:rPr>
              <a:t>Предпосылки научного управления в России в начале ХХ в.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2438400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458200" cy="533400"/>
          </a:xfrm>
        </p:spPr>
        <p:txBody>
          <a:bodyPr>
            <a:normAutofit fontScale="92500"/>
          </a:bodyPr>
          <a:lstStyle/>
          <a:p>
            <a:pPr algn="l"/>
            <a:r>
              <a:rPr lang="ru-RU" sz="2700" b="1" dirty="0" smtClean="0"/>
              <a:t>3. Российская организационно-производственная школа</a:t>
            </a:r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00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7     </a:t>
                      </a:r>
                    </a:p>
                    <a:p>
                      <a:pPr algn="ctr" rtl="0" fontAlgn="t"/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мысль в СССР и России в ХХ – начале ХХ</a:t>
                      </a:r>
                      <a:r>
                        <a:rPr lang="en-US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 в.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2000" y="1905000"/>
            <a:ext cx="746760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А.Я. </a:t>
            </a:r>
            <a:r>
              <a:rPr lang="ru-RU" sz="2000" b="1" dirty="0" err="1" smtClean="0">
                <a:solidFill>
                  <a:srgbClr val="AC0000"/>
                </a:solidFill>
              </a:rPr>
              <a:t>Челинцев</a:t>
            </a:r>
            <a:r>
              <a:rPr lang="ru-RU" sz="2000" b="1" dirty="0" smtClean="0">
                <a:solidFill>
                  <a:srgbClr val="AC0000"/>
                </a:solidFill>
              </a:rPr>
              <a:t>, Н.П. Макаров, А.М. Митин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4017</TotalTime>
  <Words>1277</Words>
  <Application>Microsoft Office PowerPoint</Application>
  <PresentationFormat>Экран (4:3)</PresentationFormat>
  <Paragraphs>224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Никита</cp:lastModifiedBy>
  <cp:revision>432</cp:revision>
  <dcterms:created xsi:type="dcterms:W3CDTF">2013-02-25T08:41:34Z</dcterms:created>
  <dcterms:modified xsi:type="dcterms:W3CDTF">2013-05-16T16:36:17Z</dcterms:modified>
</cp:coreProperties>
</file>