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70" r:id="rId3"/>
    <p:sldId id="302" r:id="rId4"/>
    <p:sldId id="304" r:id="rId5"/>
    <p:sldId id="305" r:id="rId6"/>
    <p:sldId id="313" r:id="rId7"/>
    <p:sldId id="309" r:id="rId8"/>
    <p:sldId id="310" r:id="rId9"/>
    <p:sldId id="308" r:id="rId10"/>
    <p:sldId id="311" r:id="rId11"/>
    <p:sldId id="307" r:id="rId12"/>
    <p:sldId id="306" r:id="rId13"/>
    <p:sldId id="312" r:id="rId14"/>
    <p:sldId id="303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000"/>
    <a:srgbClr val="A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F50A1E-71B3-482E-820E-BF316AD06DCA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4919C73F-E6A6-4E5E-968F-E678D95E40FC}">
      <dgm:prSet phldrT="[Текст]" custT="1"/>
      <dgm:spPr>
        <a:solidFill>
          <a:srgbClr val="AC0000"/>
        </a:solidFill>
      </dgm:spPr>
      <dgm:t>
        <a:bodyPr/>
        <a:lstStyle/>
        <a:p>
          <a:endParaRPr lang="ru-RU" sz="1800" dirty="0" smtClean="0">
            <a:solidFill>
              <a:schemeClr val="bg1"/>
            </a:solidFill>
          </a:endParaRPr>
        </a:p>
        <a:p>
          <a:r>
            <a:rPr lang="ru-RU" sz="2000" b="1" dirty="0" smtClean="0">
              <a:solidFill>
                <a:schemeClr val="bg1"/>
              </a:solidFill>
            </a:rPr>
            <a:t>Само</a:t>
          </a:r>
        </a:p>
        <a:p>
          <a:r>
            <a:rPr lang="ru-RU" sz="2000" b="1" dirty="0" smtClean="0">
              <a:solidFill>
                <a:schemeClr val="bg1"/>
              </a:solidFill>
            </a:rPr>
            <a:t>выражения</a:t>
          </a:r>
          <a:endParaRPr lang="ru-RU" sz="2000" b="1" dirty="0">
            <a:solidFill>
              <a:schemeClr val="bg1"/>
            </a:solidFill>
          </a:endParaRPr>
        </a:p>
      </dgm:t>
    </dgm:pt>
    <dgm:pt modelId="{13BA9514-08E4-4159-A28F-63C6AFF3B558}" type="parTrans" cxnId="{7C214DED-3E8A-4B5B-A3CA-21CF7EB9DB57}">
      <dgm:prSet/>
      <dgm:spPr/>
      <dgm:t>
        <a:bodyPr/>
        <a:lstStyle/>
        <a:p>
          <a:endParaRPr lang="ru-RU"/>
        </a:p>
      </dgm:t>
    </dgm:pt>
    <dgm:pt modelId="{824EFDD4-946D-4312-9002-52D9108EFD61}" type="sibTrans" cxnId="{7C214DED-3E8A-4B5B-A3CA-21CF7EB9DB57}">
      <dgm:prSet/>
      <dgm:spPr/>
      <dgm:t>
        <a:bodyPr/>
        <a:lstStyle/>
        <a:p>
          <a:endParaRPr lang="ru-RU"/>
        </a:p>
      </dgm:t>
    </dgm:pt>
    <dgm:pt modelId="{5969A690-81EC-456B-934F-36414AA030F7}">
      <dgm:prSet phldrT="[Текст]" custT="1"/>
      <dgm:spPr>
        <a:solidFill>
          <a:srgbClr val="AC0000"/>
        </a:solidFill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Уважения</a:t>
          </a:r>
          <a:r>
            <a:rPr lang="ru-RU" sz="3600" b="1" dirty="0" smtClean="0">
              <a:solidFill>
                <a:schemeClr val="bg1"/>
              </a:solidFill>
            </a:rPr>
            <a:t> </a:t>
          </a:r>
          <a:endParaRPr lang="ru-RU" sz="3600" b="1" dirty="0">
            <a:solidFill>
              <a:schemeClr val="bg1"/>
            </a:solidFill>
          </a:endParaRPr>
        </a:p>
      </dgm:t>
    </dgm:pt>
    <dgm:pt modelId="{055EB371-FE7A-4DD1-9CEC-5E13740ED7A2}" type="parTrans" cxnId="{0A6467C1-AA88-4657-AE54-C52311D70560}">
      <dgm:prSet/>
      <dgm:spPr/>
      <dgm:t>
        <a:bodyPr/>
        <a:lstStyle/>
        <a:p>
          <a:endParaRPr lang="ru-RU"/>
        </a:p>
      </dgm:t>
    </dgm:pt>
    <dgm:pt modelId="{4FC40EAE-9D39-4DCE-8C45-EBFC38997F4D}" type="sibTrans" cxnId="{0A6467C1-AA88-4657-AE54-C52311D70560}">
      <dgm:prSet/>
      <dgm:spPr/>
      <dgm:t>
        <a:bodyPr/>
        <a:lstStyle/>
        <a:p>
          <a:endParaRPr lang="ru-RU"/>
        </a:p>
      </dgm:t>
    </dgm:pt>
    <dgm:pt modelId="{E9AB0466-4CC0-4460-A7EE-849F112D5921}">
      <dgm:prSet phldrT="[Текст]" custT="1"/>
      <dgm:spPr>
        <a:solidFill>
          <a:srgbClr val="AC0000"/>
        </a:solidFill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Социальные </a:t>
          </a:r>
          <a:endParaRPr lang="ru-RU" sz="2800" b="1" dirty="0">
            <a:solidFill>
              <a:schemeClr val="bg1"/>
            </a:solidFill>
          </a:endParaRPr>
        </a:p>
      </dgm:t>
    </dgm:pt>
    <dgm:pt modelId="{E18BEF8B-6498-45E2-93D6-1E19A74D11DF}" type="parTrans" cxnId="{04248DAE-A037-4F57-B8EE-E607CFEC3C21}">
      <dgm:prSet/>
      <dgm:spPr/>
      <dgm:t>
        <a:bodyPr/>
        <a:lstStyle/>
        <a:p>
          <a:endParaRPr lang="ru-RU"/>
        </a:p>
      </dgm:t>
    </dgm:pt>
    <dgm:pt modelId="{0D4AA3A5-00CD-4DDA-80B5-D9FCA435F240}" type="sibTrans" cxnId="{04248DAE-A037-4F57-B8EE-E607CFEC3C21}">
      <dgm:prSet/>
      <dgm:spPr/>
      <dgm:t>
        <a:bodyPr/>
        <a:lstStyle/>
        <a:p>
          <a:endParaRPr lang="ru-RU"/>
        </a:p>
      </dgm:t>
    </dgm:pt>
    <dgm:pt modelId="{B0BA6415-953B-4BAB-9E77-551CAB63E67E}">
      <dgm:prSet custT="1"/>
      <dgm:spPr>
        <a:solidFill>
          <a:srgbClr val="AC0000"/>
        </a:solidFill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Безопасности и защищенности</a:t>
          </a:r>
        </a:p>
      </dgm:t>
    </dgm:pt>
    <dgm:pt modelId="{9F505DBB-F910-491F-8453-1B1AC3E2AD54}" type="parTrans" cxnId="{19A4A268-60E7-4D01-B74F-DF1196E65FA6}">
      <dgm:prSet/>
      <dgm:spPr/>
      <dgm:t>
        <a:bodyPr/>
        <a:lstStyle/>
        <a:p>
          <a:endParaRPr lang="ru-RU"/>
        </a:p>
      </dgm:t>
    </dgm:pt>
    <dgm:pt modelId="{79D0CB61-E0A2-42BD-86A8-CB27BF32B2B3}" type="sibTrans" cxnId="{19A4A268-60E7-4D01-B74F-DF1196E65FA6}">
      <dgm:prSet/>
      <dgm:spPr/>
      <dgm:t>
        <a:bodyPr/>
        <a:lstStyle/>
        <a:p>
          <a:endParaRPr lang="ru-RU"/>
        </a:p>
      </dgm:t>
    </dgm:pt>
    <dgm:pt modelId="{D6AB45EF-5829-4B5B-810B-46D3E67CC17D}">
      <dgm:prSet custT="1"/>
      <dgm:spPr>
        <a:solidFill>
          <a:srgbClr val="AC0000"/>
        </a:solidFill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Физиологические </a:t>
          </a:r>
          <a:endParaRPr lang="ru-RU" sz="2800" b="1" dirty="0">
            <a:solidFill>
              <a:schemeClr val="bg1"/>
            </a:solidFill>
          </a:endParaRPr>
        </a:p>
      </dgm:t>
    </dgm:pt>
    <dgm:pt modelId="{54C2F281-2782-49C1-AB8B-F7FA7A8ED361}" type="parTrans" cxnId="{E511C90E-83E0-4219-8B7D-37339B9B2B39}">
      <dgm:prSet/>
      <dgm:spPr/>
      <dgm:t>
        <a:bodyPr/>
        <a:lstStyle/>
        <a:p>
          <a:endParaRPr lang="ru-RU"/>
        </a:p>
      </dgm:t>
    </dgm:pt>
    <dgm:pt modelId="{5FBDFBA1-F043-4F44-8FFE-523EA5ECB2EF}" type="sibTrans" cxnId="{E511C90E-83E0-4219-8B7D-37339B9B2B39}">
      <dgm:prSet/>
      <dgm:spPr/>
      <dgm:t>
        <a:bodyPr/>
        <a:lstStyle/>
        <a:p>
          <a:endParaRPr lang="ru-RU"/>
        </a:p>
      </dgm:t>
    </dgm:pt>
    <dgm:pt modelId="{0EF8BAA5-B843-4619-957F-55634692B149}" type="pres">
      <dgm:prSet presAssocID="{79F50A1E-71B3-482E-820E-BF316AD06DCA}" presName="Name0" presStyleCnt="0">
        <dgm:presLayoutVars>
          <dgm:dir/>
          <dgm:animLvl val="lvl"/>
          <dgm:resizeHandles val="exact"/>
        </dgm:presLayoutVars>
      </dgm:prSet>
      <dgm:spPr/>
    </dgm:pt>
    <dgm:pt modelId="{894FE97B-EF90-415A-8035-42BD359E6F06}" type="pres">
      <dgm:prSet presAssocID="{4919C73F-E6A6-4E5E-968F-E678D95E40FC}" presName="Name8" presStyleCnt="0"/>
      <dgm:spPr/>
    </dgm:pt>
    <dgm:pt modelId="{4F372AF3-F495-4318-A9C0-E609D9031398}" type="pres">
      <dgm:prSet presAssocID="{4919C73F-E6A6-4E5E-968F-E678D95E40FC}" presName="level" presStyleLbl="node1" presStyleIdx="0" presStyleCnt="5" custScaleY="15437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D64943-922D-4FDA-9732-AF1210E92695}" type="pres">
      <dgm:prSet presAssocID="{4919C73F-E6A6-4E5E-968F-E678D95E40F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47C8EE-3625-4021-9B83-2ACD2F11CEBA}" type="pres">
      <dgm:prSet presAssocID="{5969A690-81EC-456B-934F-36414AA030F7}" presName="Name8" presStyleCnt="0"/>
      <dgm:spPr/>
    </dgm:pt>
    <dgm:pt modelId="{4FA0700F-9F59-4749-A3E1-E7317E34676B}" type="pres">
      <dgm:prSet presAssocID="{5969A690-81EC-456B-934F-36414AA030F7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DE9E10-148F-425A-A661-97B827D25241}" type="pres">
      <dgm:prSet presAssocID="{5969A690-81EC-456B-934F-36414AA030F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0AD76F-06B3-4350-BA8B-D2FBEF8D4125}" type="pres">
      <dgm:prSet presAssocID="{E9AB0466-4CC0-4460-A7EE-849F112D5921}" presName="Name8" presStyleCnt="0"/>
      <dgm:spPr/>
    </dgm:pt>
    <dgm:pt modelId="{C42C8E9F-F61C-4DD7-BB4D-4A7CAF67DC62}" type="pres">
      <dgm:prSet presAssocID="{E9AB0466-4CC0-4460-A7EE-849F112D5921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6B9A6-783E-4589-A3DC-1D9D98C1EEF0}" type="pres">
      <dgm:prSet presAssocID="{E9AB0466-4CC0-4460-A7EE-849F112D592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A4BFA7-4322-434C-B084-9DF88C5CBA95}" type="pres">
      <dgm:prSet presAssocID="{B0BA6415-953B-4BAB-9E77-551CAB63E67E}" presName="Name8" presStyleCnt="0"/>
      <dgm:spPr/>
    </dgm:pt>
    <dgm:pt modelId="{69EA0E3C-ABC5-4371-A697-6F650A3FFE3B}" type="pres">
      <dgm:prSet presAssocID="{B0BA6415-953B-4BAB-9E77-551CAB63E67E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DBE5D8-DD40-4A71-A8DC-FBBE4C196A4E}" type="pres">
      <dgm:prSet presAssocID="{B0BA6415-953B-4BAB-9E77-551CAB63E67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344F0D-AF8A-4105-8607-0F65570892C4}" type="pres">
      <dgm:prSet presAssocID="{D6AB45EF-5829-4B5B-810B-46D3E67CC17D}" presName="Name8" presStyleCnt="0"/>
      <dgm:spPr/>
    </dgm:pt>
    <dgm:pt modelId="{96949826-27DF-42BD-AD80-F87075E9AAE9}" type="pres">
      <dgm:prSet presAssocID="{D6AB45EF-5829-4B5B-810B-46D3E67CC17D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55076D-953A-48C9-8D4E-CDD826969454}" type="pres">
      <dgm:prSet presAssocID="{D6AB45EF-5829-4B5B-810B-46D3E67CC17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248DAE-A037-4F57-B8EE-E607CFEC3C21}" srcId="{79F50A1E-71B3-482E-820E-BF316AD06DCA}" destId="{E9AB0466-4CC0-4460-A7EE-849F112D5921}" srcOrd="2" destOrd="0" parTransId="{E18BEF8B-6498-45E2-93D6-1E19A74D11DF}" sibTransId="{0D4AA3A5-00CD-4DDA-80B5-D9FCA435F240}"/>
    <dgm:cxn modelId="{C0BB4D86-EDA8-4FC3-9D9D-CCE0386FA5DC}" type="presOf" srcId="{E9AB0466-4CC0-4460-A7EE-849F112D5921}" destId="{C42C8E9F-F61C-4DD7-BB4D-4A7CAF67DC62}" srcOrd="0" destOrd="0" presId="urn:microsoft.com/office/officeart/2005/8/layout/pyramid1"/>
    <dgm:cxn modelId="{550EB381-3FB6-4031-9953-1364CC74C223}" type="presOf" srcId="{5969A690-81EC-456B-934F-36414AA030F7}" destId="{4FA0700F-9F59-4749-A3E1-E7317E34676B}" srcOrd="0" destOrd="0" presId="urn:microsoft.com/office/officeart/2005/8/layout/pyramid1"/>
    <dgm:cxn modelId="{D3FB9B9B-05BC-4B89-AACB-A041CC15A703}" type="presOf" srcId="{5969A690-81EC-456B-934F-36414AA030F7}" destId="{75DE9E10-148F-425A-A661-97B827D25241}" srcOrd="1" destOrd="0" presId="urn:microsoft.com/office/officeart/2005/8/layout/pyramid1"/>
    <dgm:cxn modelId="{762D8CAD-A699-4720-B97D-866556FA18B0}" type="presOf" srcId="{B0BA6415-953B-4BAB-9E77-551CAB63E67E}" destId="{69EA0E3C-ABC5-4371-A697-6F650A3FFE3B}" srcOrd="0" destOrd="0" presId="urn:microsoft.com/office/officeart/2005/8/layout/pyramid1"/>
    <dgm:cxn modelId="{E511C90E-83E0-4219-8B7D-37339B9B2B39}" srcId="{79F50A1E-71B3-482E-820E-BF316AD06DCA}" destId="{D6AB45EF-5829-4B5B-810B-46D3E67CC17D}" srcOrd="4" destOrd="0" parTransId="{54C2F281-2782-49C1-AB8B-F7FA7A8ED361}" sibTransId="{5FBDFBA1-F043-4F44-8FFE-523EA5ECB2EF}"/>
    <dgm:cxn modelId="{0C3D1D46-3F35-472D-8CDB-31A80D9DDD29}" type="presOf" srcId="{D6AB45EF-5829-4B5B-810B-46D3E67CC17D}" destId="{8155076D-953A-48C9-8D4E-CDD826969454}" srcOrd="1" destOrd="0" presId="urn:microsoft.com/office/officeart/2005/8/layout/pyramid1"/>
    <dgm:cxn modelId="{1FD16921-2C68-45DA-90BB-DB4CE301ED51}" type="presOf" srcId="{4919C73F-E6A6-4E5E-968F-E678D95E40FC}" destId="{ECD64943-922D-4FDA-9732-AF1210E92695}" srcOrd="1" destOrd="0" presId="urn:microsoft.com/office/officeart/2005/8/layout/pyramid1"/>
    <dgm:cxn modelId="{B48D5633-47BE-4F45-9881-1B02EA1CD3AA}" type="presOf" srcId="{79F50A1E-71B3-482E-820E-BF316AD06DCA}" destId="{0EF8BAA5-B843-4619-957F-55634692B149}" srcOrd="0" destOrd="0" presId="urn:microsoft.com/office/officeart/2005/8/layout/pyramid1"/>
    <dgm:cxn modelId="{7C214DED-3E8A-4B5B-A3CA-21CF7EB9DB57}" srcId="{79F50A1E-71B3-482E-820E-BF316AD06DCA}" destId="{4919C73F-E6A6-4E5E-968F-E678D95E40FC}" srcOrd="0" destOrd="0" parTransId="{13BA9514-08E4-4159-A28F-63C6AFF3B558}" sibTransId="{824EFDD4-946D-4312-9002-52D9108EFD61}"/>
    <dgm:cxn modelId="{CAF95B85-70C5-44BE-A0AD-109CBEA94A3D}" type="presOf" srcId="{E9AB0466-4CC0-4460-A7EE-849F112D5921}" destId="{0DE6B9A6-783E-4589-A3DC-1D9D98C1EEF0}" srcOrd="1" destOrd="0" presId="urn:microsoft.com/office/officeart/2005/8/layout/pyramid1"/>
    <dgm:cxn modelId="{0A6467C1-AA88-4657-AE54-C52311D70560}" srcId="{79F50A1E-71B3-482E-820E-BF316AD06DCA}" destId="{5969A690-81EC-456B-934F-36414AA030F7}" srcOrd="1" destOrd="0" parTransId="{055EB371-FE7A-4DD1-9CEC-5E13740ED7A2}" sibTransId="{4FC40EAE-9D39-4DCE-8C45-EBFC38997F4D}"/>
    <dgm:cxn modelId="{D2127EA7-2DBE-4773-8F94-EB83C6611BC4}" type="presOf" srcId="{B0BA6415-953B-4BAB-9E77-551CAB63E67E}" destId="{4CDBE5D8-DD40-4A71-A8DC-FBBE4C196A4E}" srcOrd="1" destOrd="0" presId="urn:microsoft.com/office/officeart/2005/8/layout/pyramid1"/>
    <dgm:cxn modelId="{BD713284-789B-448E-A28F-ACEF8FEAE48E}" type="presOf" srcId="{4919C73F-E6A6-4E5E-968F-E678D95E40FC}" destId="{4F372AF3-F495-4318-A9C0-E609D9031398}" srcOrd="0" destOrd="0" presId="urn:microsoft.com/office/officeart/2005/8/layout/pyramid1"/>
    <dgm:cxn modelId="{19A4A268-60E7-4D01-B74F-DF1196E65FA6}" srcId="{79F50A1E-71B3-482E-820E-BF316AD06DCA}" destId="{B0BA6415-953B-4BAB-9E77-551CAB63E67E}" srcOrd="3" destOrd="0" parTransId="{9F505DBB-F910-491F-8453-1B1AC3E2AD54}" sibTransId="{79D0CB61-E0A2-42BD-86A8-CB27BF32B2B3}"/>
    <dgm:cxn modelId="{0729EE53-4031-4FC9-B21C-716B3405289E}" type="presOf" srcId="{D6AB45EF-5829-4B5B-810B-46D3E67CC17D}" destId="{96949826-27DF-42BD-AD80-F87075E9AAE9}" srcOrd="0" destOrd="0" presId="urn:microsoft.com/office/officeart/2005/8/layout/pyramid1"/>
    <dgm:cxn modelId="{CED86D96-F3F4-4081-869A-6071C4F4F7ED}" type="presParOf" srcId="{0EF8BAA5-B843-4619-957F-55634692B149}" destId="{894FE97B-EF90-415A-8035-42BD359E6F06}" srcOrd="0" destOrd="0" presId="urn:microsoft.com/office/officeart/2005/8/layout/pyramid1"/>
    <dgm:cxn modelId="{6C966D56-CD07-4B5C-ADA9-7BD2D4863AED}" type="presParOf" srcId="{894FE97B-EF90-415A-8035-42BD359E6F06}" destId="{4F372AF3-F495-4318-A9C0-E609D9031398}" srcOrd="0" destOrd="0" presId="urn:microsoft.com/office/officeart/2005/8/layout/pyramid1"/>
    <dgm:cxn modelId="{0CBB164F-FBC5-4156-8E56-D303057114C6}" type="presParOf" srcId="{894FE97B-EF90-415A-8035-42BD359E6F06}" destId="{ECD64943-922D-4FDA-9732-AF1210E92695}" srcOrd="1" destOrd="0" presId="urn:microsoft.com/office/officeart/2005/8/layout/pyramid1"/>
    <dgm:cxn modelId="{C9D72A1A-5913-437F-B2CA-253328A0A537}" type="presParOf" srcId="{0EF8BAA5-B843-4619-957F-55634692B149}" destId="{0747C8EE-3625-4021-9B83-2ACD2F11CEBA}" srcOrd="1" destOrd="0" presId="urn:microsoft.com/office/officeart/2005/8/layout/pyramid1"/>
    <dgm:cxn modelId="{9CB21540-4B33-4E7E-B537-C0842049746F}" type="presParOf" srcId="{0747C8EE-3625-4021-9B83-2ACD2F11CEBA}" destId="{4FA0700F-9F59-4749-A3E1-E7317E34676B}" srcOrd="0" destOrd="0" presId="urn:microsoft.com/office/officeart/2005/8/layout/pyramid1"/>
    <dgm:cxn modelId="{4C000CD8-7E49-440C-8D3D-8BDD0F25F07B}" type="presParOf" srcId="{0747C8EE-3625-4021-9B83-2ACD2F11CEBA}" destId="{75DE9E10-148F-425A-A661-97B827D25241}" srcOrd="1" destOrd="0" presId="urn:microsoft.com/office/officeart/2005/8/layout/pyramid1"/>
    <dgm:cxn modelId="{66808172-3C2D-4924-BD4D-291E7A4539A0}" type="presParOf" srcId="{0EF8BAA5-B843-4619-957F-55634692B149}" destId="{D20AD76F-06B3-4350-BA8B-D2FBEF8D4125}" srcOrd="2" destOrd="0" presId="urn:microsoft.com/office/officeart/2005/8/layout/pyramid1"/>
    <dgm:cxn modelId="{337CAA19-05D5-468B-B6C2-D69468029861}" type="presParOf" srcId="{D20AD76F-06B3-4350-BA8B-D2FBEF8D4125}" destId="{C42C8E9F-F61C-4DD7-BB4D-4A7CAF67DC62}" srcOrd="0" destOrd="0" presId="urn:microsoft.com/office/officeart/2005/8/layout/pyramid1"/>
    <dgm:cxn modelId="{C4A588EB-FAC0-4259-B25B-E99177137010}" type="presParOf" srcId="{D20AD76F-06B3-4350-BA8B-D2FBEF8D4125}" destId="{0DE6B9A6-783E-4589-A3DC-1D9D98C1EEF0}" srcOrd="1" destOrd="0" presId="urn:microsoft.com/office/officeart/2005/8/layout/pyramid1"/>
    <dgm:cxn modelId="{E7F10FAF-4AC0-44F9-9FF0-BD27DB375105}" type="presParOf" srcId="{0EF8BAA5-B843-4619-957F-55634692B149}" destId="{ACA4BFA7-4322-434C-B084-9DF88C5CBA95}" srcOrd="3" destOrd="0" presId="urn:microsoft.com/office/officeart/2005/8/layout/pyramid1"/>
    <dgm:cxn modelId="{A476EB5E-62C0-4D96-952E-B791B2897AD8}" type="presParOf" srcId="{ACA4BFA7-4322-434C-B084-9DF88C5CBA95}" destId="{69EA0E3C-ABC5-4371-A697-6F650A3FFE3B}" srcOrd="0" destOrd="0" presId="urn:microsoft.com/office/officeart/2005/8/layout/pyramid1"/>
    <dgm:cxn modelId="{85D96B1B-41D9-46CB-908D-E7DF2D47D74E}" type="presParOf" srcId="{ACA4BFA7-4322-434C-B084-9DF88C5CBA95}" destId="{4CDBE5D8-DD40-4A71-A8DC-FBBE4C196A4E}" srcOrd="1" destOrd="0" presId="urn:microsoft.com/office/officeart/2005/8/layout/pyramid1"/>
    <dgm:cxn modelId="{B06D020D-AE15-4DEF-A557-8DFFBACDE124}" type="presParOf" srcId="{0EF8BAA5-B843-4619-957F-55634692B149}" destId="{F3344F0D-AF8A-4105-8607-0F65570892C4}" srcOrd="4" destOrd="0" presId="urn:microsoft.com/office/officeart/2005/8/layout/pyramid1"/>
    <dgm:cxn modelId="{483D3BD7-3433-43D8-994D-594FEA519C46}" type="presParOf" srcId="{F3344F0D-AF8A-4105-8607-0F65570892C4}" destId="{96949826-27DF-42BD-AD80-F87075E9AAE9}" srcOrd="0" destOrd="0" presId="urn:microsoft.com/office/officeart/2005/8/layout/pyramid1"/>
    <dgm:cxn modelId="{ADB324E0-8CDD-4AC1-BB2B-A352BAE20224}" type="presParOf" srcId="{F3344F0D-AF8A-4105-8607-0F65570892C4}" destId="{8155076D-953A-48C9-8D4E-CDD82696945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372AF3-F495-4318-A9C0-E609D9031398}">
      <dsp:nvSpPr>
        <dsp:cNvPr id="0" name=""/>
        <dsp:cNvSpPr/>
      </dsp:nvSpPr>
      <dsp:spPr>
        <a:xfrm>
          <a:off x="2501618" y="0"/>
          <a:ext cx="1930962" cy="1478282"/>
        </a:xfrm>
        <a:prstGeom prst="trapezoid">
          <a:avLst>
            <a:gd name="adj" fmla="val 65311"/>
          </a:avLst>
        </a:prstGeom>
        <a:solidFill>
          <a:srgbClr val="AC0000"/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>
            <a:solidFill>
              <a:schemeClr val="bg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Само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выражения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2501618" y="0"/>
        <a:ext cx="1930962" cy="1478282"/>
      </dsp:txXfrm>
    </dsp:sp>
    <dsp:sp modelId="{4FA0700F-9F59-4749-A3E1-E7317E34676B}">
      <dsp:nvSpPr>
        <dsp:cNvPr id="0" name=""/>
        <dsp:cNvSpPr/>
      </dsp:nvSpPr>
      <dsp:spPr>
        <a:xfrm>
          <a:off x="1876214" y="1478282"/>
          <a:ext cx="3181771" cy="957579"/>
        </a:xfrm>
        <a:prstGeom prst="trapezoid">
          <a:avLst>
            <a:gd name="adj" fmla="val 65311"/>
          </a:avLst>
        </a:prstGeom>
        <a:solidFill>
          <a:srgbClr val="AC0000"/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Уважения</a:t>
          </a:r>
          <a:r>
            <a:rPr lang="ru-RU" sz="3600" b="1" kern="1200" dirty="0" smtClean="0">
              <a:solidFill>
                <a:schemeClr val="bg1"/>
              </a:solidFill>
            </a:rPr>
            <a:t> </a:t>
          </a:r>
          <a:endParaRPr lang="ru-RU" sz="3600" b="1" kern="1200" dirty="0">
            <a:solidFill>
              <a:schemeClr val="bg1"/>
            </a:solidFill>
          </a:endParaRPr>
        </a:p>
      </dsp:txBody>
      <dsp:txXfrm>
        <a:off x="2433024" y="1478282"/>
        <a:ext cx="2068151" cy="957579"/>
      </dsp:txXfrm>
    </dsp:sp>
    <dsp:sp modelId="{C42C8E9F-F61C-4DD7-BB4D-4A7CAF67DC62}">
      <dsp:nvSpPr>
        <dsp:cNvPr id="0" name=""/>
        <dsp:cNvSpPr/>
      </dsp:nvSpPr>
      <dsp:spPr>
        <a:xfrm>
          <a:off x="1250809" y="2435861"/>
          <a:ext cx="4432581" cy="957579"/>
        </a:xfrm>
        <a:prstGeom prst="trapezoid">
          <a:avLst>
            <a:gd name="adj" fmla="val 65311"/>
          </a:avLst>
        </a:prstGeom>
        <a:solidFill>
          <a:srgbClr val="AC0000"/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Социальные </a:t>
          </a:r>
          <a:endParaRPr lang="ru-RU" sz="2800" b="1" kern="1200" dirty="0">
            <a:solidFill>
              <a:schemeClr val="bg1"/>
            </a:solidFill>
          </a:endParaRPr>
        </a:p>
      </dsp:txBody>
      <dsp:txXfrm>
        <a:off x="2026511" y="2435861"/>
        <a:ext cx="2881177" cy="957579"/>
      </dsp:txXfrm>
    </dsp:sp>
    <dsp:sp modelId="{69EA0E3C-ABC5-4371-A697-6F650A3FFE3B}">
      <dsp:nvSpPr>
        <dsp:cNvPr id="0" name=""/>
        <dsp:cNvSpPr/>
      </dsp:nvSpPr>
      <dsp:spPr>
        <a:xfrm>
          <a:off x="625404" y="3393441"/>
          <a:ext cx="5683390" cy="957579"/>
        </a:xfrm>
        <a:prstGeom prst="trapezoid">
          <a:avLst>
            <a:gd name="adj" fmla="val 65311"/>
          </a:avLst>
        </a:prstGeom>
        <a:solidFill>
          <a:srgbClr val="AC0000"/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Безопасности и защищенности</a:t>
          </a:r>
        </a:p>
      </dsp:txBody>
      <dsp:txXfrm>
        <a:off x="1619998" y="3393441"/>
        <a:ext cx="3694203" cy="957579"/>
      </dsp:txXfrm>
    </dsp:sp>
    <dsp:sp modelId="{96949826-27DF-42BD-AD80-F87075E9AAE9}">
      <dsp:nvSpPr>
        <dsp:cNvPr id="0" name=""/>
        <dsp:cNvSpPr/>
      </dsp:nvSpPr>
      <dsp:spPr>
        <a:xfrm>
          <a:off x="0" y="4351020"/>
          <a:ext cx="6934199" cy="957579"/>
        </a:xfrm>
        <a:prstGeom prst="trapezoid">
          <a:avLst>
            <a:gd name="adj" fmla="val 65311"/>
          </a:avLst>
        </a:prstGeom>
        <a:solidFill>
          <a:srgbClr val="AC0000"/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Физиологические </a:t>
          </a:r>
          <a:endParaRPr lang="ru-RU" sz="2800" b="1" kern="1200" dirty="0">
            <a:solidFill>
              <a:schemeClr val="bg1"/>
            </a:solidFill>
          </a:endParaRPr>
        </a:p>
      </dsp:txBody>
      <dsp:txXfrm>
        <a:off x="1213484" y="4351020"/>
        <a:ext cx="4507230" cy="957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A46EA-36B1-4E7C-92A3-B7969FAED9F7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8304C-D2FF-4900-BD73-E45BA7A7A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202823-F31A-4543-A3E5-5C136EDCEA0E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7388"/>
            <a:ext cx="4573587" cy="34290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109" y="4346304"/>
            <a:ext cx="5025783" cy="4112521"/>
          </a:xfrm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232025" y="413067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0" y="1066800"/>
          <a:ext cx="9144000" cy="57317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182610"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/>
                      </a:r>
                      <a:b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</a:br>
                      <a:r>
                        <a:rPr lang="ru-RU" sz="2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</a:t>
                      </a:r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6   </a:t>
                      </a:r>
                      <a:r>
                        <a:rPr lang="en-US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  </a:t>
                      </a:r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    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BD4D"/>
                    </a:solidFill>
                  </a:tcPr>
                </a:tc>
              </a:tr>
              <a:tr h="916918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2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второй половины ХХ века. </a:t>
                      </a:r>
                    </a:p>
                    <a:p>
                      <a:pPr algn="ctr" rtl="0" fontAlgn="t"/>
                      <a:r>
                        <a:rPr lang="ru-RU" sz="2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Развитие управленческой мысли за рубежом</a:t>
                      </a:r>
                      <a:endParaRPr lang="ru-RU" sz="28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1024671">
                <a:tc>
                  <a:txBody>
                    <a:bodyPr/>
                    <a:lstStyle/>
                    <a:p>
                      <a:pPr algn="ctr" rtl="0" fontAlgn="t"/>
                      <a:endParaRPr lang="ru-RU" sz="1800" b="1" i="0" u="none" strike="noStrike" dirty="0" smtClean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BD4D"/>
                    </a:solidFill>
                  </a:tcPr>
                </a:tc>
              </a:tr>
              <a:tr h="172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697303">
                <a:tc>
                  <a:txBody>
                    <a:bodyPr/>
                    <a:lstStyle/>
                    <a:p>
                      <a:pPr algn="l" rtl="0" fontAlgn="ctr"/>
                      <a:endParaRPr lang="ru-RU" sz="1800" b="1" i="0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3742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endParaRPr lang="ru-RU" sz="1200" b="1" i="1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rtl="0" fontAlgn="t"/>
                      <a:endParaRPr lang="ru-RU" sz="1200" b="1" i="1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447800"/>
            <a:ext cx="8686800" cy="5334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dirty="0" smtClean="0"/>
              <a:t>Подходы, </a:t>
            </a:r>
            <a:r>
              <a:rPr lang="ru-RU" b="1" dirty="0" smtClean="0"/>
              <a:t>лежащий в основе школ поведенческих наук </a:t>
            </a:r>
          </a:p>
          <a:p>
            <a:pPr algn="l"/>
            <a:endParaRPr lang="ru-RU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280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6    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второй половины ХХ века.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Развитие управленческой мысли за рубежом</a:t>
                      </a:r>
                      <a:endParaRPr lang="ru-RU" sz="2200" b="1" i="0" u="none" strike="noStrike" kern="1200" dirty="0" smtClean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http://www.grandars.ru/images/1/review/id/922/b33fee73f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981200"/>
            <a:ext cx="853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19200"/>
            <a:ext cx="8686800" cy="533400"/>
          </a:xfrm>
        </p:spPr>
        <p:txBody>
          <a:bodyPr>
            <a:normAutofit lnSpcReduction="10000"/>
          </a:bodyPr>
          <a:lstStyle/>
          <a:p>
            <a:pPr algn="l"/>
            <a:endParaRPr lang="ru-RU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228600"/>
          <a:ext cx="8839200" cy="944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144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6    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второй половины ХХ века.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Развитие управленческой мысли за рубежом</a:t>
                      </a:r>
                      <a:endParaRPr lang="ru-RU" sz="22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 rot="3463715">
            <a:off x="5566753" y="4479503"/>
            <a:ext cx="3847853" cy="10493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990600" y="1371600"/>
          <a:ext cx="6934200" cy="530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Прямоугольник 9"/>
          <p:cNvSpPr/>
          <p:nvPr/>
        </p:nvSpPr>
        <p:spPr>
          <a:xfrm rot="3210603">
            <a:off x="4520875" y="2046076"/>
            <a:ext cx="3048000" cy="461665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C0000"/>
                </a:solidFill>
              </a:rPr>
              <a:t>Вторичные </a:t>
            </a:r>
            <a:endParaRPr lang="ru-RU" sz="2400" b="1" dirty="0">
              <a:solidFill>
                <a:srgbClr val="AC0000"/>
              </a:solidFill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381000" y="1143000"/>
            <a:ext cx="85344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Вклад А.Г.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Маслоу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развитие теории потребностей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равая фигурная скобка 11"/>
          <p:cNvSpPr/>
          <p:nvPr/>
        </p:nvSpPr>
        <p:spPr>
          <a:xfrm rot="19550189">
            <a:off x="5329476" y="1240526"/>
            <a:ext cx="307848" cy="2520980"/>
          </a:xfrm>
          <a:prstGeom prst="rightBrace">
            <a:avLst/>
          </a:prstGeom>
          <a:ln>
            <a:solidFill>
              <a:srgbClr val="A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авая фигурная скобка 12"/>
          <p:cNvSpPr/>
          <p:nvPr/>
        </p:nvSpPr>
        <p:spPr>
          <a:xfrm rot="19550189">
            <a:off x="7082075" y="3755124"/>
            <a:ext cx="307848" cy="2520980"/>
          </a:xfrm>
          <a:prstGeom prst="rightBrace">
            <a:avLst/>
          </a:prstGeom>
          <a:ln>
            <a:solidFill>
              <a:srgbClr val="A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52400" y="3124200"/>
            <a:ext cx="3048000" cy="461665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C0000"/>
                </a:solidFill>
              </a:rPr>
              <a:t>Пирамида </a:t>
            </a:r>
            <a:r>
              <a:rPr lang="ru-RU" sz="2400" b="1" dirty="0" err="1" smtClean="0">
                <a:solidFill>
                  <a:srgbClr val="AC0000"/>
                </a:solidFill>
              </a:rPr>
              <a:t>Маслоу</a:t>
            </a:r>
            <a:endParaRPr lang="ru-RU" sz="2400" b="1" dirty="0">
              <a:solidFill>
                <a:srgbClr val="AC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3164391">
            <a:off x="6288001" y="4779465"/>
            <a:ext cx="3048000" cy="461665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C0000"/>
                </a:solidFill>
              </a:rPr>
              <a:t>Первичные </a:t>
            </a:r>
            <a:endParaRPr lang="ru-RU" sz="2400" b="1" dirty="0">
              <a:solidFill>
                <a:srgbClr val="AC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19200"/>
            <a:ext cx="8686800" cy="5334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dirty="0" smtClean="0"/>
              <a:t>П</a:t>
            </a:r>
            <a:r>
              <a:rPr lang="ru-RU" sz="3100" b="1" dirty="0" smtClean="0"/>
              <a:t>одход, лежащий в основе школ поведенческих наук </a:t>
            </a:r>
            <a:endParaRPr lang="ru-RU" sz="31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6    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второй половины ХХ века.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Развитие управленческой мысли за рубежом</a:t>
                      </a:r>
                      <a:endParaRPr lang="ru-RU" sz="22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66800" y="1828800"/>
            <a:ext cx="746760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2000" b="1" dirty="0" smtClean="0">
                <a:solidFill>
                  <a:srgbClr val="860000"/>
                </a:solidFill>
              </a:rPr>
              <a:t>Двухфакторная модель Фредерика ГЕРЦБЕРГА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3400" y="2590800"/>
          <a:ext cx="83058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/>
                <a:gridCol w="4152900"/>
              </a:tblGrid>
              <a:tr h="5280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Гигиенические факторы</a:t>
                      </a:r>
                      <a:endParaRPr lang="ru-RU" sz="2400" dirty="0"/>
                    </a:p>
                  </a:txBody>
                  <a:tcPr>
                    <a:solidFill>
                      <a:srgbClr val="AC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Факторы мотивации</a:t>
                      </a:r>
                      <a:endParaRPr lang="ru-RU" sz="2400" dirty="0"/>
                    </a:p>
                  </a:txBody>
                  <a:tcPr>
                    <a:solidFill>
                      <a:srgbClr val="AC0000"/>
                    </a:solidFill>
                  </a:tcPr>
                </a:tc>
              </a:tr>
              <a:tr h="528000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Политика фирмы и администрации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latinLnBrk="0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Успех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/>
                </a:tc>
              </a:tr>
              <a:tr h="528000">
                <a:tc>
                  <a:txBody>
                    <a:bodyPr/>
                    <a:lstStyle/>
                    <a:p>
                      <a:pPr marL="0" algn="l" defTabSz="914400" rtl="0" latinLnBrk="0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Условия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latinLnBrk="0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Продвижение по службе</a:t>
                      </a:r>
                    </a:p>
                  </a:txBody>
                  <a:tcPr/>
                </a:tc>
              </a:tr>
              <a:tr h="772800">
                <a:tc>
                  <a:txBody>
                    <a:bodyPr/>
                    <a:lstStyle/>
                    <a:p>
                      <a:pPr marL="0" algn="l" defTabSz="914400" rtl="0" latinLnBrk="0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Заработок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latinLnBrk="0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Признание и одобрение результатов работы</a:t>
                      </a:r>
                    </a:p>
                  </a:txBody>
                  <a:tcPr/>
                </a:tc>
              </a:tr>
              <a:tr h="528000">
                <a:tc>
                  <a:txBody>
                    <a:bodyPr/>
                    <a:lstStyle/>
                    <a:p>
                      <a:pPr marL="0" algn="l" defTabSz="914400" rtl="0" latinLnBrk="0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Межличностные отношения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latinLnBrk="0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Высокая степень ответственности</a:t>
                      </a:r>
                    </a:p>
                  </a:txBody>
                  <a:tcPr/>
                </a:tc>
              </a:tr>
              <a:tr h="772800">
                <a:tc>
                  <a:txBody>
                    <a:bodyPr/>
                    <a:lstStyle/>
                    <a:p>
                      <a:pPr marL="0" algn="l" defTabSz="914400" rtl="0" latinLnBrk="0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Степень непосредственного контроля за работой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latinLnBrk="0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Возможности творческого и делового роста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95400"/>
            <a:ext cx="8686800" cy="5334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dirty="0" smtClean="0"/>
              <a:t>Подход, лежащий в основе школ поведенческих наук </a:t>
            </a:r>
          </a:p>
          <a:p>
            <a:pPr algn="l"/>
            <a:endParaRPr lang="ru-RU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1280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128016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6    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второй половины ХХ века.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Развитие управленческой мысли за рубежом</a:t>
                      </a:r>
                      <a:endParaRPr lang="ru-RU" sz="2200" b="1" i="0" u="none" strike="noStrike" kern="1200" dirty="0" smtClean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28600" y="1527350"/>
            <a:ext cx="8305800" cy="5178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t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Just-in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Time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Production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(JIT),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представляющая собой философию менеджмента, нацеленную на устранение потерь в производстве и в смежных с ним сферах деятельности. Изготовлению подлежит только то количество, которое необходимо к заданному сроку.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t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lang="ru-RU" sz="2000" b="1" dirty="0" err="1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Тоtаl</a:t>
            </a: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Quality</a:t>
            </a: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Control</a:t>
            </a: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(TQC),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 которой понимается концепция гарантированного качества, предполагающая охват работников всех производственных звеньев для обеспечения наилучшего удовлетворения запросов потребителей.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t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lang="ru-RU" sz="2000" b="1" dirty="0" err="1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Total</a:t>
            </a: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Productive</a:t>
            </a: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Maintenance</a:t>
            </a: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(TCP).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Концепция ориентирует на комплексное повышение эффективности производственной системы за счет вовлечения в этот процесс всех работников организации.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8991600" cy="6096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5.  Современный менеджмент как интеграция новых идей, взглядов и подходов к менеджменту</a:t>
            </a:r>
            <a:endParaRPr lang="ru-RU" sz="2400" b="1" dirty="0" smtClean="0">
              <a:solidFill>
                <a:srgbClr val="AC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6    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второй половины ХХ века.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Развитие управленческой мысли за рубежом</a:t>
                      </a:r>
                      <a:endParaRPr lang="ru-RU" sz="22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grpSp>
        <p:nvGrpSpPr>
          <p:cNvPr id="1026" name="Group 2"/>
          <p:cNvGrpSpPr>
            <a:grpSpLocks noChangeAspect="1"/>
          </p:cNvGrpSpPr>
          <p:nvPr/>
        </p:nvGrpSpPr>
        <p:grpSpPr bwMode="auto">
          <a:xfrm>
            <a:off x="381000" y="2438400"/>
            <a:ext cx="8763000" cy="4205219"/>
            <a:chOff x="2218" y="8983"/>
            <a:chExt cx="9292" cy="3549"/>
          </a:xfrm>
        </p:grpSpPr>
        <p:sp>
          <p:nvSpPr>
            <p:cNvPr id="1027" name="AutoShape 3"/>
            <p:cNvSpPr>
              <a:spLocks noChangeAspect="1" noChangeArrowheads="1"/>
            </p:cNvSpPr>
            <p:nvPr/>
          </p:nvSpPr>
          <p:spPr bwMode="auto">
            <a:xfrm>
              <a:off x="2218" y="8983"/>
              <a:ext cx="8888" cy="353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4348" y="9060"/>
              <a:ext cx="1521" cy="222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67666" tIns="33833" rIns="67666" bIns="3383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Futura Lt BT" charset="-52"/>
                  <a:cs typeface="Arial" pitchFamily="34" charset="0"/>
                </a:rPr>
                <a:t>Структурный подход</a:t>
              </a:r>
              <a:endPara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8771" y="9060"/>
              <a:ext cx="1931" cy="222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67666" tIns="33833" rIns="67666" bIns="3383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Futura Lt BT" charset="-52"/>
                  <a:cs typeface="Arial" pitchFamily="34" charset="0"/>
                </a:rPr>
                <a:t>Функциональный</a:t>
              </a: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Futura Lt BT" charset="-52"/>
                  <a:cs typeface="Arial" pitchFamily="34" charset="0"/>
                </a:rPr>
                <a:t> подход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2218" y="9060"/>
              <a:ext cx="1582" cy="222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67666" tIns="33833" rIns="67666" bIns="3383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Futura Lt BT" charset="-52"/>
                  <a:cs typeface="Arial" pitchFamily="34" charset="0"/>
                </a:rPr>
                <a:t>Системный подход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AutoShape 7"/>
            <p:cNvSpPr>
              <a:spLocks noChangeArrowheads="1"/>
            </p:cNvSpPr>
            <p:nvPr/>
          </p:nvSpPr>
          <p:spPr bwMode="auto">
            <a:xfrm>
              <a:off x="3850" y="9694"/>
              <a:ext cx="498" cy="556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>
              <a:off x="5925" y="9694"/>
              <a:ext cx="448" cy="556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3" name="AutoShape 9"/>
            <p:cNvSpPr>
              <a:spLocks noChangeArrowheads="1"/>
            </p:cNvSpPr>
            <p:nvPr/>
          </p:nvSpPr>
          <p:spPr bwMode="auto">
            <a:xfrm>
              <a:off x="8227" y="9772"/>
              <a:ext cx="544" cy="556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4" name="AutoShape 10"/>
            <p:cNvSpPr>
              <a:spLocks noChangeArrowheads="1"/>
            </p:cNvSpPr>
            <p:nvPr/>
          </p:nvSpPr>
          <p:spPr bwMode="auto">
            <a:xfrm>
              <a:off x="2218" y="11286"/>
              <a:ext cx="2343" cy="1234"/>
            </a:xfrm>
            <a:prstGeom prst="homePlate">
              <a:avLst>
                <a:gd name="adj" fmla="val 44530"/>
              </a:avLst>
            </a:prstGeom>
            <a:solidFill>
              <a:srgbClr val="33333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Futura Lt BT" charset="-52"/>
                  <a:cs typeface="Arial" pitchFamily="34" charset="0"/>
                </a:rPr>
                <a:t>Системный анализ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5" name="AutoShape 11"/>
            <p:cNvSpPr>
              <a:spLocks noChangeArrowheads="1"/>
            </p:cNvSpPr>
            <p:nvPr/>
          </p:nvSpPr>
          <p:spPr bwMode="auto">
            <a:xfrm>
              <a:off x="4319" y="11298"/>
              <a:ext cx="2182" cy="1234"/>
            </a:xfrm>
            <a:prstGeom prst="homePlate">
              <a:avLst>
                <a:gd name="adj" fmla="val 39911"/>
              </a:avLst>
            </a:prstGeom>
            <a:solidFill>
              <a:srgbClr val="33333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Futura Lt BT" charset="-52"/>
                  <a:cs typeface="Arial" pitchFamily="34" charset="0"/>
                </a:rPr>
                <a:t>Структурный анализ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AutoShape 12"/>
            <p:cNvSpPr>
              <a:spLocks noChangeArrowheads="1"/>
            </p:cNvSpPr>
            <p:nvPr/>
          </p:nvSpPr>
          <p:spPr bwMode="auto">
            <a:xfrm>
              <a:off x="8771" y="11284"/>
              <a:ext cx="2739" cy="1236"/>
            </a:xfrm>
            <a:prstGeom prst="homePlate">
              <a:avLst>
                <a:gd name="adj" fmla="val 47229"/>
              </a:avLst>
            </a:prstGeom>
            <a:solidFill>
              <a:srgbClr val="33333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Futura Lt BT" charset="-52"/>
                  <a:cs typeface="Arial" pitchFamily="34" charset="0"/>
                </a:rPr>
                <a:t>Функциональный анализ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AutoShape 13"/>
            <p:cNvSpPr>
              <a:spLocks noChangeArrowheads="1"/>
            </p:cNvSpPr>
            <p:nvPr/>
          </p:nvSpPr>
          <p:spPr bwMode="auto">
            <a:xfrm>
              <a:off x="6373" y="11284"/>
              <a:ext cx="2632" cy="1236"/>
            </a:xfrm>
            <a:prstGeom prst="homePlate">
              <a:avLst>
                <a:gd name="adj" fmla="val 49555"/>
              </a:avLst>
            </a:prstGeom>
            <a:solidFill>
              <a:srgbClr val="33333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Futura Lt BT" charset="-52"/>
                  <a:cs typeface="Arial" pitchFamily="34" charset="0"/>
                </a:rPr>
                <a:t>Структурно- функциональный анализ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6373" y="9048"/>
              <a:ext cx="1854" cy="222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67666" tIns="33833" rIns="67666" bIns="3383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utura Lt BT" charset="-52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Futura Lt BT" charset="-52"/>
                  <a:cs typeface="Arial" pitchFamily="34" charset="0"/>
                </a:rPr>
                <a:t>Структурно-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Futura Lt BT" charset="-52"/>
                  <a:cs typeface="Arial" pitchFamily="34" charset="0"/>
                </a:rPr>
                <a:t>функциональный </a:t>
              </a: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Futura Lt BT" charset="-52"/>
                  <a:cs typeface="Arial" pitchFamily="34" charset="0"/>
                </a:rPr>
                <a:t>подход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228600" y="1905000"/>
            <a:ext cx="807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Эволюция системно-структурных подходов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371600"/>
            <a:ext cx="8686800" cy="5334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/>
              <a:t>План лекции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6    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второй половины ХХ века.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Развитие управленческой мысли за рубежом</a:t>
                      </a:r>
                      <a:endParaRPr lang="ru-RU" sz="22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2000" y="1905000"/>
            <a:ext cx="74676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Предпосылки формирования «школы науки управления».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Основные представители «школы науки управления»: в США и в СССР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Какой подход лежит в основе школ поведенческих наук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Вклад А.Г. </a:t>
            </a:r>
            <a:r>
              <a:rPr lang="ru-RU" sz="2000" b="1" dirty="0" err="1" smtClean="0">
                <a:solidFill>
                  <a:srgbClr val="AC0000"/>
                </a:solidFill>
              </a:rPr>
              <a:t>Маслоу</a:t>
            </a:r>
            <a:r>
              <a:rPr lang="ru-RU" sz="2000" b="1" dirty="0" smtClean="0">
                <a:solidFill>
                  <a:srgbClr val="AC0000"/>
                </a:solidFill>
              </a:rPr>
              <a:t> в развитие теории потребностей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Современный менеджмент как интеграция новых идей, взглядов и подходов к менеджменту.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1219200"/>
            <a:ext cx="8686800" cy="5334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b="1" dirty="0" smtClean="0"/>
              <a:t>1. Предпосылки формирования «школы науки управления»</a:t>
            </a:r>
            <a:r>
              <a:rPr lang="ru-RU" b="1" dirty="0" smtClean="0">
                <a:solidFill>
                  <a:srgbClr val="AC0000"/>
                </a:solidFill>
              </a:rPr>
              <a:t>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6    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второй половины ХХ века.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Развитие управленческой мысли за рубежом</a:t>
                      </a:r>
                      <a:endParaRPr lang="ru-RU" sz="22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1752600"/>
            <a:ext cx="8915400" cy="678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300"/>
              </a:spcBef>
              <a:spcAft>
                <a:spcPts val="300"/>
              </a:spcAft>
            </a:pPr>
            <a:r>
              <a:rPr lang="ru-RU" sz="2000" b="1" dirty="0" smtClean="0">
                <a:solidFill>
                  <a:srgbClr val="AC0000"/>
                </a:solidFill>
              </a:rPr>
              <a:t>Вторая мировая война позволила США качественно расширить свое рыночное пространство за счет поглощения конкурентных технологических зон (Англия, Германия, Япония)</a:t>
            </a:r>
          </a:p>
          <a:p>
            <a:pPr marL="342900" indent="-342900" algn="just">
              <a:spcBef>
                <a:spcPts val="1200"/>
              </a:spcBef>
              <a:spcAft>
                <a:spcPts val="600"/>
              </a:spcAft>
            </a:pPr>
            <a:r>
              <a:rPr lang="ru-RU" sz="2000" b="1" dirty="0" smtClean="0">
                <a:solidFill>
                  <a:srgbClr val="AC0000"/>
                </a:solidFill>
              </a:rPr>
              <a:t>Появление универсальных теоретико-методологических концепций, показывающих </a:t>
            </a:r>
            <a:r>
              <a:rPr lang="ru-RU" sz="2000" b="1" dirty="0" err="1" smtClean="0">
                <a:solidFill>
                  <a:srgbClr val="AC0000"/>
                </a:solidFill>
              </a:rPr>
              <a:t>изоморфность</a:t>
            </a:r>
            <a:r>
              <a:rPr lang="ru-RU" sz="2000" b="1" dirty="0" smtClean="0">
                <a:solidFill>
                  <a:srgbClr val="AC0000"/>
                </a:solidFill>
              </a:rPr>
              <a:t> законов и принципов управления в различных сферах (кибернетика, общая теория систем, системотехника)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</a:pPr>
            <a:r>
              <a:rPr lang="ru-RU" sz="2000" b="1" dirty="0" smtClean="0">
                <a:solidFill>
                  <a:srgbClr val="AC0000"/>
                </a:solidFill>
              </a:rPr>
              <a:t>Открытие коллективно-групповых форм решения слабо структурированных проблем за счет объединения разных специалистов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</a:pPr>
            <a:r>
              <a:rPr lang="ru-RU" sz="2000" b="1" dirty="0" smtClean="0">
                <a:solidFill>
                  <a:srgbClr val="AC0000"/>
                </a:solidFill>
              </a:rPr>
              <a:t>   Широкое распространение количественных методов анализа (теория массового обслуживания, линейное программирование, исследование операций, экономико-математическое моделирование) и ЭВТ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</a:pPr>
            <a:endParaRPr lang="ru-RU" sz="2000" b="1" dirty="0" smtClean="0">
              <a:solidFill>
                <a:srgbClr val="AC0000"/>
              </a:solidFill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</a:pPr>
            <a:endParaRPr lang="ru-RU" sz="2000" b="1" dirty="0" smtClean="0">
              <a:solidFill>
                <a:srgbClr val="AC0000"/>
              </a:solidFill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</a:pPr>
            <a:endParaRPr lang="ru-RU" sz="2000" b="1" dirty="0" smtClean="0">
              <a:solidFill>
                <a:srgbClr val="AC0000"/>
              </a:solidFill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</a:pPr>
            <a:endParaRPr lang="ru-RU" sz="2000" b="1" dirty="0" smtClean="0">
              <a:solidFill>
                <a:srgbClr val="AC0000"/>
              </a:solidFill>
            </a:endParaRPr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</a:pPr>
            <a:endParaRPr lang="ru-RU" sz="2000" b="1" dirty="0" smtClean="0">
              <a:solidFill>
                <a:srgbClr val="AC0000"/>
              </a:solidFill>
            </a:endParaRPr>
          </a:p>
          <a:p>
            <a:pPr marL="342900" indent="-34290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endParaRPr lang="ru-RU" sz="2000" b="1" dirty="0" smtClean="0">
              <a:solidFill>
                <a:srgbClr val="AC0000"/>
              </a:solidFill>
            </a:endParaRPr>
          </a:p>
        </p:txBody>
      </p:sp>
      <p:sp>
        <p:nvSpPr>
          <p:cNvPr id="8" name="Штриховая стрелка вправо 7"/>
          <p:cNvSpPr/>
          <p:nvPr/>
        </p:nvSpPr>
        <p:spPr>
          <a:xfrm rot="5400000">
            <a:off x="51816" y="2310384"/>
            <a:ext cx="685800" cy="484632"/>
          </a:xfrm>
          <a:prstGeom prst="stripedRightArrow">
            <a:avLst/>
          </a:prstGeom>
          <a:noFill/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триховая стрелка вправо 8"/>
          <p:cNvSpPr/>
          <p:nvPr/>
        </p:nvSpPr>
        <p:spPr>
          <a:xfrm rot="5400000">
            <a:off x="51816" y="3377184"/>
            <a:ext cx="685800" cy="484632"/>
          </a:xfrm>
          <a:prstGeom prst="stripedRightArrow">
            <a:avLst/>
          </a:prstGeom>
          <a:noFill/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Штриховая стрелка вправо 9"/>
          <p:cNvSpPr/>
          <p:nvPr/>
        </p:nvSpPr>
        <p:spPr>
          <a:xfrm rot="5400000">
            <a:off x="89916" y="4329684"/>
            <a:ext cx="609600" cy="484632"/>
          </a:xfrm>
          <a:prstGeom prst="stripedRightArrow">
            <a:avLst/>
          </a:prstGeom>
          <a:noFill/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5867400"/>
            <a:ext cx="9372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 Становление </a:t>
            </a:r>
            <a:r>
              <a:rPr lang="ru-RU" sz="2000" b="1" dirty="0" smtClean="0"/>
              <a:t>«Школы </a:t>
            </a:r>
            <a:r>
              <a:rPr lang="ru-RU" sz="2000" b="1" dirty="0" smtClean="0"/>
              <a:t>науки </a:t>
            </a:r>
            <a:r>
              <a:rPr lang="ru-RU" sz="2000" b="1" dirty="0" smtClean="0"/>
              <a:t>управления» </a:t>
            </a:r>
            <a:r>
              <a:rPr lang="ru-RU" sz="2000" b="1" dirty="0" smtClean="0"/>
              <a:t>обусловлено </a:t>
            </a:r>
            <a:r>
              <a:rPr lang="ru-RU" sz="2000" b="1" dirty="0" smtClean="0"/>
              <a:t>развитием </a:t>
            </a:r>
            <a:r>
              <a:rPr lang="ru-RU" sz="2000" b="1" dirty="0" smtClean="0"/>
              <a:t>статистики, математики, </a:t>
            </a:r>
            <a:r>
              <a:rPr lang="ru-RU" sz="2000" b="1" dirty="0" smtClean="0"/>
              <a:t>логики, инженерных </a:t>
            </a:r>
            <a:r>
              <a:rPr lang="ru-RU" sz="2000" b="1" dirty="0" smtClean="0"/>
              <a:t>наук и </a:t>
            </a:r>
            <a:r>
              <a:rPr lang="ru-RU" sz="2000" b="1" dirty="0" smtClean="0"/>
              <a:t>смежных </a:t>
            </a:r>
            <a:r>
              <a:rPr lang="ru-RU" sz="2000" b="1" dirty="0" smtClean="0"/>
              <a:t>с ними областей знаний</a:t>
            </a:r>
            <a:endParaRPr lang="ru-RU" sz="2000" b="1" dirty="0"/>
          </a:p>
        </p:txBody>
      </p:sp>
      <p:sp>
        <p:nvSpPr>
          <p:cNvPr id="12" name="Штриховая стрелка вправо 11"/>
          <p:cNvSpPr/>
          <p:nvPr/>
        </p:nvSpPr>
        <p:spPr>
          <a:xfrm rot="5400000">
            <a:off x="89916" y="5167884"/>
            <a:ext cx="609600" cy="484632"/>
          </a:xfrm>
          <a:prstGeom prst="stripedRightArrow">
            <a:avLst/>
          </a:prstGeom>
          <a:noFill/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610600" cy="6096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Основные направления «школы науки управления»</a:t>
            </a:r>
            <a:r>
              <a:rPr lang="ru-RU" sz="2400" b="1" dirty="0" smtClean="0">
                <a:solidFill>
                  <a:srgbClr val="AC0000"/>
                </a:solidFill>
              </a:rPr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6    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второй половины ХХ века.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Развитие управленческой мысли за рубежом</a:t>
                      </a:r>
                      <a:endParaRPr lang="ru-RU" sz="22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990600" y="1752600"/>
            <a:ext cx="7620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Школа науки управления сформировалась в начале 50-х гг. и успешно функционирует и в настоящее время. В школе науки управления различают два главных направления: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24400" y="4572000"/>
            <a:ext cx="4114800" cy="175432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Исследование проблем управления на основе системного анализа и использования кибернетического подхода, включая применение математических методов и ЭВМ.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1000" y="4648200"/>
            <a:ext cx="3962400" cy="175432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 Рассмотрение производства как </a:t>
            </a:r>
            <a:r>
              <a:rPr lang="ru-RU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«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социальной системы</a:t>
            </a:r>
            <a:r>
              <a:rPr lang="ru-RU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»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 использованием системного, процессного и ситуационного подходов.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710896">
            <a:off x="2895600" y="3429000"/>
            <a:ext cx="484632" cy="978408"/>
          </a:xfrm>
          <a:prstGeom prst="down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9711856">
            <a:off x="5401343" y="3407347"/>
            <a:ext cx="484632" cy="978408"/>
          </a:xfrm>
          <a:prstGeom prst="down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6    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второй половины ХХ века.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Развитие управленческой мысли за рубежом</a:t>
                      </a:r>
                      <a:endParaRPr lang="ru-RU" sz="22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19200"/>
            <a:ext cx="8686800" cy="5334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dirty="0" smtClean="0"/>
              <a:t>Основные направления «школы науки управления»</a:t>
            </a:r>
            <a:r>
              <a:rPr lang="ru-RU" b="1" dirty="0" smtClean="0">
                <a:solidFill>
                  <a:srgbClr val="AC0000"/>
                </a:solidFill>
              </a:rPr>
              <a:t> </a:t>
            </a:r>
          </a:p>
          <a:p>
            <a:pPr algn="l"/>
            <a:endParaRPr lang="ru-RU" b="1" dirty="0"/>
          </a:p>
        </p:txBody>
      </p:sp>
      <p:sp>
        <p:nvSpPr>
          <p:cNvPr id="8" name="Выноска со стрелкой вправо 7"/>
          <p:cNvSpPr/>
          <p:nvPr/>
        </p:nvSpPr>
        <p:spPr>
          <a:xfrm>
            <a:off x="381000" y="1828800"/>
            <a:ext cx="3962400" cy="1219200"/>
          </a:xfrm>
          <a:prstGeom prst="rightArrowCallout">
            <a:avLst>
              <a:gd name="adj1" fmla="val 42990"/>
              <a:gd name="adj2" fmla="val 48369"/>
              <a:gd name="adj3" fmla="val 25000"/>
              <a:gd name="adj4" fmla="val 80751"/>
            </a:avLst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Операционный менеджмент</a:t>
            </a:r>
            <a:endParaRPr lang="ru-RU" sz="32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95800" y="1752600"/>
            <a:ext cx="4495800" cy="1295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860000"/>
                </a:solidFill>
              </a:rPr>
              <a:t>Логистика, </a:t>
            </a:r>
          </a:p>
          <a:p>
            <a:r>
              <a:rPr lang="ru-RU" sz="2000" b="1" dirty="0" smtClean="0">
                <a:solidFill>
                  <a:srgbClr val="860000"/>
                </a:solidFill>
              </a:rPr>
              <a:t>Транспортные задачи</a:t>
            </a:r>
          </a:p>
          <a:p>
            <a:r>
              <a:rPr lang="ru-RU" sz="2000" b="1" dirty="0" smtClean="0">
                <a:solidFill>
                  <a:srgbClr val="860000"/>
                </a:solidFill>
              </a:rPr>
              <a:t>Оптимизация запасов</a:t>
            </a:r>
            <a:endParaRPr lang="ru-RU" sz="2000" b="1" dirty="0">
              <a:solidFill>
                <a:srgbClr val="860000"/>
              </a:solidFill>
            </a:endParaRPr>
          </a:p>
        </p:txBody>
      </p:sp>
      <p:sp>
        <p:nvSpPr>
          <p:cNvPr id="10" name="Выноска со стрелкой вправо 9"/>
          <p:cNvSpPr/>
          <p:nvPr/>
        </p:nvSpPr>
        <p:spPr>
          <a:xfrm>
            <a:off x="381000" y="3505200"/>
            <a:ext cx="3962400" cy="1219200"/>
          </a:xfrm>
          <a:prstGeom prst="rightArrowCallout">
            <a:avLst>
              <a:gd name="adj1" fmla="val 42990"/>
              <a:gd name="adj2" fmla="val 48369"/>
              <a:gd name="adj3" fmla="val 25000"/>
              <a:gd name="adj4" fmla="val 80751"/>
            </a:avLst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Ситуационный менеджмент</a:t>
            </a:r>
            <a:endParaRPr lang="ru-RU" sz="3200" b="1" dirty="0"/>
          </a:p>
        </p:txBody>
      </p:sp>
      <p:sp>
        <p:nvSpPr>
          <p:cNvPr id="11" name="Выноска со стрелкой вправо 10"/>
          <p:cNvSpPr/>
          <p:nvPr/>
        </p:nvSpPr>
        <p:spPr>
          <a:xfrm>
            <a:off x="381000" y="5257800"/>
            <a:ext cx="3962400" cy="1219200"/>
          </a:xfrm>
          <a:prstGeom prst="rightArrowCallout">
            <a:avLst>
              <a:gd name="adj1" fmla="val 42990"/>
              <a:gd name="adj2" fmla="val 48369"/>
              <a:gd name="adj3" fmla="val 25000"/>
              <a:gd name="adj4" fmla="val 80751"/>
            </a:avLst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Процессный менеджмент</a:t>
            </a:r>
            <a:endParaRPr lang="ru-RU" sz="32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495800" y="3505200"/>
            <a:ext cx="4495800" cy="1295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860000"/>
                </a:solidFill>
              </a:rPr>
              <a:t>Идентификация конкретной специфики и поведенческие модели</a:t>
            </a:r>
          </a:p>
          <a:p>
            <a:r>
              <a:rPr lang="ru-RU" sz="2000" b="1" dirty="0" smtClean="0">
                <a:solidFill>
                  <a:srgbClr val="860000"/>
                </a:solidFill>
              </a:rPr>
              <a:t>Социокультурный контекст</a:t>
            </a:r>
          </a:p>
          <a:p>
            <a:r>
              <a:rPr lang="ru-RU" sz="2000" b="1" dirty="0" smtClean="0">
                <a:solidFill>
                  <a:srgbClr val="860000"/>
                </a:solidFill>
              </a:rPr>
              <a:t>Бихевиоризм</a:t>
            </a:r>
            <a:endParaRPr lang="ru-RU" sz="2000" b="1" dirty="0">
              <a:solidFill>
                <a:srgbClr val="86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495800" y="5257800"/>
            <a:ext cx="4495800" cy="1295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err="1" smtClean="0">
                <a:solidFill>
                  <a:srgbClr val="860000"/>
                </a:solidFill>
              </a:rPr>
              <a:t>Реинжениринг</a:t>
            </a:r>
            <a:r>
              <a:rPr lang="ru-RU" sz="2000" b="1" dirty="0" smtClean="0">
                <a:solidFill>
                  <a:srgbClr val="860000"/>
                </a:solidFill>
              </a:rPr>
              <a:t> бизнес-процессов</a:t>
            </a:r>
          </a:p>
          <a:p>
            <a:r>
              <a:rPr lang="ru-RU" sz="2000" b="1" dirty="0" smtClean="0">
                <a:solidFill>
                  <a:srgbClr val="860000"/>
                </a:solidFill>
              </a:rPr>
              <a:t>Имитационное программирование</a:t>
            </a:r>
          </a:p>
          <a:p>
            <a:r>
              <a:rPr lang="ru-RU" sz="2000" b="1" dirty="0" smtClean="0">
                <a:solidFill>
                  <a:srgbClr val="860000"/>
                </a:solidFill>
              </a:rPr>
              <a:t>Реструктуризация компаний</a:t>
            </a:r>
            <a:endParaRPr lang="ru-RU" sz="2000" b="1" dirty="0">
              <a:solidFill>
                <a:srgbClr val="86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8991600" cy="990600"/>
          </a:xfrm>
        </p:spPr>
        <p:txBody>
          <a:bodyPr>
            <a:no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2400" b="1" dirty="0" smtClean="0"/>
              <a:t>2. Основные представители «школы науки управления»: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2400" b="1" dirty="0" smtClean="0"/>
              <a:t>в США и в СССР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6    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второй половины ХХ века.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Развитие управленческой мысли за рубежом</a:t>
                      </a:r>
                      <a:endParaRPr lang="ru-RU" sz="22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3429000"/>
            <a:ext cx="426720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Л.В.Канторович </a:t>
            </a:r>
            <a:r>
              <a:rPr lang="ru-RU" sz="2000" dirty="0" smtClean="0"/>
              <a:t>– транспортные задачи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А.М.Лурье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Г.Л.Смолян</a:t>
            </a:r>
            <a:r>
              <a:rPr lang="ru-RU" sz="2000" dirty="0" smtClean="0"/>
              <a:t> </a:t>
            </a:r>
            <a:r>
              <a:rPr lang="ru-RU" sz="2000" dirty="0" smtClean="0"/>
              <a:t>- «</a:t>
            </a:r>
            <a:r>
              <a:rPr lang="ru-RU" sz="2000" dirty="0" smtClean="0"/>
              <a:t>Исследование операций – инструмент эффективного управления», 1962)</a:t>
            </a:r>
            <a:endParaRPr lang="ru-RU" sz="2000" b="1" dirty="0" smtClean="0">
              <a:solidFill>
                <a:srgbClr val="AC0000"/>
              </a:solidFill>
            </a:endParaRP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Немчинов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828800" y="3200400"/>
            <a:ext cx="2514600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err="1" smtClean="0">
                <a:solidFill>
                  <a:srgbClr val="AC0000"/>
                </a:solidFill>
              </a:rPr>
              <a:t>У.Чёрчмен</a:t>
            </a:r>
            <a:endParaRPr lang="ru-RU" sz="2000" b="1" dirty="0" smtClean="0">
              <a:solidFill>
                <a:srgbClr val="AC0000"/>
              </a:solidFill>
            </a:endParaRP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err="1" smtClean="0">
                <a:solidFill>
                  <a:srgbClr val="AC0000"/>
                </a:solidFill>
              </a:rPr>
              <a:t>Р.Акофф</a:t>
            </a:r>
            <a:endParaRPr lang="ru-RU" sz="2000" b="1" dirty="0" smtClean="0">
              <a:solidFill>
                <a:srgbClr val="AC0000"/>
              </a:solidFill>
            </a:endParaRP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err="1" smtClean="0">
                <a:solidFill>
                  <a:srgbClr val="AC0000"/>
                </a:solidFill>
              </a:rPr>
              <a:t>М.Гарднер</a:t>
            </a:r>
            <a:endParaRPr lang="ru-RU" sz="2000" b="1" dirty="0" smtClean="0">
              <a:solidFill>
                <a:srgbClr val="AC0000"/>
              </a:solidFill>
            </a:endParaRP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err="1" smtClean="0">
                <a:solidFill>
                  <a:srgbClr val="AC0000"/>
                </a:solidFill>
              </a:rPr>
              <a:t>Г.Саймон</a:t>
            </a:r>
            <a:endParaRPr lang="ru-RU" sz="2000" b="1" dirty="0" smtClean="0">
              <a:solidFill>
                <a:srgbClr val="AC0000"/>
              </a:solidFill>
            </a:endParaRP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Ф.Райт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В.В.Леонтьев</a:t>
            </a:r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990600" y="2133600"/>
            <a:ext cx="731520" cy="1216152"/>
          </a:xfrm>
          <a:prstGeom prst="curvedRightArrow">
            <a:avLst/>
          </a:prstGeom>
          <a:solidFill>
            <a:schemeClr val="accent2"/>
          </a:solidFill>
          <a:ln>
            <a:solidFill>
              <a:srgbClr val="8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7315200" y="2133600"/>
            <a:ext cx="731520" cy="1216152"/>
          </a:xfrm>
          <a:prstGeom prst="curvedLeftArrow">
            <a:avLst/>
          </a:prstGeom>
          <a:solidFill>
            <a:schemeClr val="accent2"/>
          </a:solidFill>
          <a:ln>
            <a:solidFill>
              <a:srgbClr val="8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8991600" cy="533400"/>
          </a:xfrm>
        </p:spPr>
        <p:txBody>
          <a:bodyPr>
            <a:no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2000" b="1" dirty="0" smtClean="0"/>
              <a:t>2. Основные представители «школы науки управления»: в США и в СССР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6    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второй половины ХХ века.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Развитие управленческой мысли за рубежом</a:t>
                      </a:r>
                      <a:endParaRPr lang="ru-RU" sz="22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1524000"/>
            <a:ext cx="2133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2400" b="1" dirty="0" smtClean="0">
                <a:solidFill>
                  <a:srgbClr val="AC0000"/>
                </a:solidFill>
              </a:rPr>
              <a:t>Уэст </a:t>
            </a:r>
            <a:r>
              <a:rPr lang="ru-RU" sz="2400" b="1" dirty="0" err="1" smtClean="0">
                <a:solidFill>
                  <a:srgbClr val="AC0000"/>
                </a:solidFill>
              </a:rPr>
              <a:t>Чёрчмен</a:t>
            </a:r>
            <a:endParaRPr lang="ru-RU" sz="2400" b="1" dirty="0" smtClean="0">
              <a:solidFill>
                <a:srgbClr val="AC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5000" y="1981200"/>
            <a:ext cx="70866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860000"/>
                </a:solidFill>
              </a:rPr>
              <a:t>  </a:t>
            </a:r>
            <a:r>
              <a:rPr lang="ru-RU" b="1" dirty="0" smtClean="0">
                <a:solidFill>
                  <a:srgbClr val="860000"/>
                </a:solidFill>
              </a:rPr>
              <a:t>сформулировал концепцию анатомии системной </a:t>
            </a:r>
            <a:r>
              <a:rPr lang="ru-RU" b="1" i="1" dirty="0" smtClean="0">
                <a:solidFill>
                  <a:srgbClr val="860000"/>
                </a:solidFill>
              </a:rPr>
              <a:t>телеологии</a:t>
            </a:r>
            <a:r>
              <a:rPr lang="ru-RU" b="1" dirty="0" smtClean="0">
                <a:solidFill>
                  <a:srgbClr val="860000"/>
                </a:solidFill>
              </a:rPr>
              <a:t> (девять условий, которые должны быть выполнены, чтобы “система” продемонстрировала свою </a:t>
            </a:r>
            <a:r>
              <a:rPr lang="ru-RU" b="1" dirty="0" smtClean="0">
                <a:solidFill>
                  <a:srgbClr val="860000"/>
                </a:solidFill>
              </a:rPr>
              <a:t>целенаправленность), </a:t>
            </a:r>
            <a:endParaRPr lang="ru-RU" b="1" dirty="0" smtClean="0">
              <a:solidFill>
                <a:srgbClr val="86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860000"/>
                </a:solidFill>
              </a:rPr>
              <a:t>  разработал способы исследования и ограничения проблемных контекстов: </a:t>
            </a:r>
          </a:p>
          <a:p>
            <a:pPr lvl="2"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860000"/>
                </a:solidFill>
              </a:rPr>
              <a:t> охват</a:t>
            </a:r>
            <a:r>
              <a:rPr lang="ru-RU" b="1" dirty="0" smtClean="0">
                <a:solidFill>
                  <a:srgbClr val="860000"/>
                </a:solidFill>
              </a:rPr>
              <a:t> (выработка знания о всех релевантных условиях);</a:t>
            </a:r>
          </a:p>
          <a:p>
            <a:pPr lvl="2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860000"/>
                </a:solidFill>
              </a:rPr>
              <a:t>  </a:t>
            </a:r>
            <a:r>
              <a:rPr lang="ru-RU" b="1" i="1" dirty="0" smtClean="0">
                <a:solidFill>
                  <a:srgbClr val="860000"/>
                </a:solidFill>
              </a:rPr>
              <a:t>раскрытие</a:t>
            </a:r>
            <a:r>
              <a:rPr lang="ru-RU" b="1" dirty="0" smtClean="0">
                <a:solidFill>
                  <a:srgbClr val="860000"/>
                </a:solidFill>
              </a:rPr>
              <a:t> (придание структуры и дополнительного смысла человеческому опыту); </a:t>
            </a:r>
          </a:p>
          <a:p>
            <a:pPr lvl="2"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860000"/>
                </a:solidFill>
              </a:rPr>
              <a:t> установка границ</a:t>
            </a:r>
            <a:r>
              <a:rPr lang="ru-RU" b="1" dirty="0" smtClean="0">
                <a:solidFill>
                  <a:srgbClr val="860000"/>
                </a:solidFill>
              </a:rPr>
              <a:t> (определение области действия для улучшения ситуации с помощью взаимодополняющих друг друга охвата и раскрытия).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860000"/>
                </a:solidFill>
              </a:rPr>
              <a:t>   утверждал, что достижение усовершенствования, например, с точки зрения эффективности и/или действенности, представляет собой прежде всего этическую проблему.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860000"/>
                </a:solidFill>
              </a:rPr>
              <a:t>  подчеркивал важность безопасных усовершенствований и в связи с этим был одним из первых, кто отмечал важность подкрепления и центральную роль измерения.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8991600" cy="533400"/>
          </a:xfrm>
        </p:spPr>
        <p:txBody>
          <a:bodyPr>
            <a:no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2000" b="1" dirty="0" smtClean="0"/>
              <a:t>2. Основные представители «школы науки управления»: в США и в СССР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6    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второй половины ХХ века. </a:t>
                      </a:r>
                    </a:p>
                    <a:p>
                      <a:pPr algn="ctr" rtl="0" fontAlgn="t"/>
                      <a:r>
                        <a:rPr lang="ru-RU" sz="22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Развитие управленческой мысли за рубежом</a:t>
                      </a:r>
                      <a:endParaRPr lang="ru-RU" sz="22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2400" y="1524000"/>
            <a:ext cx="2051395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2400" b="1" dirty="0" smtClean="0">
                <a:solidFill>
                  <a:srgbClr val="AC0000"/>
                </a:solidFill>
              </a:rPr>
              <a:t>Рассел </a:t>
            </a:r>
            <a:r>
              <a:rPr lang="ru-RU" sz="2400" b="1" dirty="0" err="1" smtClean="0">
                <a:solidFill>
                  <a:srgbClr val="AC0000"/>
                </a:solidFill>
              </a:rPr>
              <a:t>Акофф</a:t>
            </a:r>
            <a:endParaRPr lang="ru-RU" sz="2400" b="1" dirty="0" smtClean="0">
              <a:solidFill>
                <a:srgbClr val="AC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28800" y="2195185"/>
            <a:ext cx="731520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rgbClr val="860000"/>
                </a:solidFill>
              </a:rPr>
              <a:t>отстаивал необходимость активного участия, </a:t>
            </a:r>
            <a:r>
              <a:rPr lang="ru-RU" b="1" dirty="0" err="1" smtClean="0">
                <a:solidFill>
                  <a:srgbClr val="860000"/>
                </a:solidFill>
              </a:rPr>
              <a:t>креативного</a:t>
            </a:r>
            <a:r>
              <a:rPr lang="ru-RU" b="1" dirty="0" smtClean="0">
                <a:solidFill>
                  <a:srgbClr val="860000"/>
                </a:solidFill>
              </a:rPr>
              <a:t> подхода, решения проблем, улучшения будущего и требования “планировать или быть планируемым”.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rgbClr val="860000"/>
                </a:solidFill>
              </a:rPr>
              <a:t>разрабатывал теорию исследования операций, интерактивного планирования, циркулярных организаций,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rgbClr val="860000"/>
                </a:solidFill>
              </a:rPr>
              <a:t>занимался методами стратегического планирования в целенаправленных корпоративных системах, интерактивного планирования, и циркулярной организации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rgbClr val="860000"/>
                </a:solidFill>
              </a:rPr>
              <a:t>занимался проблемам прикладной социологии и управленческих информационных систем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371600"/>
            <a:ext cx="8686800" cy="533400"/>
          </a:xfrm>
        </p:spPr>
        <p:txBody>
          <a:bodyPr>
            <a:normAutofit fontScale="62500" lnSpcReduction="20000"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 smtClean="0"/>
              <a:t>2. Основные представители «школы науки управления»: в США и в СССР </a:t>
            </a:r>
          </a:p>
          <a:p>
            <a:pPr algn="l"/>
            <a:endParaRPr lang="ru-RU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90600" y="3048000"/>
            <a:ext cx="7467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860000"/>
                </a:solidFill>
              </a:rPr>
              <a:t>в качестве определяющего в своем направлении теории организации выделяла так называемую «технологию». </a:t>
            </a:r>
          </a:p>
          <a:p>
            <a:r>
              <a:rPr lang="ru-RU" sz="2400" b="1" dirty="0" smtClean="0">
                <a:solidFill>
                  <a:srgbClr val="860000"/>
                </a:solidFill>
              </a:rPr>
              <a:t>Под ней понималось не техника и оборудование, а характер технологического процесса организации. Ее классификация технологий в зависимости от типов производственного процесса (единичное или мелкосерийное производство, массовое или крупносерийное и непрерывный поточный процесс)</a:t>
            </a:r>
            <a:endParaRPr lang="ru-RU" sz="2400" b="1" dirty="0">
              <a:solidFill>
                <a:srgbClr val="86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5800" y="1905000"/>
            <a:ext cx="152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860000"/>
                </a:solidFill>
              </a:rPr>
              <a:t>Вудворд</a:t>
            </a:r>
            <a:r>
              <a:rPr lang="ru-RU" sz="2000" dirty="0" smtClean="0">
                <a:solidFill>
                  <a:prstClr val="black"/>
                </a:solidFill>
              </a:rPr>
              <a:t>: 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3534</TotalTime>
  <Words>978</Words>
  <Application>Microsoft Office PowerPoint</Application>
  <PresentationFormat>Экран (4:3)</PresentationFormat>
  <Paragraphs>193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Слайд 1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Никита</dc:creator>
  <cp:lastModifiedBy>Никита</cp:lastModifiedBy>
  <cp:revision>378</cp:revision>
  <dcterms:created xsi:type="dcterms:W3CDTF">2013-02-25T08:41:34Z</dcterms:created>
  <dcterms:modified xsi:type="dcterms:W3CDTF">2013-04-22T10:21:55Z</dcterms:modified>
</cp:coreProperties>
</file>