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78" r:id="rId3"/>
    <p:sldId id="277" r:id="rId4"/>
    <p:sldId id="256" r:id="rId5"/>
    <p:sldId id="276" r:id="rId6"/>
    <p:sldId id="275" r:id="rId7"/>
    <p:sldId id="274" r:id="rId8"/>
    <p:sldId id="273" r:id="rId9"/>
    <p:sldId id="281" r:id="rId10"/>
    <p:sldId id="272" r:id="rId11"/>
    <p:sldId id="271" r:id="rId12"/>
    <p:sldId id="282" r:id="rId13"/>
    <p:sldId id="280" r:id="rId14"/>
    <p:sldId id="279" r:id="rId15"/>
    <p:sldId id="270" r:id="rId16"/>
    <p:sldId id="269" r:id="rId17"/>
    <p:sldId id="262" r:id="rId18"/>
    <p:sldId id="285" r:id="rId19"/>
    <p:sldId id="261" r:id="rId20"/>
    <p:sldId id="284" r:id="rId21"/>
    <p:sldId id="283" r:id="rId22"/>
    <p:sldId id="288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4800" y="914400"/>
          <a:ext cx="8610600" cy="56398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10600"/>
              </a:tblGrid>
              <a:tr h="896642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   </a:t>
                      </a:r>
                      <a:endParaRPr lang="ru-RU" sz="24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 Предмет и структура дисциплины. </a:t>
                      </a:r>
                    </a:p>
                    <a:p>
                      <a:pPr algn="l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 Этапы становления и основные направления развития     управленческой мысли</a:t>
                      </a:r>
                      <a:endParaRPr lang="ru-RU" sz="2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855475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Попадюк Никита Кириллович, </a:t>
                      </a:r>
                    </a:p>
                    <a:p>
                      <a:pPr algn="l" rtl="0" fontAlgn="ctr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профессор кафедры Государственного и муниципального управления </a:t>
                      </a: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Финансового Университета при Правительстве Российской Федерации, </a:t>
                      </a:r>
                      <a:r>
                        <a:rPr lang="ru-RU" sz="18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д.э.н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Три системы периодизации развития общества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2438400"/>
            <a:ext cx="8153400" cy="3657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Л</a:t>
            </a:r>
            <a:r>
              <a:rPr lang="ru-RU" sz="2800" b="1" dirty="0" smtClean="0">
                <a:solidFill>
                  <a:srgbClr val="C00000"/>
                </a:solidFill>
              </a:rPr>
              <a:t>. Морган (1818-1881гг) – человечество </a:t>
            </a:r>
            <a:r>
              <a:rPr lang="ru-RU" sz="2800" b="1" dirty="0" smtClean="0">
                <a:solidFill>
                  <a:srgbClr val="C00000"/>
                </a:solidFill>
              </a:rPr>
              <a:t>               в своем </a:t>
            </a:r>
            <a:r>
              <a:rPr lang="ru-RU" sz="2800" b="1" dirty="0" smtClean="0">
                <a:solidFill>
                  <a:srgbClr val="C00000"/>
                </a:solidFill>
              </a:rPr>
              <a:t>развитии проходит 3 периода: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marL="1885950" lvl="3" indent="-514350">
              <a:lnSpc>
                <a:spcPct val="90000"/>
              </a:lnSpc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дикость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885950" lvl="3" indent="-514350">
              <a:lnSpc>
                <a:spcPct val="90000"/>
              </a:lnSpc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варварство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885950" lvl="3" indent="-514350">
              <a:lnSpc>
                <a:spcPct val="90000"/>
              </a:lnSpc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цивилизацию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ru-RU" sz="2800" b="1" dirty="0" smtClean="0">
                <a:solidFill>
                  <a:srgbClr val="C00000"/>
                </a:solidFill>
              </a:rPr>
              <a:t>Основной признак перехода от дикости к варварству – создание гончарного искусства, от варварства к цивилизации – письменности. </a:t>
            </a:r>
            <a:r>
              <a:rPr lang="ru-RU" sz="2800" b="1" dirty="0" smtClean="0">
                <a:solidFill>
                  <a:srgbClr val="C00000"/>
                </a:solidFill>
              </a:rPr>
              <a:t>В каждом периоде различают 3 ступени: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943100" lvl="3" indent="-571500">
              <a:lnSpc>
                <a:spcPct val="90000"/>
              </a:lnSpc>
              <a:buFont typeface="+mj-lt"/>
              <a:buAutoNum type="romanUcPeriod"/>
            </a:pPr>
            <a:r>
              <a:rPr lang="ru-RU" sz="2800" b="1" dirty="0" smtClean="0">
                <a:solidFill>
                  <a:srgbClr val="C00000"/>
                </a:solidFill>
              </a:rPr>
              <a:t>низшую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943100" lvl="3" indent="-571500">
              <a:lnSpc>
                <a:spcPct val="90000"/>
              </a:lnSpc>
              <a:buFont typeface="+mj-lt"/>
              <a:buAutoNum type="romanUcPeriod"/>
            </a:pPr>
            <a:r>
              <a:rPr lang="ru-RU" sz="2800" b="1" dirty="0" smtClean="0">
                <a:solidFill>
                  <a:srgbClr val="C00000"/>
                </a:solidFill>
              </a:rPr>
              <a:t>среднюю </a:t>
            </a:r>
            <a:r>
              <a:rPr lang="ru-RU" sz="2800" b="1" dirty="0" smtClean="0">
                <a:solidFill>
                  <a:srgbClr val="C00000"/>
                </a:solidFill>
              </a:rPr>
              <a:t>и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943100" lvl="3" indent="-571500">
              <a:lnSpc>
                <a:spcPct val="90000"/>
              </a:lnSpc>
              <a:buFont typeface="+mj-lt"/>
              <a:buAutoNum type="romanUcPeriod"/>
            </a:pPr>
            <a:r>
              <a:rPr lang="ru-RU" sz="2800" b="1" dirty="0" smtClean="0">
                <a:solidFill>
                  <a:srgbClr val="C00000"/>
                </a:solidFill>
              </a:rPr>
              <a:t>высшую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2-я «формационная» периодизация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81000" y="1981200"/>
            <a:ext cx="8534400" cy="45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К. Маркс (1818-1883 г.г) и Ф. </a:t>
            </a:r>
            <a:r>
              <a:rPr lang="ru-RU" sz="2400" b="1" dirty="0" smtClean="0">
                <a:solidFill>
                  <a:srgbClr val="C00000"/>
                </a:solidFill>
              </a:rPr>
              <a:t>Энгельс (1820-1895 г.г) – в основе общественно-экономические формации: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ru-RU" sz="2400" b="1" dirty="0" err="1" smtClean="0">
                <a:solidFill>
                  <a:srgbClr val="C00000"/>
                </a:solidFill>
              </a:rPr>
              <a:t>первобытно-общинная</a:t>
            </a:r>
            <a:r>
              <a:rPr lang="ru-RU" sz="2400" b="1" dirty="0" smtClean="0">
                <a:solidFill>
                  <a:srgbClr val="C00000"/>
                </a:solidFill>
              </a:rPr>
              <a:t>,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ru-RU" sz="2400" b="1" dirty="0" smtClean="0">
                <a:solidFill>
                  <a:srgbClr val="C00000"/>
                </a:solidFill>
              </a:rPr>
              <a:t>рабовладельческая</a:t>
            </a:r>
            <a:r>
              <a:rPr lang="ru-RU" sz="2400" b="1" dirty="0" smtClean="0">
                <a:solidFill>
                  <a:srgbClr val="C00000"/>
                </a:solidFill>
              </a:rPr>
              <a:t>,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ru-RU" sz="2400" b="1" dirty="0" smtClean="0">
                <a:solidFill>
                  <a:srgbClr val="C00000"/>
                </a:solidFill>
              </a:rPr>
              <a:t>феодальная</a:t>
            </a:r>
            <a:r>
              <a:rPr lang="ru-RU" sz="2400" b="1" dirty="0" smtClean="0">
                <a:solidFill>
                  <a:srgbClr val="C00000"/>
                </a:solidFill>
              </a:rPr>
              <a:t>;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ru-RU" sz="2400" b="1" dirty="0" smtClean="0">
                <a:solidFill>
                  <a:srgbClr val="C00000"/>
                </a:solidFill>
              </a:rPr>
              <a:t>капиталистическая;</a:t>
            </a:r>
          </a:p>
          <a:p>
            <a:pPr marL="514350" indent="-514350">
              <a:buFont typeface="+mj-lt"/>
              <a:buAutoNum type="romanUcPeriod"/>
            </a:pPr>
            <a:r>
              <a:rPr lang="ru-RU" sz="2400" b="1" dirty="0" smtClean="0">
                <a:solidFill>
                  <a:srgbClr val="C00000"/>
                </a:solidFill>
              </a:rPr>
              <a:t>коммунистическая (</a:t>
            </a:r>
            <a:r>
              <a:rPr lang="ru-RU" sz="2400" b="1" dirty="0" smtClean="0">
                <a:solidFill>
                  <a:srgbClr val="C00000"/>
                </a:solidFill>
              </a:rPr>
              <a:t>1фаза </a:t>
            </a:r>
            <a:r>
              <a:rPr lang="ru-RU" sz="2400" b="1" dirty="0" smtClean="0">
                <a:solidFill>
                  <a:srgbClr val="C00000"/>
                </a:solidFill>
              </a:rPr>
              <a:t>коммунизма - социалистическая); (</a:t>
            </a:r>
            <a:r>
              <a:rPr lang="ru-RU" sz="2400" b="1" dirty="0" smtClean="0">
                <a:solidFill>
                  <a:srgbClr val="C00000"/>
                </a:solidFill>
              </a:rPr>
              <a:t>2 фаза).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В </a:t>
            </a:r>
            <a:r>
              <a:rPr lang="ru-RU" sz="2400" b="1" dirty="0" smtClean="0">
                <a:solidFill>
                  <a:srgbClr val="C00000"/>
                </a:solidFill>
              </a:rPr>
              <a:t>основе смены периодов – закон соответствия </a:t>
            </a:r>
            <a:r>
              <a:rPr lang="ru-RU" sz="2400" b="1" dirty="0" smtClean="0">
                <a:solidFill>
                  <a:srgbClr val="C00000"/>
                </a:solidFill>
              </a:rPr>
              <a:t>характера производственных </a:t>
            </a:r>
            <a:r>
              <a:rPr lang="ru-RU" sz="2400" b="1" dirty="0" smtClean="0">
                <a:solidFill>
                  <a:srgbClr val="C00000"/>
                </a:solidFill>
              </a:rPr>
              <a:t>отношений уровню развития производительных сей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7467600" cy="762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Система У. </a:t>
            </a:r>
            <a:r>
              <a:rPr lang="ru-RU" b="1" dirty="0" err="1" smtClean="0"/>
              <a:t>Ростоу</a:t>
            </a:r>
            <a:r>
              <a:rPr lang="ru-RU" b="1" dirty="0" smtClean="0"/>
              <a:t> (1916-2003)</a:t>
            </a:r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8600" y="2057400"/>
            <a:ext cx="8610600" cy="449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Теория </a:t>
            </a:r>
            <a:r>
              <a:rPr lang="ru-RU" sz="2400" b="1" dirty="0" smtClean="0">
                <a:solidFill>
                  <a:srgbClr val="C00000"/>
                </a:solidFill>
              </a:rPr>
              <a:t>стадий экономического роста – основа для выделения 2 типов общества: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lvl="2"/>
            <a:r>
              <a:rPr lang="ru-RU" sz="2400" b="1" dirty="0" smtClean="0">
                <a:solidFill>
                  <a:srgbClr val="C00000"/>
                </a:solidFill>
              </a:rPr>
              <a:t>докапиталистического </a:t>
            </a:r>
            <a:r>
              <a:rPr lang="ru-RU" sz="2400" b="1" dirty="0" smtClean="0">
                <a:solidFill>
                  <a:srgbClr val="C00000"/>
                </a:solidFill>
              </a:rPr>
              <a:t>и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lvl="2"/>
            <a:r>
              <a:rPr lang="ru-RU" sz="2400" b="1" dirty="0" smtClean="0">
                <a:solidFill>
                  <a:srgbClr val="C00000"/>
                </a:solidFill>
              </a:rPr>
              <a:t>капиталистического </a:t>
            </a:r>
            <a:r>
              <a:rPr lang="ru-RU" sz="2400" b="1" dirty="0" smtClean="0">
                <a:solidFill>
                  <a:srgbClr val="C00000"/>
                </a:solidFill>
              </a:rPr>
              <a:t>(индустриального).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lvl="2"/>
            <a:endParaRPr lang="ru-RU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Соответственно</a:t>
            </a:r>
            <a:r>
              <a:rPr lang="ru-RU" sz="2400" b="1" dirty="0" smtClean="0">
                <a:solidFill>
                  <a:srgbClr val="C00000"/>
                </a:solidFill>
              </a:rPr>
              <a:t>, 6 стадий экономического роста: традиционное общество,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стадия </a:t>
            </a:r>
            <a:r>
              <a:rPr lang="ru-RU" sz="2400" b="1" dirty="0" smtClean="0">
                <a:solidFill>
                  <a:srgbClr val="C00000"/>
                </a:solidFill>
              </a:rPr>
              <a:t>подготовки для сдвига – переходное общество;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стадия </a:t>
            </a:r>
            <a:r>
              <a:rPr lang="ru-RU" sz="2400" b="1" dirty="0" smtClean="0">
                <a:solidFill>
                  <a:srgbClr val="C00000"/>
                </a:solidFill>
              </a:rPr>
              <a:t>сдвига и переход к индустриальному обществу</a:t>
            </a:r>
            <a:r>
              <a:rPr lang="ru-RU" sz="2400" b="1" dirty="0" smtClean="0">
                <a:solidFill>
                  <a:srgbClr val="C00000"/>
                </a:solidFill>
              </a:rPr>
              <a:t>;</a:t>
            </a: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постиндустриальное;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стадия </a:t>
            </a:r>
            <a:r>
              <a:rPr lang="ru-RU" sz="2400" b="1" dirty="0" smtClean="0">
                <a:solidFill>
                  <a:srgbClr val="C00000"/>
                </a:solidFill>
              </a:rPr>
              <a:t>массового потребления;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C00000"/>
                </a:solidFill>
              </a:rPr>
              <a:t>современное </a:t>
            </a:r>
            <a:r>
              <a:rPr lang="ru-RU" sz="2400" b="1" dirty="0" smtClean="0">
                <a:solidFill>
                  <a:srgbClr val="C00000"/>
                </a:solidFill>
              </a:rPr>
              <a:t>общество (современный период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Хронологический подход:</a:t>
            </a: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14400" y="2667000"/>
            <a:ext cx="70866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Исторический подход – во временном разрезе – в его основе развитие человеческого общества и отдельных сообществ (народов, стран, групп) </a:t>
            </a: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Цивилизационный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2590800"/>
            <a:ext cx="8610600" cy="396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 </a:t>
            </a:r>
            <a:r>
              <a:rPr lang="ru-RU" sz="3200" b="1" dirty="0" smtClean="0">
                <a:solidFill>
                  <a:srgbClr val="C00000"/>
                </a:solidFill>
              </a:rPr>
              <a:t>основе периодизации лежит исторический процесс смены </a:t>
            </a:r>
            <a:r>
              <a:rPr lang="ru-RU" sz="3200" b="1" dirty="0" smtClean="0">
                <a:solidFill>
                  <a:srgbClr val="C00000"/>
                </a:solidFill>
              </a:rPr>
              <a:t>цивилизаций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Он строится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</a:rPr>
              <a:t>анализе внутренних особенностей данной цивилизации. </a:t>
            </a:r>
            <a:r>
              <a:rPr lang="ru-RU" sz="2800" b="1" dirty="0" smtClean="0">
                <a:solidFill>
                  <a:srgbClr val="C00000"/>
                </a:solidFill>
              </a:rPr>
              <a:t>Предполагается, что цивилизация характеризуется определенной экономической системой, этническими корнями, религией, философией, стилем творческого мышления, обобщенным образом мира, особым принципом жизни цивилизации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7467600" cy="762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Формационный: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14400" y="2514600"/>
            <a:ext cx="70866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В его основе идея, что все народы </a:t>
            </a:r>
            <a:r>
              <a:rPr lang="ru-RU" sz="2800" b="1" dirty="0" smtClean="0">
                <a:solidFill>
                  <a:srgbClr val="C00000"/>
                </a:solidFill>
              </a:rPr>
              <a:t>рано </a:t>
            </a:r>
            <a:r>
              <a:rPr lang="ru-RU" sz="2800" b="1" dirty="0" smtClean="0">
                <a:solidFill>
                  <a:srgbClr val="C00000"/>
                </a:solidFill>
              </a:rPr>
              <a:t>или поздно проходят одни и те же стадии общественно-экономического развития (при этом какие-то стадии у отдельных народов могут отсутствовать, однако, например, феодализм является общепризнанной)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7467600" cy="762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Технологический: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57200" y="3505200"/>
            <a:ext cx="70866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Более свойственен для истории управления, истории экономики.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Суть</a:t>
            </a:r>
            <a:r>
              <a:rPr lang="ru-RU" sz="3200" b="1" dirty="0" smtClean="0">
                <a:solidFill>
                  <a:srgbClr val="C00000"/>
                </a:solidFill>
              </a:rPr>
              <a:t>: периодизация истории: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1- </a:t>
            </a:r>
            <a:r>
              <a:rPr lang="ru-RU" sz="3200" b="1" dirty="0" smtClean="0">
                <a:solidFill>
                  <a:srgbClr val="C00000"/>
                </a:solidFill>
              </a:rPr>
              <a:t>по формам хозяйственной жизни либо способам производства;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endParaRPr lang="ru-RU" sz="32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2 </a:t>
            </a:r>
            <a:r>
              <a:rPr lang="ru-RU" sz="3200" b="1" dirty="0" smtClean="0">
                <a:solidFill>
                  <a:srgbClr val="C00000"/>
                </a:solidFill>
              </a:rPr>
              <a:t>– по периодам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10600" cy="5181600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4000" b="1" dirty="0" smtClean="0">
                <a:solidFill>
                  <a:srgbClr val="C00000"/>
                </a:solidFill>
              </a:rPr>
              <a:t>Предполагает рассмотрение всех аспектов управления в отдельно взятой стране с учетом ее внешнего окружения</a:t>
            </a: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1143000"/>
            <a:ext cx="8686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err="1" smtClean="0">
                <a:solidFill>
                  <a:schemeClr val="tx1">
                    <a:tint val="75000"/>
                  </a:schemeClr>
                </a:solidFill>
              </a:rPr>
              <a:t>Страновый</a:t>
            </a:r>
            <a:r>
              <a:rPr lang="ru-RU" sz="3600" b="1" dirty="0" smtClean="0">
                <a:solidFill>
                  <a:schemeClr val="tx1">
                    <a:tint val="75000"/>
                  </a:schemeClr>
                </a:solidFill>
              </a:rPr>
              <a:t> подход: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610600" cy="5181600"/>
          </a:xfrm>
        </p:spPr>
        <p:txBody>
          <a:bodyPr>
            <a:normAutofit/>
          </a:bodyPr>
          <a:lstStyle/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8600" y="1524000"/>
            <a:ext cx="8686800" cy="495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Цивилизация</a:t>
            </a:r>
            <a:r>
              <a:rPr lang="ru-RU" sz="3600" dirty="0" smtClean="0">
                <a:solidFill>
                  <a:srgbClr val="C00000"/>
                </a:solidFill>
              </a:rPr>
              <a:t> – это комплекс </a:t>
            </a:r>
            <a:r>
              <a:rPr lang="ru-RU" sz="3600" dirty="0" smtClean="0">
                <a:solidFill>
                  <a:srgbClr val="C00000"/>
                </a:solidFill>
              </a:rPr>
              <a:t>характеристик, определяющих специфику, своеобразие материальной, духовной, социальной жизни той или иной группы стран, народов (или отдельной страны, </a:t>
            </a:r>
            <a:r>
              <a:rPr lang="ru-RU" sz="3600" dirty="0" smtClean="0">
                <a:solidFill>
                  <a:srgbClr val="C00000"/>
                </a:solidFill>
              </a:rPr>
              <a:t>народа) на определенном этапе развития.</a:t>
            </a:r>
          </a:p>
          <a:p>
            <a:pPr eaLnBrk="1" hangingPunct="1"/>
            <a:r>
              <a:rPr lang="ru-RU" sz="3600" dirty="0" smtClean="0">
                <a:solidFill>
                  <a:srgbClr val="C00000"/>
                </a:solidFill>
              </a:rPr>
              <a:t>Сам термин от лат. «</a:t>
            </a:r>
            <a:r>
              <a:rPr lang="en-US" sz="3600" dirty="0" smtClean="0">
                <a:solidFill>
                  <a:srgbClr val="C00000"/>
                </a:solidFill>
              </a:rPr>
              <a:t>Civil</a:t>
            </a:r>
            <a:r>
              <a:rPr lang="ru-RU" sz="3600" dirty="0" smtClean="0">
                <a:solidFill>
                  <a:srgbClr val="C00000"/>
                </a:solidFill>
              </a:rPr>
              <a:t>» - государственный</a:t>
            </a:r>
            <a:r>
              <a:rPr lang="ru-RU" sz="3600" dirty="0" smtClean="0">
                <a:solidFill>
                  <a:srgbClr val="C00000"/>
                </a:solidFill>
              </a:rPr>
              <a:t>, городской</a:t>
            </a:r>
            <a:r>
              <a:rPr lang="ru-RU" sz="3600" dirty="0" smtClean="0">
                <a:solidFill>
                  <a:srgbClr val="C00000"/>
                </a:solidFill>
              </a:rPr>
              <a:t>, гражданский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953000"/>
          </a:xfrm>
        </p:spPr>
        <p:txBody>
          <a:bodyPr>
            <a:normAutofit lnSpcReduction="10000"/>
          </a:bodyPr>
          <a:lstStyle/>
          <a:p>
            <a:pPr algn="l" eaLnBrk="1" hangingPunct="1"/>
            <a:r>
              <a:rPr lang="ru-RU" b="1" dirty="0" smtClean="0"/>
              <a:t>Периоды </a:t>
            </a:r>
            <a:r>
              <a:rPr lang="ru-RU" b="1" dirty="0" smtClean="0"/>
              <a:t>мировой истории </a:t>
            </a:r>
            <a:endParaRPr lang="ru-RU" b="1" dirty="0" smtClean="0"/>
          </a:p>
          <a:p>
            <a:pPr eaLnBrk="1" hangingPunct="1"/>
            <a:endParaRPr lang="ru-RU" dirty="0" smtClean="0"/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позиций </a:t>
            </a:r>
            <a:r>
              <a:rPr lang="ru-RU" b="1" dirty="0" smtClean="0">
                <a:solidFill>
                  <a:srgbClr val="C00000"/>
                </a:solidFill>
              </a:rPr>
              <a:t>хронологического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п</a:t>
            </a:r>
            <a:r>
              <a:rPr lang="ru-RU" b="1" dirty="0" smtClean="0">
                <a:solidFill>
                  <a:srgbClr val="C00000"/>
                </a:solidFill>
              </a:rPr>
              <a:t>одхода </a:t>
            </a:r>
            <a:r>
              <a:rPr lang="ru-RU" b="1" dirty="0" smtClean="0">
                <a:solidFill>
                  <a:srgbClr val="C00000"/>
                </a:solidFill>
              </a:rPr>
              <a:t>– 4 периода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 algn="l" eaLnBrk="1" hangingPunct="1"/>
            <a:endParaRPr lang="ru-RU" b="1" dirty="0" smtClean="0">
              <a:solidFill>
                <a:srgbClr val="C00000"/>
              </a:solidFill>
            </a:endParaRPr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1 период </a:t>
            </a:r>
            <a:r>
              <a:rPr lang="ru-RU" b="1" dirty="0" smtClean="0">
                <a:solidFill>
                  <a:srgbClr val="C00000"/>
                </a:solidFill>
              </a:rPr>
              <a:t>- Древний мир;</a:t>
            </a:r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2 период - Средние века;</a:t>
            </a:r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3 период – Новое время;</a:t>
            </a:r>
          </a:p>
          <a:p>
            <a:pPr algn="l" eaLnBrk="1" hangingPunct="1"/>
            <a:r>
              <a:rPr lang="ru-RU" b="1" dirty="0" smtClean="0">
                <a:solidFill>
                  <a:srgbClr val="C00000"/>
                </a:solidFill>
              </a:rPr>
              <a:t>4 – Новейшее время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План лекции: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47800" y="2209800"/>
            <a:ext cx="7543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   Введение</a:t>
            </a:r>
            <a:r>
              <a:rPr lang="ru-RU" sz="2800" b="1" dirty="0" smtClean="0">
                <a:solidFill>
                  <a:srgbClr val="C00000"/>
                </a:solidFill>
              </a:rPr>
              <a:t>: цель и задачи дисциплины, основные понятия и определения</a:t>
            </a: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   Структура </a:t>
            </a:r>
            <a:r>
              <a:rPr lang="ru-RU" sz="2800" b="1" dirty="0" smtClean="0">
                <a:solidFill>
                  <a:srgbClr val="C00000"/>
                </a:solidFill>
              </a:rPr>
              <a:t>и периодизация истории управленческой мысли</a:t>
            </a: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   Основные </a:t>
            </a:r>
            <a:r>
              <a:rPr lang="ru-RU" sz="2800" b="1" dirty="0" smtClean="0">
                <a:solidFill>
                  <a:srgbClr val="C00000"/>
                </a:solidFill>
              </a:rPr>
              <a:t>направления и этапы развития управленческой </a:t>
            </a:r>
            <a:r>
              <a:rPr lang="ru-RU" sz="2800" b="1" dirty="0" smtClean="0">
                <a:solidFill>
                  <a:srgbClr val="C00000"/>
                </a:solidFill>
              </a:rPr>
              <a:t>мысли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828800"/>
            <a:ext cx="8610600" cy="5029200"/>
          </a:xfrm>
        </p:spPr>
        <p:txBody>
          <a:bodyPr>
            <a:normAutofit fontScale="70000" lnSpcReduction="20000"/>
          </a:bodyPr>
          <a:lstStyle/>
          <a:p>
            <a:pPr algn="l"/>
            <a:endParaRPr lang="ru-RU" b="1" dirty="0" smtClean="0">
              <a:solidFill>
                <a:srgbClr val="C0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sz="4000" b="1" dirty="0" smtClean="0">
                <a:solidFill>
                  <a:srgbClr val="AC0000"/>
                </a:solidFill>
              </a:rPr>
              <a:t>Выделял </a:t>
            </a:r>
            <a:r>
              <a:rPr lang="ru-RU" sz="4000" b="1" dirty="0" smtClean="0">
                <a:solidFill>
                  <a:srgbClr val="AC0000"/>
                </a:solidFill>
              </a:rPr>
              <a:t>13 цивилизаций, из них 5 – великих. Из 5 великих – наиболее активная – западная: существует с древности до наших дней. Оказала наибольшее влияние на другие цивилизации.</a:t>
            </a:r>
          </a:p>
          <a:p>
            <a:pPr algn="l" eaLnBrk="1" hangingPunct="1"/>
            <a:r>
              <a:rPr lang="ru-RU" sz="4000" b="1" dirty="0" smtClean="0">
                <a:solidFill>
                  <a:srgbClr val="AC0000"/>
                </a:solidFill>
              </a:rPr>
              <a:t>Среди других великих: </a:t>
            </a:r>
            <a:endParaRPr lang="ru-RU" sz="4000" b="1" dirty="0" smtClean="0">
              <a:solidFill>
                <a:srgbClr val="AC0000"/>
              </a:solidFill>
            </a:endParaRPr>
          </a:p>
          <a:p>
            <a:pPr algn="l" eaLnBrk="1" hangingPunct="1"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AC0000"/>
                </a:solidFill>
              </a:rPr>
              <a:t>дальневосточная </a:t>
            </a:r>
            <a:r>
              <a:rPr lang="ru-RU" sz="4000" b="1" dirty="0" smtClean="0">
                <a:solidFill>
                  <a:srgbClr val="AC0000"/>
                </a:solidFill>
              </a:rPr>
              <a:t>(Китай), </a:t>
            </a:r>
            <a:endParaRPr lang="ru-RU" sz="4000" b="1" dirty="0" smtClean="0">
              <a:solidFill>
                <a:srgbClr val="AC0000"/>
              </a:solidFill>
            </a:endParaRPr>
          </a:p>
          <a:p>
            <a:pPr algn="l" eaLnBrk="1" hangingPunct="1"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AC0000"/>
                </a:solidFill>
              </a:rPr>
              <a:t>индусская </a:t>
            </a:r>
            <a:r>
              <a:rPr lang="ru-RU" sz="4000" b="1" dirty="0" smtClean="0">
                <a:solidFill>
                  <a:srgbClr val="AC0000"/>
                </a:solidFill>
              </a:rPr>
              <a:t>(Индия</a:t>
            </a:r>
            <a:r>
              <a:rPr lang="ru-RU" sz="4000" b="1" dirty="0" smtClean="0">
                <a:solidFill>
                  <a:srgbClr val="AC0000"/>
                </a:solidFill>
              </a:rPr>
              <a:t>),</a:t>
            </a:r>
          </a:p>
          <a:p>
            <a:pPr algn="l" eaLnBrk="1" hangingPunct="1"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AC0000"/>
                </a:solidFill>
              </a:rPr>
              <a:t>ближневосточная </a:t>
            </a:r>
            <a:r>
              <a:rPr lang="ru-RU" sz="4000" b="1" dirty="0" smtClean="0">
                <a:solidFill>
                  <a:srgbClr val="AC0000"/>
                </a:solidFill>
              </a:rPr>
              <a:t>(исламская</a:t>
            </a:r>
            <a:r>
              <a:rPr lang="ru-RU" sz="4000" b="1" dirty="0" smtClean="0">
                <a:solidFill>
                  <a:srgbClr val="AC0000"/>
                </a:solidFill>
              </a:rPr>
              <a:t>),</a:t>
            </a:r>
            <a:r>
              <a:rPr lang="ru-RU" sz="4000" b="1" dirty="0" smtClean="0">
                <a:solidFill>
                  <a:srgbClr val="AC0000"/>
                </a:solidFill>
              </a:rPr>
              <a:t> </a:t>
            </a:r>
            <a:endParaRPr lang="ru-RU" sz="4000" b="1" dirty="0" smtClean="0">
              <a:solidFill>
                <a:srgbClr val="AC0000"/>
              </a:solidFill>
            </a:endParaRPr>
          </a:p>
          <a:p>
            <a:pPr algn="l" eaLnBrk="1" hangingPunct="1"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AC0000"/>
                </a:solidFill>
              </a:rPr>
              <a:t>восточнославянская </a:t>
            </a:r>
            <a:r>
              <a:rPr lang="ru-RU" sz="4000" b="1" dirty="0" smtClean="0">
                <a:solidFill>
                  <a:srgbClr val="AC0000"/>
                </a:solidFill>
              </a:rPr>
              <a:t>(православная).</a:t>
            </a:r>
          </a:p>
          <a:p>
            <a:pPr algn="l" eaLnBrk="1" hangingPunct="1"/>
            <a:r>
              <a:rPr lang="ru-RU" sz="4000" b="1" dirty="0" smtClean="0">
                <a:solidFill>
                  <a:srgbClr val="AC0000"/>
                </a:solidFill>
              </a:rPr>
              <a:t>Общее </a:t>
            </a:r>
            <a:r>
              <a:rPr lang="ru-RU" sz="4000" b="1" dirty="0" smtClean="0">
                <a:solidFill>
                  <a:srgbClr val="AC0000"/>
                </a:solidFill>
              </a:rPr>
              <a:t>число цивилизаций в человеческой истории – около 30, из них большинство погибло, не оказав существенного влияния на развитие человечества.</a:t>
            </a:r>
          </a:p>
          <a:p>
            <a:pPr eaLnBrk="1" hangingPunct="1">
              <a:lnSpc>
                <a:spcPct val="90000"/>
              </a:lnSpc>
            </a:pPr>
            <a:endParaRPr lang="ru-RU" sz="4000" b="1" dirty="0" smtClean="0">
              <a:solidFill>
                <a:srgbClr val="AC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1143000"/>
            <a:ext cx="9144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</a:rPr>
              <a:t>А. Тойнби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</a:rPr>
              <a:t>– ведущий исследователь цивилизаций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1143000"/>
            <a:ext cx="8686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>
                    <a:tint val="75000"/>
                  </a:schemeClr>
                </a:solidFill>
              </a:rPr>
              <a:t>Современные историки :</a:t>
            </a:r>
            <a:endParaRPr lang="ru-RU" sz="3600" b="1" dirty="0" smtClean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74650" y="2057400"/>
            <a:ext cx="876935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Делят мир древних цивилизаций на 1 – общеизвестные и лучше изученные (их 10) и 2 – менее известные (их 7).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первой группе относят цивилизации: Древнего Египта, Месопотамии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Шемер-Аккад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Вавилон,Ассирия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Нововавилонское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царство, Персия), Древний Китай, Древняя Индия, Древняя Греция, цивилизация эллинизма, Древний Рим, цивилизации Средней Азии, Закавказья, скифов.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8458200" cy="5562600"/>
          </a:xfrm>
        </p:spPr>
        <p:txBody>
          <a:bodyPr>
            <a:normAutofit fontScale="85000" lnSpcReduction="10000"/>
          </a:bodyPr>
          <a:lstStyle/>
          <a:p>
            <a:pPr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AC0000"/>
                </a:solidFill>
              </a:rPr>
              <a:t>Вторая группа цивилизаций: Африки южнее Сахары и Южной Аравии, Древней Малой Азии, Древнего Ирана, Древнего Афганистана, Юго-Восточной Азии, древне-японскую цивилизацию, цивилизации Нового Света</a:t>
            </a:r>
            <a:r>
              <a:rPr lang="ru-RU" b="1" dirty="0" smtClean="0">
                <a:solidFill>
                  <a:srgbClr val="AC0000"/>
                </a:solidFill>
              </a:rPr>
              <a:t>.</a:t>
            </a:r>
          </a:p>
          <a:p>
            <a:pPr algn="l" eaLnBrk="1" hangingPunct="1">
              <a:lnSpc>
                <a:spcPct val="90000"/>
              </a:lnSpc>
            </a:pPr>
            <a:endParaRPr lang="ru-RU" b="1" dirty="0" smtClean="0">
              <a:solidFill>
                <a:srgbClr val="AC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AC0000"/>
                </a:solidFill>
              </a:rPr>
              <a:t>Классификация ЮНЕСКО- 7 основных цивилизаций: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smtClean="0">
                <a:solidFill>
                  <a:srgbClr val="AC0000"/>
                </a:solidFill>
              </a:rPr>
              <a:t>европейская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err="1" smtClean="0">
                <a:solidFill>
                  <a:srgbClr val="AC0000"/>
                </a:solidFill>
              </a:rPr>
              <a:t>северо-американская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smtClean="0">
                <a:solidFill>
                  <a:srgbClr val="AC0000"/>
                </a:solidFill>
              </a:rPr>
              <a:t>дальневосточная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smtClean="0">
                <a:solidFill>
                  <a:srgbClr val="AC0000"/>
                </a:solidFill>
              </a:rPr>
              <a:t>арабо-мусульманская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smtClean="0">
                <a:solidFill>
                  <a:srgbClr val="AC0000"/>
                </a:solidFill>
              </a:rPr>
              <a:t>индийская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err="1" smtClean="0">
                <a:solidFill>
                  <a:srgbClr val="AC0000"/>
                </a:solidFill>
              </a:rPr>
              <a:t>тропическо-африканская</a:t>
            </a:r>
            <a:r>
              <a:rPr lang="ru-RU" b="1" dirty="0" smtClean="0">
                <a:solidFill>
                  <a:srgbClr val="AC0000"/>
                </a:solidFill>
              </a:rPr>
              <a:t>, </a:t>
            </a:r>
            <a:endParaRPr lang="ru-RU" b="1" dirty="0" smtClean="0">
              <a:solidFill>
                <a:srgbClr val="AC0000"/>
              </a:solidFill>
            </a:endParaRPr>
          </a:p>
          <a:p>
            <a:pPr marL="571500" indent="-571500" algn="l" eaLnBrk="1" hangingPunct="1">
              <a:lnSpc>
                <a:spcPct val="90000"/>
              </a:lnSpc>
              <a:buFont typeface="+mj-lt"/>
              <a:buAutoNum type="romanUcPeriod"/>
            </a:pPr>
            <a:r>
              <a:rPr lang="ru-RU" b="1" dirty="0" smtClean="0">
                <a:solidFill>
                  <a:srgbClr val="AC0000"/>
                </a:solidFill>
              </a:rPr>
              <a:t>латиноамериканская</a:t>
            </a:r>
            <a:r>
              <a:rPr lang="ru-RU" b="1" dirty="0" smtClean="0">
                <a:solidFill>
                  <a:srgbClr val="AC0000"/>
                </a:solidFill>
              </a:rPr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8763000" cy="55626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b="1" dirty="0" smtClean="0"/>
              <a:t>Оценка </a:t>
            </a:r>
            <a:r>
              <a:rPr lang="ru-RU" b="1" dirty="0" err="1" smtClean="0"/>
              <a:t>цивилизационного</a:t>
            </a:r>
            <a:r>
              <a:rPr lang="ru-RU" b="1" dirty="0" smtClean="0"/>
              <a:t> подхода</a:t>
            </a:r>
          </a:p>
          <a:p>
            <a:pPr eaLnBrk="1" hangingPunct="1"/>
            <a:endParaRPr lang="ru-RU" dirty="0" smtClean="0">
              <a:solidFill>
                <a:srgbClr val="AC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AC0000"/>
                </a:solidFill>
              </a:rPr>
              <a:t>Сильная сторона</a:t>
            </a:r>
            <a:r>
              <a:rPr lang="ru-RU" dirty="0" smtClean="0">
                <a:solidFill>
                  <a:srgbClr val="AC0000"/>
                </a:solidFill>
              </a:rPr>
              <a:t>: универсальность. Ориентирован на познание истории общества во всех аспектах (в т.ч. экономических и управленческих) с учетом стран и регионов</a:t>
            </a:r>
            <a:r>
              <a:rPr lang="ru-RU" dirty="0" smtClean="0">
                <a:solidFill>
                  <a:srgbClr val="AC0000"/>
                </a:solidFill>
              </a:rPr>
              <a:t>.</a:t>
            </a:r>
          </a:p>
          <a:p>
            <a:pPr algn="l" eaLnBrk="1" hangingPunct="1">
              <a:lnSpc>
                <a:spcPct val="90000"/>
              </a:lnSpc>
            </a:pPr>
            <a:endParaRPr lang="ru-RU" dirty="0" smtClean="0">
              <a:solidFill>
                <a:srgbClr val="AC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AC0000"/>
                </a:solidFill>
              </a:rPr>
              <a:t>Слабость </a:t>
            </a:r>
            <a:r>
              <a:rPr lang="ru-RU" b="1" dirty="0" smtClean="0">
                <a:solidFill>
                  <a:srgbClr val="AC0000"/>
                </a:solidFill>
              </a:rPr>
              <a:t>метода</a:t>
            </a:r>
            <a:r>
              <a:rPr lang="ru-RU" dirty="0" smtClean="0">
                <a:solidFill>
                  <a:srgbClr val="AC0000"/>
                </a:solidFill>
              </a:rPr>
              <a:t>: аморфность критериев выделения типов цивилизации. В одних преобладает экономическое начало, в других – политическое или </a:t>
            </a:r>
            <a:r>
              <a:rPr lang="ru-RU" dirty="0" err="1" smtClean="0">
                <a:solidFill>
                  <a:srgbClr val="AC0000"/>
                </a:solidFill>
              </a:rPr>
              <a:t>религиозное\культурное</a:t>
            </a:r>
            <a:r>
              <a:rPr lang="ru-RU" dirty="0" smtClean="0">
                <a:solidFill>
                  <a:srgbClr val="AC0000"/>
                </a:solidFill>
              </a:rPr>
              <a:t> и т.д.</a:t>
            </a:r>
            <a:endParaRPr lang="ru-RU" dirty="0" smtClean="0">
              <a:solidFill>
                <a:srgbClr val="AC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85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762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Управление в Западной Европе в Средние века</a:t>
                      </a:r>
                      <a:endParaRPr lang="ru-RU" sz="2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rtl="0" fontAlgn="ctr"/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Цель и задачи </a:t>
            </a:r>
            <a:r>
              <a:rPr lang="ru-RU" b="1" dirty="0" smtClean="0"/>
              <a:t>дисциплины: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47800" y="1981200"/>
            <a:ext cx="7696200" cy="403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1- </a:t>
            </a:r>
            <a:r>
              <a:rPr lang="ru-RU" sz="2800" b="1" dirty="0" smtClean="0">
                <a:solidFill>
                  <a:srgbClr val="C00000"/>
                </a:solidFill>
              </a:rPr>
              <a:t>сформировать необходимые представления об истории управленческой мысли, эволюции </a:t>
            </a:r>
            <a:r>
              <a:rPr lang="ru-RU" sz="2800" b="1" dirty="0" smtClean="0">
                <a:solidFill>
                  <a:srgbClr val="C00000"/>
                </a:solidFill>
              </a:rPr>
              <a:t>основных </a:t>
            </a:r>
            <a:r>
              <a:rPr lang="ru-RU" sz="2800" b="1" dirty="0" smtClean="0">
                <a:solidFill>
                  <a:srgbClr val="C00000"/>
                </a:solidFill>
              </a:rPr>
              <a:t>управленческих </a:t>
            </a:r>
            <a:r>
              <a:rPr lang="ru-RU" sz="2800" b="1" dirty="0" smtClean="0">
                <a:solidFill>
                  <a:srgbClr val="C00000"/>
                </a:solidFill>
              </a:rPr>
              <a:t>идей, </a:t>
            </a:r>
            <a:r>
              <a:rPr lang="ru-RU" sz="2800" b="1" dirty="0" smtClean="0">
                <a:solidFill>
                  <a:srgbClr val="C00000"/>
                </a:solidFill>
              </a:rPr>
              <a:t>являющихся общетеоретическим и методологическим фундаментом для всех управленческих дисциплин</a:t>
            </a:r>
            <a:r>
              <a:rPr lang="ru-RU" sz="2800" b="1" dirty="0" smtClean="0">
                <a:solidFill>
                  <a:srgbClr val="C00000"/>
                </a:solidFill>
              </a:rPr>
              <a:t>;</a:t>
            </a:r>
          </a:p>
          <a:p>
            <a:pPr eaLnBrk="1" hangingPunct="1"/>
            <a:endParaRPr lang="ru-RU" sz="28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2- </a:t>
            </a:r>
            <a:r>
              <a:rPr lang="ru-RU" sz="2800" b="1" dirty="0" smtClean="0">
                <a:solidFill>
                  <a:srgbClr val="C00000"/>
                </a:solidFill>
              </a:rPr>
              <a:t>выработать умение применять данные положения в практике разработки и принятия управленческих решений и </a:t>
            </a:r>
            <a:r>
              <a:rPr lang="ru-RU" sz="2800" b="1" dirty="0" smtClean="0">
                <a:solidFill>
                  <a:srgbClr val="C00000"/>
                </a:solidFill>
              </a:rPr>
              <a:t>проектов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905000"/>
            <a:ext cx="960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Цель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1905000"/>
            <a:ext cx="45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30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7467600" cy="6096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Задачи  дисциплины:</a:t>
            </a:r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 структура дисциплины.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57400" y="1981200"/>
            <a:ext cx="7086600" cy="434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C00000"/>
                </a:solidFill>
              </a:rPr>
              <a:t>  Теоретическое </a:t>
            </a:r>
            <a:r>
              <a:rPr lang="ru-RU" sz="2800" b="1" dirty="0" smtClean="0">
                <a:solidFill>
                  <a:srgbClr val="C00000"/>
                </a:solidFill>
              </a:rPr>
              <a:t>освоение общих и специфических закономерностей возникновения и развития знаний в сфере управленческой деятельности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C00000"/>
                </a:solidFill>
              </a:rPr>
              <a:t>  Определение </a:t>
            </a:r>
            <a:r>
              <a:rPr lang="ru-RU" sz="2800" b="1" dirty="0" smtClean="0">
                <a:solidFill>
                  <a:srgbClr val="C00000"/>
                </a:solidFill>
              </a:rPr>
              <a:t>(выделение) места и роли управленческих теорий в системе экономических знаний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C00000"/>
                </a:solidFill>
              </a:rPr>
              <a:t>  Выработка </a:t>
            </a:r>
            <a:r>
              <a:rPr lang="ru-RU" sz="2800" b="1" dirty="0" smtClean="0">
                <a:solidFill>
                  <a:srgbClr val="C00000"/>
                </a:solidFill>
              </a:rPr>
              <a:t>практических навыков аналитической работы при изучении становления управленческой науки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7467600" cy="685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Основные понятия и </a:t>
            </a:r>
            <a:r>
              <a:rPr lang="ru-RU" b="1" dirty="0" smtClean="0"/>
              <a:t>определения</a:t>
            </a:r>
            <a:endParaRPr lang="ru-RU" b="1" dirty="0" smtClean="0"/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8600" y="1447800"/>
            <a:ext cx="8915400" cy="541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</a:rPr>
              <a:t>  Управление </a:t>
            </a:r>
            <a:r>
              <a:rPr lang="ru-RU" sz="2400" b="1" dirty="0" smtClean="0">
                <a:solidFill>
                  <a:srgbClr val="C00000"/>
                </a:solidFill>
              </a:rPr>
              <a:t>есть целенаправленное воздействие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</a:rPr>
              <a:t>  Управление </a:t>
            </a:r>
            <a:r>
              <a:rPr lang="ru-RU" sz="2400" b="1" dirty="0" smtClean="0">
                <a:solidFill>
                  <a:srgbClr val="C00000"/>
                </a:solidFill>
              </a:rPr>
              <a:t>как социальный институт </a:t>
            </a:r>
            <a:r>
              <a:rPr lang="ru-RU" sz="2400" b="1" dirty="0" smtClean="0">
                <a:solidFill>
                  <a:srgbClr val="C00000"/>
                </a:solidFill>
              </a:rPr>
              <a:t>имеет </a:t>
            </a:r>
            <a:r>
              <a:rPr lang="ru-RU" sz="2400" b="1" dirty="0" smtClean="0">
                <a:solidFill>
                  <a:srgbClr val="C00000"/>
                </a:solidFill>
              </a:rPr>
              <a:t>давнюю историю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</a:rPr>
              <a:t>  Управление </a:t>
            </a:r>
            <a:r>
              <a:rPr lang="ru-RU" sz="2400" b="1" dirty="0" smtClean="0">
                <a:solidFill>
                  <a:srgbClr val="C00000"/>
                </a:solidFill>
              </a:rPr>
              <a:t>различными объектами, в т.ч. </a:t>
            </a:r>
            <a:r>
              <a:rPr lang="ru-RU" sz="2400" b="1" dirty="0" smtClean="0">
                <a:solidFill>
                  <a:srgbClr val="C00000"/>
                </a:solidFill>
              </a:rPr>
              <a:t>организацией, - есть реальная конкретная, осознанная деятельность людей по достижению определенных целей, удовлетворению определенных потребностей в каждый конкретно-исторический период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</a:rPr>
              <a:t>  Наука </a:t>
            </a:r>
            <a:r>
              <a:rPr lang="ru-RU" sz="2400" b="1" dirty="0" smtClean="0">
                <a:solidFill>
                  <a:srgbClr val="C00000"/>
                </a:solidFill>
              </a:rPr>
              <a:t>управления изучает управленческие отношения, однако является вторичным образованием относительно реальной, конкретной управленческой деятельности </a:t>
            </a:r>
            <a:r>
              <a:rPr lang="ru-RU" sz="2400" b="1" dirty="0" smtClean="0">
                <a:solidFill>
                  <a:srgbClr val="C00000"/>
                </a:solidFill>
              </a:rPr>
              <a:t>людей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C00000"/>
                </a:solidFill>
              </a:rPr>
              <a:t>  Таким </a:t>
            </a:r>
            <a:r>
              <a:rPr lang="ru-RU" sz="2400" b="1" dirty="0" smtClean="0">
                <a:solidFill>
                  <a:srgbClr val="C00000"/>
                </a:solidFill>
              </a:rPr>
              <a:t>образом, знания, идеи, взгляды и представления об организации управления и его осуществлении – в совокупности - могут быть определены как управленческая </a:t>
            </a:r>
            <a:r>
              <a:rPr lang="ru-RU" sz="2400" b="1" dirty="0" smtClean="0">
                <a:solidFill>
                  <a:srgbClr val="C00000"/>
                </a:solidFill>
              </a:rPr>
              <a:t>мысль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7467600" cy="7620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Основные понятия и определения</a:t>
            </a: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и структура дисциплины. Этапы становления и основные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57200" y="1752600"/>
            <a:ext cx="8686800" cy="45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>
              <a:spcAft>
                <a:spcPts val="12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Под </a:t>
            </a:r>
            <a:r>
              <a:rPr lang="ru-RU" sz="2400" b="1" dirty="0" smtClean="0">
                <a:solidFill>
                  <a:srgbClr val="C00000"/>
                </a:solidFill>
              </a:rPr>
              <a:t>историей управления организацией понимают: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1- </a:t>
            </a:r>
            <a:r>
              <a:rPr lang="ru-RU" sz="2400" b="1" dirty="0" smtClean="0">
                <a:solidFill>
                  <a:srgbClr val="C00000"/>
                </a:solidFill>
              </a:rPr>
              <a:t>процесс возникновения, развития, борьбы и смены конкретных систем управления организацией (или их отдельных элементов) в конкретных исторических условиях в прошлом;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2- </a:t>
            </a:r>
            <a:r>
              <a:rPr lang="ru-RU" sz="2400" b="1" dirty="0" smtClean="0">
                <a:solidFill>
                  <a:srgbClr val="C00000"/>
                </a:solidFill>
              </a:rPr>
              <a:t>систему научных знаний об этих процессах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3 - Под </a:t>
            </a:r>
            <a:r>
              <a:rPr lang="ru-RU" sz="2400" b="1" dirty="0" smtClean="0">
                <a:solidFill>
                  <a:srgbClr val="C00000"/>
                </a:solidFill>
              </a:rPr>
              <a:t>историей управленческой мысли (ИУМ) понимают либо процесс возникновения, развития, борьбы и смены учений, концепций, теорий, взглядов, идей, представлений об управлении организацией (в целом или ее отдельных функциональных областей) в различных конкретно-исторических условиях, либо систему научных знаний об этих процессах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15400" cy="10668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Классификация </a:t>
            </a:r>
            <a:r>
              <a:rPr lang="ru-RU" b="1" dirty="0" smtClean="0"/>
              <a:t>научных основ управления организацией</a:t>
            </a:r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57400" y="2590800"/>
            <a:ext cx="7086600" cy="3886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Фундаментальные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(методологические науки): </a:t>
            </a:r>
            <a:r>
              <a:rPr lang="ru-RU" sz="2400" b="1" dirty="0" smtClean="0">
                <a:solidFill>
                  <a:srgbClr val="C00000"/>
                </a:solidFill>
              </a:rPr>
              <a:t>  	философия</a:t>
            </a:r>
            <a:r>
              <a:rPr lang="ru-RU" sz="2400" b="1" dirty="0" smtClean="0">
                <a:solidFill>
                  <a:srgbClr val="C00000"/>
                </a:solidFill>
              </a:rPr>
              <a:t>, экономическая теория, история, </a:t>
            </a:r>
            <a:r>
              <a:rPr lang="ru-RU" sz="2400" b="1" dirty="0" smtClean="0">
                <a:solidFill>
                  <a:srgbClr val="C00000"/>
                </a:solidFill>
              </a:rPr>
              <a:t>	география</a:t>
            </a:r>
            <a:r>
              <a:rPr lang="ru-RU" sz="2400" b="1" dirty="0" smtClean="0">
                <a:solidFill>
                  <a:srgbClr val="C00000"/>
                </a:solidFill>
              </a:rPr>
              <a:t>, политология, социология, </a:t>
            </a:r>
            <a:r>
              <a:rPr lang="ru-RU" sz="2400" b="1" dirty="0" smtClean="0">
                <a:solidFill>
                  <a:srgbClr val="C00000"/>
                </a:solidFill>
              </a:rPr>
              <a:t>	психология</a:t>
            </a:r>
            <a:r>
              <a:rPr lang="ru-RU" sz="2400" b="1" dirty="0" smtClean="0">
                <a:solidFill>
                  <a:srgbClr val="C00000"/>
                </a:solidFill>
              </a:rPr>
              <a:t>, демография, кибернетика и др.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Общие</a:t>
            </a:r>
            <a:r>
              <a:rPr lang="ru-RU" sz="2400" b="1" dirty="0" smtClean="0">
                <a:solidFill>
                  <a:srgbClr val="C00000"/>
                </a:solidFill>
              </a:rPr>
              <a:t> теоретико-исторические науки: 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	Теория (наука) управления организацией;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	История управления организацией;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	История управленческой мысли ( в т.ч. 	история науки управления)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Прикладные </a:t>
            </a:r>
            <a:r>
              <a:rPr lang="ru-RU" sz="2400" b="1" dirty="0" smtClean="0">
                <a:solidFill>
                  <a:srgbClr val="C00000"/>
                </a:solidFill>
              </a:rPr>
              <a:t>науки: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	</a:t>
            </a:r>
            <a:r>
              <a:rPr lang="ru-RU" sz="2400" b="1" dirty="0" smtClean="0">
                <a:solidFill>
                  <a:srgbClr val="C00000"/>
                </a:solidFill>
              </a:rPr>
              <a:t>планирование</a:t>
            </a:r>
            <a:r>
              <a:rPr lang="ru-RU" sz="2400" b="1" dirty="0" smtClean="0">
                <a:solidFill>
                  <a:srgbClr val="C00000"/>
                </a:solidFill>
              </a:rPr>
              <a:t>, статистика, финансы, учет, </a:t>
            </a:r>
            <a:r>
              <a:rPr lang="ru-RU" sz="2400" b="1" dirty="0" smtClean="0">
                <a:solidFill>
                  <a:srgbClr val="C00000"/>
                </a:solidFill>
              </a:rPr>
              <a:t>	право</a:t>
            </a:r>
            <a:r>
              <a:rPr lang="ru-RU" sz="2400" b="1" dirty="0" smtClean="0">
                <a:solidFill>
                  <a:srgbClr val="C00000"/>
                </a:solidFill>
              </a:rPr>
              <a:t>, психология управления, </a:t>
            </a:r>
            <a:r>
              <a:rPr lang="ru-RU" sz="2400" b="1" dirty="0" smtClean="0">
                <a:solidFill>
                  <a:srgbClr val="C00000"/>
                </a:solidFill>
              </a:rPr>
              <a:t>	исследование </a:t>
            </a:r>
            <a:r>
              <a:rPr lang="ru-RU" sz="2400" b="1" dirty="0" smtClean="0">
                <a:solidFill>
                  <a:srgbClr val="C00000"/>
                </a:solidFill>
              </a:rPr>
              <a:t>операций, информатика и др. 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1219200" y="2362200"/>
            <a:ext cx="762000" cy="1295400"/>
          </a:xfrm>
          <a:prstGeom prst="curvedRigh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295400" y="3962400"/>
            <a:ext cx="685800" cy="1368552"/>
          </a:xfrm>
          <a:prstGeom prst="curvedRigh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7467600" cy="1066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/>
              <a:t>Принципы классификации и периодизации в исторических науках</a:t>
            </a:r>
            <a:r>
              <a:rPr lang="ru-RU" sz="4000" b="1" dirty="0" smtClean="0"/>
              <a:t>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2400" y="2743200"/>
            <a:ext cx="8991600" cy="3581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	Периодизация </a:t>
            </a:r>
            <a:r>
              <a:rPr lang="ru-RU" sz="2400" b="1" dirty="0" smtClean="0">
                <a:solidFill>
                  <a:srgbClr val="FF0000"/>
                </a:solidFill>
              </a:rPr>
              <a:t>– это установление хронологически </a:t>
            </a:r>
            <a:r>
              <a:rPr lang="ru-RU" sz="2400" b="1" dirty="0" smtClean="0">
                <a:solidFill>
                  <a:srgbClr val="FF0000"/>
                </a:solidFill>
              </a:rPr>
              <a:t>	последовательных </a:t>
            </a:r>
            <a:r>
              <a:rPr lang="ru-RU" sz="2400" b="1" dirty="0" smtClean="0">
                <a:solidFill>
                  <a:srgbClr val="FF0000"/>
                </a:solidFill>
              </a:rPr>
              <a:t>этапов в общественном развитии </a:t>
            </a:r>
            <a:r>
              <a:rPr lang="ru-RU" sz="2400" b="1" dirty="0" smtClean="0">
                <a:solidFill>
                  <a:srgbClr val="FF0000"/>
                </a:solidFill>
              </a:rPr>
              <a:t>	(</a:t>
            </a:r>
            <a:r>
              <a:rPr lang="ru-RU" sz="2400" b="1" dirty="0" smtClean="0">
                <a:solidFill>
                  <a:srgbClr val="FF0000"/>
                </a:solidFill>
              </a:rPr>
              <a:t>именно в исторической науке появилась первая </a:t>
            </a:r>
            <a:r>
              <a:rPr lang="ru-RU" sz="2400" b="1" dirty="0" smtClean="0">
                <a:solidFill>
                  <a:srgbClr val="FF0000"/>
                </a:solidFill>
              </a:rPr>
              <a:t>	классификация </a:t>
            </a:r>
            <a:r>
              <a:rPr lang="ru-RU" sz="2400" b="1" dirty="0" smtClean="0">
                <a:solidFill>
                  <a:srgbClr val="FF0000"/>
                </a:solidFill>
              </a:rPr>
              <a:t>– хронологическая</a:t>
            </a:r>
            <a:r>
              <a:rPr lang="ru-RU" sz="2400" b="1" dirty="0" smtClean="0">
                <a:solidFill>
                  <a:srgbClr val="FF0000"/>
                </a:solidFill>
              </a:rPr>
              <a:t>).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В </a:t>
            </a:r>
            <a:r>
              <a:rPr lang="ru-RU" sz="2400" b="1" dirty="0" smtClean="0">
                <a:solidFill>
                  <a:srgbClr val="C00000"/>
                </a:solidFill>
              </a:rPr>
              <a:t>основу выделения этапов положены решающие факторы, общие для всех стран или для ведущих </a:t>
            </a:r>
            <a:r>
              <a:rPr lang="ru-RU" sz="2400" b="1" dirty="0" smtClean="0">
                <a:solidFill>
                  <a:srgbClr val="C00000"/>
                </a:solidFill>
              </a:rPr>
              <a:t>государств.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Датировка </a:t>
            </a:r>
            <a:r>
              <a:rPr lang="ru-RU" sz="2400" b="1" dirty="0" smtClean="0">
                <a:solidFill>
                  <a:srgbClr val="C00000"/>
                </a:solidFill>
              </a:rPr>
              <a:t>периодов устанавливается с помощью естественнонаучных методов: геологических, дендрохронологии и др.</a:t>
            </a: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С появлением письменности в истории человечества (около 5 тыс. лет назад) возникли иные основания для периодизации – по времени существования различных цивилизаций и государств, которые вели свой отсчет времени</a:t>
            </a: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81534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Подходы  </a:t>
            </a:r>
            <a:r>
              <a:rPr lang="ru-RU" sz="3600" b="1" dirty="0" smtClean="0"/>
              <a:t>в основе периодизации ИУМ </a:t>
            </a:r>
            <a:endParaRPr lang="ru-RU" sz="3600" b="1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algn="l"/>
            <a:endParaRPr lang="ru-RU" dirty="0" smtClean="0">
              <a:solidFill>
                <a:srgbClr val="C00000"/>
              </a:solidFill>
            </a:endParaRPr>
          </a:p>
          <a:p>
            <a:pPr algn="l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7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1  </a:t>
                      </a:r>
                      <a:endParaRPr lang="ru-RU" sz="1800" b="1" i="0" u="none" strike="noStrike" baseline="0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600" b="1" dirty="0" smtClean="0">
                          <a:solidFill>
                            <a:schemeClr val="bg1"/>
                          </a:solidFill>
                        </a:rPr>
                        <a:t>Предмет  и структура дисциплины.  Этапы становления и основные  направления развития управленческой мысли</a:t>
                      </a:r>
                      <a:endParaRPr lang="ru-RU" sz="18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14400" y="2514600"/>
            <a:ext cx="7086600" cy="30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</a:rPr>
              <a:t>хронологический</a:t>
            </a:r>
            <a:r>
              <a:rPr lang="ru-RU" sz="3600" b="1" dirty="0" smtClean="0">
                <a:solidFill>
                  <a:srgbClr val="C00000"/>
                </a:solidFill>
              </a:rPr>
              <a:t>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</a:rPr>
              <a:t>цивилизационный;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</a:rPr>
              <a:t>формационный;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</a:rPr>
              <a:t>технологический;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3600" b="1" dirty="0" err="1" smtClean="0">
                <a:solidFill>
                  <a:srgbClr val="C00000"/>
                </a:solidFill>
              </a:rPr>
              <a:t>страновый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1489</Words>
  <Application>Microsoft Office PowerPoint</Application>
  <PresentationFormat>Экран (4:3)</PresentationFormat>
  <Paragraphs>251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Никита</dc:creator>
  <cp:lastModifiedBy>Никита</cp:lastModifiedBy>
  <cp:revision>57</cp:revision>
  <dcterms:created xsi:type="dcterms:W3CDTF">2013-02-25T08:41:34Z</dcterms:created>
  <dcterms:modified xsi:type="dcterms:W3CDTF">2013-10-11T22:57:14Z</dcterms:modified>
</cp:coreProperties>
</file>