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70" r:id="rId3"/>
    <p:sldId id="276" r:id="rId4"/>
    <p:sldId id="264" r:id="rId5"/>
    <p:sldId id="277" r:id="rId6"/>
    <p:sldId id="271" r:id="rId7"/>
    <p:sldId id="265" r:id="rId8"/>
    <p:sldId id="278" r:id="rId9"/>
    <p:sldId id="279" r:id="rId10"/>
    <p:sldId id="269" r:id="rId11"/>
    <p:sldId id="274" r:id="rId12"/>
    <p:sldId id="273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0000"/>
    <a:srgbClr val="86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6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9D757B-9D16-4508-9BB9-2C37A344AC02}" type="doc">
      <dgm:prSet loTypeId="urn:microsoft.com/office/officeart/2005/8/layout/vList4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963A174D-91C7-4C8B-8A53-CC4D156DD64D}">
      <dgm:prSet phldrT="[Текст]"/>
      <dgm:spPr/>
      <dgm:t>
        <a:bodyPr/>
        <a:lstStyle/>
        <a:p>
          <a:r>
            <a:rPr lang="ru-RU" sz="1600" dirty="0" smtClean="0"/>
            <a:t>Учение о государственных налогах и доходах</a:t>
          </a:r>
          <a:endParaRPr lang="ru-RU" sz="1600" dirty="0"/>
        </a:p>
      </dgm:t>
    </dgm:pt>
    <dgm:pt modelId="{A0836BC4-193F-4B27-836E-CF3DDEDA405F}" type="parTrans" cxnId="{EA8316EC-9377-44E8-8B39-D1F74EDAD8CD}">
      <dgm:prSet/>
      <dgm:spPr/>
      <dgm:t>
        <a:bodyPr/>
        <a:lstStyle/>
        <a:p>
          <a:endParaRPr lang="ru-RU"/>
        </a:p>
      </dgm:t>
    </dgm:pt>
    <dgm:pt modelId="{36E87C13-3E7D-43C9-9022-CEB818CF18B7}" type="sibTrans" cxnId="{EA8316EC-9377-44E8-8B39-D1F74EDAD8CD}">
      <dgm:prSet/>
      <dgm:spPr/>
      <dgm:t>
        <a:bodyPr/>
        <a:lstStyle/>
        <a:p>
          <a:endParaRPr lang="ru-RU"/>
        </a:p>
      </dgm:t>
    </dgm:pt>
    <dgm:pt modelId="{323D1454-F07A-4FEE-B5B1-03AAB6758432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 smtClean="0"/>
            <a:t>сторонник свободной торговли и невмешательства государства в экономическую жизнь; </a:t>
          </a:r>
          <a:r>
            <a:rPr lang="ru-RU" sz="1400" dirty="0" smtClean="0"/>
            <a:t>целью хозяйственной деятельности считал потребление</a:t>
          </a:r>
          <a:endParaRPr lang="ru-RU" sz="1400" dirty="0"/>
        </a:p>
      </dgm:t>
    </dgm:pt>
    <dgm:pt modelId="{6D79FD6B-0FDC-43DC-BA7C-148CF1DDF277}" type="parTrans" cxnId="{C4807CC2-D7E5-4BA1-8B2C-8CFA0598EA84}">
      <dgm:prSet/>
      <dgm:spPr/>
      <dgm:t>
        <a:bodyPr/>
        <a:lstStyle/>
        <a:p>
          <a:endParaRPr lang="ru-RU"/>
        </a:p>
      </dgm:t>
    </dgm:pt>
    <dgm:pt modelId="{BB5C5FF9-1071-45D9-B6BB-1F72DD6E78F8}" type="sibTrans" cxnId="{C4807CC2-D7E5-4BA1-8B2C-8CFA0598EA84}">
      <dgm:prSet/>
      <dgm:spPr/>
      <dgm:t>
        <a:bodyPr/>
        <a:lstStyle/>
        <a:p>
          <a:endParaRPr lang="ru-RU"/>
        </a:p>
      </dgm:t>
    </dgm:pt>
    <dgm:pt modelId="{CDC71360-1381-4609-A15C-705BF01E11BB}">
      <dgm:prSet phldrT="[Текст]" custT="1"/>
      <dgm:spPr/>
      <dgm:t>
        <a:bodyPr/>
        <a:lstStyle/>
        <a:p>
          <a:pPr marL="57150" indent="0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ru-RU" sz="1400" dirty="0" smtClean="0"/>
            <a:t>Идеализировал систему свободного предпринимательства </a:t>
          </a:r>
        </a:p>
      </dgm:t>
    </dgm:pt>
    <dgm:pt modelId="{8CC8732F-48BC-41ED-AA9C-6ADFBA711822}" type="parTrans" cxnId="{CAA7FB0F-5022-4565-84C1-8AB8AFF91161}">
      <dgm:prSet/>
      <dgm:spPr/>
      <dgm:t>
        <a:bodyPr/>
        <a:lstStyle/>
        <a:p>
          <a:endParaRPr lang="ru-RU"/>
        </a:p>
      </dgm:t>
    </dgm:pt>
    <dgm:pt modelId="{64CDF1CB-6148-4818-98D9-2370F09A5F05}" type="sibTrans" cxnId="{CAA7FB0F-5022-4565-84C1-8AB8AFF91161}">
      <dgm:prSet/>
      <dgm:spPr/>
      <dgm:t>
        <a:bodyPr/>
        <a:lstStyle/>
        <a:p>
          <a:endParaRPr lang="ru-RU"/>
        </a:p>
      </dgm:t>
    </dgm:pt>
    <dgm:pt modelId="{0FC316E3-67A7-466C-BC1E-2437925EAB0C}">
      <dgm:prSet phldrT="[Текст]"/>
      <dgm:spPr/>
      <dgm:t>
        <a:bodyPr/>
        <a:lstStyle/>
        <a:p>
          <a:r>
            <a:rPr lang="ru-RU" dirty="0" smtClean="0"/>
            <a:t>предшественник математической школы в политической экономии</a:t>
          </a:r>
          <a:endParaRPr lang="ru-RU" dirty="0"/>
        </a:p>
      </dgm:t>
    </dgm:pt>
    <dgm:pt modelId="{F865D498-14F7-4FFD-87B6-C5DE1CCD335B}" type="parTrans" cxnId="{852A85F4-53DB-4994-B942-1DF9D8CDB486}">
      <dgm:prSet/>
      <dgm:spPr/>
      <dgm:t>
        <a:bodyPr/>
        <a:lstStyle/>
        <a:p>
          <a:endParaRPr lang="ru-RU"/>
        </a:p>
      </dgm:t>
    </dgm:pt>
    <dgm:pt modelId="{4152DF16-2709-489C-B820-B9D48A6CF4CB}" type="sibTrans" cxnId="{852A85F4-53DB-4994-B942-1DF9D8CDB486}">
      <dgm:prSet/>
      <dgm:spPr/>
      <dgm:t>
        <a:bodyPr/>
        <a:lstStyle/>
        <a:p>
          <a:endParaRPr lang="ru-RU"/>
        </a:p>
      </dgm:t>
    </dgm:pt>
    <dgm:pt modelId="{70F81C27-36B7-4D18-AE2F-D7B6B8612347}">
      <dgm:prSet phldrT="[Текст]"/>
      <dgm:spPr/>
      <dgm:t>
        <a:bodyPr/>
        <a:lstStyle/>
        <a:p>
          <a:r>
            <a:rPr lang="ru-RU" dirty="0" smtClean="0"/>
            <a:t>Теория </a:t>
          </a:r>
          <a:r>
            <a:rPr lang="ru-RU" dirty="0" err="1" smtClean="0"/>
            <a:t>пробабализма</a:t>
          </a:r>
          <a:r>
            <a:rPr lang="ru-RU" dirty="0" smtClean="0"/>
            <a:t> как учение о шансах и вероятности</a:t>
          </a:r>
          <a:endParaRPr lang="ru-RU" dirty="0"/>
        </a:p>
      </dgm:t>
    </dgm:pt>
    <dgm:pt modelId="{784C0DCC-C807-41EE-9BFA-AA3966760391}" type="parTrans" cxnId="{06D948FF-389D-4501-A4E8-719D45B7118C}">
      <dgm:prSet/>
      <dgm:spPr/>
      <dgm:t>
        <a:bodyPr/>
        <a:lstStyle/>
        <a:p>
          <a:endParaRPr lang="ru-RU"/>
        </a:p>
      </dgm:t>
    </dgm:pt>
    <dgm:pt modelId="{481654EA-E79D-49AE-A732-744992DF7517}" type="sibTrans" cxnId="{06D948FF-389D-4501-A4E8-719D45B7118C}">
      <dgm:prSet/>
      <dgm:spPr/>
      <dgm:t>
        <a:bodyPr/>
        <a:lstStyle/>
        <a:p>
          <a:endParaRPr lang="ru-RU"/>
        </a:p>
      </dgm:t>
    </dgm:pt>
    <dgm:pt modelId="{4518E9EC-D7A5-4117-B084-B3CDD9588E30}">
      <dgm:prSet phldrT="[Текст]"/>
      <dgm:spPr/>
      <dgm:t>
        <a:bodyPr/>
        <a:lstStyle/>
        <a:p>
          <a:r>
            <a:rPr lang="ru-RU" dirty="0" smtClean="0"/>
            <a:t>Математические принципы теории богатства</a:t>
          </a:r>
          <a:endParaRPr lang="ru-RU" dirty="0"/>
        </a:p>
      </dgm:t>
    </dgm:pt>
    <dgm:pt modelId="{C7CC4021-5427-4E50-B462-CAF51C326BC3}" type="parTrans" cxnId="{371394BA-1DEC-409E-9902-E665A0F7C49F}">
      <dgm:prSet/>
      <dgm:spPr/>
      <dgm:t>
        <a:bodyPr/>
        <a:lstStyle/>
        <a:p>
          <a:endParaRPr lang="ru-RU"/>
        </a:p>
      </dgm:t>
    </dgm:pt>
    <dgm:pt modelId="{123B1AA2-4C01-4D06-9A62-D1A3BE6150E6}" type="sibTrans" cxnId="{371394BA-1DEC-409E-9902-E665A0F7C49F}">
      <dgm:prSet/>
      <dgm:spPr/>
      <dgm:t>
        <a:bodyPr/>
        <a:lstStyle/>
        <a:p>
          <a:endParaRPr lang="ru-RU"/>
        </a:p>
      </dgm:t>
    </dgm:pt>
    <dgm:pt modelId="{9801C965-78D5-4F19-897E-DC094DC37A56}">
      <dgm:prSet custT="1"/>
      <dgm:spPr/>
      <dgm:t>
        <a:bodyPr/>
        <a:lstStyle/>
        <a:p>
          <a:r>
            <a:rPr lang="ru-RU" sz="1600" dirty="0" smtClean="0"/>
            <a:t>Теория сельскохозяйственного </a:t>
          </a:r>
          <a:r>
            <a:rPr lang="ru-RU" sz="1600" dirty="0" err="1" smtClean="0"/>
            <a:t>штандорта</a:t>
          </a:r>
          <a:endParaRPr lang="ru-RU" sz="1600" dirty="0" smtClean="0"/>
        </a:p>
        <a:p>
          <a:r>
            <a:rPr lang="ru-RU" sz="1600" dirty="0" smtClean="0"/>
            <a:t>Рационализация издержек как принцип управления размещением производства</a:t>
          </a:r>
          <a:endParaRPr lang="ru-RU" sz="1600" dirty="0"/>
        </a:p>
      </dgm:t>
    </dgm:pt>
    <dgm:pt modelId="{4D190BB7-5E21-41AE-B787-3D78953B02B1}" type="parTrans" cxnId="{43EED160-2295-4EF3-8276-AB9C86C9F7AA}">
      <dgm:prSet/>
      <dgm:spPr/>
      <dgm:t>
        <a:bodyPr/>
        <a:lstStyle/>
        <a:p>
          <a:endParaRPr lang="ru-RU"/>
        </a:p>
      </dgm:t>
    </dgm:pt>
    <dgm:pt modelId="{2BE9A92D-C0A4-4707-B4B7-D6073670FEC3}" type="sibTrans" cxnId="{43EED160-2295-4EF3-8276-AB9C86C9F7AA}">
      <dgm:prSet/>
      <dgm:spPr/>
      <dgm:t>
        <a:bodyPr/>
        <a:lstStyle/>
        <a:p>
          <a:endParaRPr lang="ru-RU"/>
        </a:p>
      </dgm:t>
    </dgm:pt>
    <dgm:pt modelId="{038F690E-26B0-4FA9-B268-70F3DDCB8E16}">
      <dgm:prSet custT="1"/>
      <dgm:spPr/>
      <dgm:t>
        <a:bodyPr/>
        <a:lstStyle/>
        <a:p>
          <a:r>
            <a:rPr lang="ru-RU" sz="2000" b="1" dirty="0" smtClean="0"/>
            <a:t>Трудовая теория стоимости</a:t>
          </a:r>
        </a:p>
      </dgm:t>
    </dgm:pt>
    <dgm:pt modelId="{4E10EC30-35FC-4D73-987D-9E4591927D00}" type="parTrans" cxnId="{48605877-20F8-4852-ADBE-3352009ED200}">
      <dgm:prSet/>
      <dgm:spPr/>
      <dgm:t>
        <a:bodyPr/>
        <a:lstStyle/>
        <a:p>
          <a:endParaRPr lang="ru-RU"/>
        </a:p>
      </dgm:t>
    </dgm:pt>
    <dgm:pt modelId="{31C92115-AC58-46C4-9C22-D7CF1C93BD23}" type="sibTrans" cxnId="{48605877-20F8-4852-ADBE-3352009ED200}">
      <dgm:prSet/>
      <dgm:spPr/>
      <dgm:t>
        <a:bodyPr/>
        <a:lstStyle/>
        <a:p>
          <a:endParaRPr lang="ru-RU"/>
        </a:p>
      </dgm:t>
    </dgm:pt>
    <dgm:pt modelId="{898A6C70-ADC8-4E90-AE2C-53F0799D5963}" type="pres">
      <dgm:prSet presAssocID="{909D757B-9D16-4508-9BB9-2C37A344AC02}" presName="linear" presStyleCnt="0">
        <dgm:presLayoutVars>
          <dgm:dir/>
          <dgm:resizeHandles val="exact"/>
        </dgm:presLayoutVars>
      </dgm:prSet>
      <dgm:spPr/>
    </dgm:pt>
    <dgm:pt modelId="{4686FF4A-3CAA-4F03-97BE-35EA08868992}" type="pres">
      <dgm:prSet presAssocID="{963A174D-91C7-4C8B-8A53-CC4D156DD64D}" presName="comp" presStyleCnt="0"/>
      <dgm:spPr/>
    </dgm:pt>
    <dgm:pt modelId="{B5C7C0B5-34FF-4055-8FCA-12B7C88A70D8}" type="pres">
      <dgm:prSet presAssocID="{963A174D-91C7-4C8B-8A53-CC4D156DD64D}" presName="box" presStyleLbl="node1" presStyleIdx="0" presStyleCnt="5"/>
      <dgm:spPr/>
      <dgm:t>
        <a:bodyPr/>
        <a:lstStyle/>
        <a:p>
          <a:endParaRPr lang="ru-RU"/>
        </a:p>
      </dgm:t>
    </dgm:pt>
    <dgm:pt modelId="{BBA9C4AD-E14A-44E6-96CE-03D49C124261}" type="pres">
      <dgm:prSet presAssocID="{963A174D-91C7-4C8B-8A53-CC4D156DD64D}" presName="img" presStyleLbl="fgImgPlace1" presStyleIdx="0" presStyleCnt="5" custFlipHor="1" custScaleX="6352" custLinFactNeighborX="-44088" custLinFactNeighborY="-854"/>
      <dgm:spPr>
        <a:prstGeom prst="flowChartAlternateProcess">
          <a:avLst/>
        </a:prstGeom>
      </dgm:spPr>
    </dgm:pt>
    <dgm:pt modelId="{6A954B74-FC0B-4CB5-8D62-1A0217B4D3F3}" type="pres">
      <dgm:prSet presAssocID="{963A174D-91C7-4C8B-8A53-CC4D156DD64D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A9F35E-5B84-4803-9441-EE6C83A2EFFA}" type="pres">
      <dgm:prSet presAssocID="{36E87C13-3E7D-43C9-9022-CEB818CF18B7}" presName="spacer" presStyleCnt="0"/>
      <dgm:spPr/>
    </dgm:pt>
    <dgm:pt modelId="{754CF2BA-475A-407A-B96B-A75941EB4B76}" type="pres">
      <dgm:prSet presAssocID="{323D1454-F07A-4FEE-B5B1-03AAB6758432}" presName="comp" presStyleCnt="0"/>
      <dgm:spPr/>
    </dgm:pt>
    <dgm:pt modelId="{46E5F47C-56AD-4BF7-9D44-8FBAA9D07E28}" type="pres">
      <dgm:prSet presAssocID="{323D1454-F07A-4FEE-B5B1-03AAB6758432}" presName="box" presStyleLbl="node1" presStyleIdx="1" presStyleCnt="5"/>
      <dgm:spPr/>
      <dgm:t>
        <a:bodyPr/>
        <a:lstStyle/>
        <a:p>
          <a:endParaRPr lang="ru-RU"/>
        </a:p>
      </dgm:t>
    </dgm:pt>
    <dgm:pt modelId="{A91581F2-5FF5-42F9-A108-356DFE7910C1}" type="pres">
      <dgm:prSet presAssocID="{323D1454-F07A-4FEE-B5B1-03AAB6758432}" presName="img" presStyleLbl="fgImgPlace1" presStyleIdx="1" presStyleCnt="5" custFlipHor="1" custScaleX="6352" custLinFactNeighborX="-42453" custLinFactNeighborY="1397"/>
      <dgm:spPr/>
    </dgm:pt>
    <dgm:pt modelId="{F38054F3-B975-436D-AB77-8CF921828A0F}" type="pres">
      <dgm:prSet presAssocID="{323D1454-F07A-4FEE-B5B1-03AAB6758432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31235B-E32F-4741-B3DE-AB21B3A89DB1}" type="pres">
      <dgm:prSet presAssocID="{BB5C5FF9-1071-45D9-B6BB-1F72DD6E78F8}" presName="spacer" presStyleCnt="0"/>
      <dgm:spPr/>
    </dgm:pt>
    <dgm:pt modelId="{550687BF-1658-490B-B922-7B327F69F107}" type="pres">
      <dgm:prSet presAssocID="{038F690E-26B0-4FA9-B268-70F3DDCB8E16}" presName="comp" presStyleCnt="0"/>
      <dgm:spPr/>
    </dgm:pt>
    <dgm:pt modelId="{E0099ED2-F5CE-4722-B083-7E9C9D4A80E7}" type="pres">
      <dgm:prSet presAssocID="{038F690E-26B0-4FA9-B268-70F3DDCB8E16}" presName="box" presStyleLbl="node1" presStyleIdx="2" presStyleCnt="5" custLinFactNeighborX="-943" custLinFactNeighborY="3601"/>
      <dgm:spPr/>
      <dgm:t>
        <a:bodyPr/>
        <a:lstStyle/>
        <a:p>
          <a:endParaRPr lang="ru-RU"/>
        </a:p>
      </dgm:t>
    </dgm:pt>
    <dgm:pt modelId="{5FCF71E3-03CA-48E0-8F78-BC129190C5DB}" type="pres">
      <dgm:prSet presAssocID="{038F690E-26B0-4FA9-B268-70F3DDCB8E16}" presName="img" presStyleLbl="fgImgPlace1" presStyleIdx="2" presStyleCnt="5" custFlipHor="1" custScaleX="6352" custLinFactNeighborX="-42453" custLinFactNeighborY="3647"/>
      <dgm:spPr/>
    </dgm:pt>
    <dgm:pt modelId="{4B736861-088D-4EB6-82CA-9342C62057C0}" type="pres">
      <dgm:prSet presAssocID="{038F690E-26B0-4FA9-B268-70F3DDCB8E16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4E5A50-A35E-447D-A5DF-E63614C886F3}" type="pres">
      <dgm:prSet presAssocID="{31C92115-AC58-46C4-9C22-D7CF1C93BD23}" presName="spacer" presStyleCnt="0"/>
      <dgm:spPr/>
    </dgm:pt>
    <dgm:pt modelId="{F574760A-B1E9-43C1-83FF-F6EB795E4AD2}" type="pres">
      <dgm:prSet presAssocID="{0FC316E3-67A7-466C-BC1E-2437925EAB0C}" presName="comp" presStyleCnt="0"/>
      <dgm:spPr/>
    </dgm:pt>
    <dgm:pt modelId="{4955CF91-027A-4747-836E-F55E160750EC}" type="pres">
      <dgm:prSet presAssocID="{0FC316E3-67A7-466C-BC1E-2437925EAB0C}" presName="box" presStyleLbl="node1" presStyleIdx="3" presStyleCnt="5"/>
      <dgm:spPr/>
      <dgm:t>
        <a:bodyPr/>
        <a:lstStyle/>
        <a:p>
          <a:endParaRPr lang="ru-RU"/>
        </a:p>
      </dgm:t>
    </dgm:pt>
    <dgm:pt modelId="{05E83FB3-4D0E-434C-9A4B-9158F1DE97B7}" type="pres">
      <dgm:prSet presAssocID="{0FC316E3-67A7-466C-BC1E-2437925EAB0C}" presName="img" presStyleLbl="fgImgPlace1" presStyleIdx="3" presStyleCnt="5" custFlipHor="1" custScaleX="6352" custLinFactNeighborX="-42453" custLinFactNeighborY="5898"/>
      <dgm:spPr/>
    </dgm:pt>
    <dgm:pt modelId="{DD4FD4F0-9349-44BD-A40B-774D4F76F684}" type="pres">
      <dgm:prSet presAssocID="{0FC316E3-67A7-466C-BC1E-2437925EAB0C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FB4004-FAAB-4235-9E46-8CE11F049F80}" type="pres">
      <dgm:prSet presAssocID="{4152DF16-2709-489C-B820-B9D48A6CF4CB}" presName="spacer" presStyleCnt="0"/>
      <dgm:spPr/>
    </dgm:pt>
    <dgm:pt modelId="{074F4D45-E6D9-46D7-8E71-A9A1C87E5DF3}" type="pres">
      <dgm:prSet presAssocID="{9801C965-78D5-4F19-897E-DC094DC37A56}" presName="comp" presStyleCnt="0"/>
      <dgm:spPr/>
    </dgm:pt>
    <dgm:pt modelId="{A1F92CAA-B1BF-4B47-B1B9-50433592E06C}" type="pres">
      <dgm:prSet presAssocID="{9801C965-78D5-4F19-897E-DC094DC37A56}" presName="box" presStyleLbl="node1" presStyleIdx="4" presStyleCnt="5"/>
      <dgm:spPr/>
    </dgm:pt>
    <dgm:pt modelId="{C477A31D-27A8-430A-AA40-1603E82786E1}" type="pres">
      <dgm:prSet presAssocID="{9801C965-78D5-4F19-897E-DC094DC37A56}" presName="img" presStyleLbl="fgImgPlace1" presStyleIdx="4" presStyleCnt="5" custScaleX="6352" custScaleY="83702" custLinFactNeighborX="-39371" custLinFactNeighborY="0"/>
      <dgm:spPr/>
    </dgm:pt>
    <dgm:pt modelId="{BBAB32C2-6E58-4D68-8B5B-C470F5A3A175}" type="pres">
      <dgm:prSet presAssocID="{9801C965-78D5-4F19-897E-DC094DC37A56}" presName="text" presStyleLbl="node1" presStyleIdx="4" presStyleCnt="5">
        <dgm:presLayoutVars>
          <dgm:bulletEnabled val="1"/>
        </dgm:presLayoutVars>
      </dgm:prSet>
      <dgm:spPr/>
    </dgm:pt>
  </dgm:ptLst>
  <dgm:cxnLst>
    <dgm:cxn modelId="{B28DCF18-73E3-4823-A2E0-E9A1DBBF33AC}" type="presOf" srcId="{909D757B-9D16-4508-9BB9-2C37A344AC02}" destId="{898A6C70-ADC8-4E90-AE2C-53F0799D5963}" srcOrd="0" destOrd="0" presId="urn:microsoft.com/office/officeart/2005/8/layout/vList4"/>
    <dgm:cxn modelId="{63859CE2-95DB-4AA9-B50B-8016341E90B2}" type="presOf" srcId="{0FC316E3-67A7-466C-BC1E-2437925EAB0C}" destId="{4955CF91-027A-4747-836E-F55E160750EC}" srcOrd="0" destOrd="0" presId="urn:microsoft.com/office/officeart/2005/8/layout/vList4"/>
    <dgm:cxn modelId="{56840DA8-0AF7-4A2A-B027-1BD6DC343FD6}" type="presOf" srcId="{038F690E-26B0-4FA9-B268-70F3DDCB8E16}" destId="{4B736861-088D-4EB6-82CA-9342C62057C0}" srcOrd="1" destOrd="0" presId="urn:microsoft.com/office/officeart/2005/8/layout/vList4"/>
    <dgm:cxn modelId="{F850E0E0-2182-4785-87A0-CB62C2FDE06A}" type="presOf" srcId="{4518E9EC-D7A5-4117-B084-B3CDD9588E30}" destId="{4955CF91-027A-4747-836E-F55E160750EC}" srcOrd="0" destOrd="2" presId="urn:microsoft.com/office/officeart/2005/8/layout/vList4"/>
    <dgm:cxn modelId="{BC46C258-6572-44AE-954A-ADA107E26651}" type="presOf" srcId="{70F81C27-36B7-4D18-AE2F-D7B6B8612347}" destId="{DD4FD4F0-9349-44BD-A40B-774D4F76F684}" srcOrd="1" destOrd="1" presId="urn:microsoft.com/office/officeart/2005/8/layout/vList4"/>
    <dgm:cxn modelId="{CAA7FB0F-5022-4565-84C1-8AB8AFF91161}" srcId="{323D1454-F07A-4FEE-B5B1-03AAB6758432}" destId="{CDC71360-1381-4609-A15C-705BF01E11BB}" srcOrd="0" destOrd="0" parTransId="{8CC8732F-48BC-41ED-AA9C-6ADFBA711822}" sibTransId="{64CDF1CB-6148-4818-98D9-2370F09A5F05}"/>
    <dgm:cxn modelId="{DB36AF3E-C013-4AC2-99FD-4FE57BE31469}" type="presOf" srcId="{70F81C27-36B7-4D18-AE2F-D7B6B8612347}" destId="{4955CF91-027A-4747-836E-F55E160750EC}" srcOrd="0" destOrd="1" presId="urn:microsoft.com/office/officeart/2005/8/layout/vList4"/>
    <dgm:cxn modelId="{C4807CC2-D7E5-4BA1-8B2C-8CFA0598EA84}" srcId="{909D757B-9D16-4508-9BB9-2C37A344AC02}" destId="{323D1454-F07A-4FEE-B5B1-03AAB6758432}" srcOrd="1" destOrd="0" parTransId="{6D79FD6B-0FDC-43DC-BA7C-148CF1DDF277}" sibTransId="{BB5C5FF9-1071-45D9-B6BB-1F72DD6E78F8}"/>
    <dgm:cxn modelId="{EA8316EC-9377-44E8-8B39-D1F74EDAD8CD}" srcId="{909D757B-9D16-4508-9BB9-2C37A344AC02}" destId="{963A174D-91C7-4C8B-8A53-CC4D156DD64D}" srcOrd="0" destOrd="0" parTransId="{A0836BC4-193F-4B27-836E-CF3DDEDA405F}" sibTransId="{36E87C13-3E7D-43C9-9022-CEB818CF18B7}"/>
    <dgm:cxn modelId="{48605877-20F8-4852-ADBE-3352009ED200}" srcId="{909D757B-9D16-4508-9BB9-2C37A344AC02}" destId="{038F690E-26B0-4FA9-B268-70F3DDCB8E16}" srcOrd="2" destOrd="0" parTransId="{4E10EC30-35FC-4D73-987D-9E4591927D00}" sibTransId="{31C92115-AC58-46C4-9C22-D7CF1C93BD23}"/>
    <dgm:cxn modelId="{85342768-4DD1-4879-8D88-785D87B450C2}" type="presOf" srcId="{963A174D-91C7-4C8B-8A53-CC4D156DD64D}" destId="{B5C7C0B5-34FF-4055-8FCA-12B7C88A70D8}" srcOrd="0" destOrd="0" presId="urn:microsoft.com/office/officeart/2005/8/layout/vList4"/>
    <dgm:cxn modelId="{16B2F349-19FA-46EE-BB3C-6DAF2ABD993A}" type="presOf" srcId="{4518E9EC-D7A5-4117-B084-B3CDD9588E30}" destId="{DD4FD4F0-9349-44BD-A40B-774D4F76F684}" srcOrd="1" destOrd="2" presId="urn:microsoft.com/office/officeart/2005/8/layout/vList4"/>
    <dgm:cxn modelId="{06D948FF-389D-4501-A4E8-719D45B7118C}" srcId="{0FC316E3-67A7-466C-BC1E-2437925EAB0C}" destId="{70F81C27-36B7-4D18-AE2F-D7B6B8612347}" srcOrd="0" destOrd="0" parTransId="{784C0DCC-C807-41EE-9BFA-AA3966760391}" sibTransId="{481654EA-E79D-49AE-A732-744992DF7517}"/>
    <dgm:cxn modelId="{F10345A5-4047-4CB0-BA30-D64695FA64AC}" type="presOf" srcId="{038F690E-26B0-4FA9-B268-70F3DDCB8E16}" destId="{E0099ED2-F5CE-4722-B083-7E9C9D4A80E7}" srcOrd="0" destOrd="0" presId="urn:microsoft.com/office/officeart/2005/8/layout/vList4"/>
    <dgm:cxn modelId="{530E7B9F-6E65-495E-AF0F-D5CCC0360F43}" type="presOf" srcId="{0FC316E3-67A7-466C-BC1E-2437925EAB0C}" destId="{DD4FD4F0-9349-44BD-A40B-774D4F76F684}" srcOrd="1" destOrd="0" presId="urn:microsoft.com/office/officeart/2005/8/layout/vList4"/>
    <dgm:cxn modelId="{44BCEDC8-1804-461B-B6B0-B2F63CDDF5BE}" type="presOf" srcId="{CDC71360-1381-4609-A15C-705BF01E11BB}" destId="{46E5F47C-56AD-4BF7-9D44-8FBAA9D07E28}" srcOrd="0" destOrd="1" presId="urn:microsoft.com/office/officeart/2005/8/layout/vList4"/>
    <dgm:cxn modelId="{53B4BE29-6146-4A76-8C93-D7E88917F97E}" type="presOf" srcId="{CDC71360-1381-4609-A15C-705BF01E11BB}" destId="{F38054F3-B975-436D-AB77-8CF921828A0F}" srcOrd="1" destOrd="1" presId="urn:microsoft.com/office/officeart/2005/8/layout/vList4"/>
    <dgm:cxn modelId="{3FB20CCF-B912-4FFD-915F-B9B9D99B51B4}" type="presOf" srcId="{9801C965-78D5-4F19-897E-DC094DC37A56}" destId="{BBAB32C2-6E58-4D68-8B5B-C470F5A3A175}" srcOrd="1" destOrd="0" presId="urn:microsoft.com/office/officeart/2005/8/layout/vList4"/>
    <dgm:cxn modelId="{371394BA-1DEC-409E-9902-E665A0F7C49F}" srcId="{0FC316E3-67A7-466C-BC1E-2437925EAB0C}" destId="{4518E9EC-D7A5-4117-B084-B3CDD9588E30}" srcOrd="1" destOrd="0" parTransId="{C7CC4021-5427-4E50-B462-CAF51C326BC3}" sibTransId="{123B1AA2-4C01-4D06-9A62-D1A3BE6150E6}"/>
    <dgm:cxn modelId="{43EED160-2295-4EF3-8276-AB9C86C9F7AA}" srcId="{909D757B-9D16-4508-9BB9-2C37A344AC02}" destId="{9801C965-78D5-4F19-897E-DC094DC37A56}" srcOrd="4" destOrd="0" parTransId="{4D190BB7-5E21-41AE-B787-3D78953B02B1}" sibTransId="{2BE9A92D-C0A4-4707-B4B7-D6073670FEC3}"/>
    <dgm:cxn modelId="{94A3E0B2-24C1-404B-ACB4-68CA3F283AA2}" type="presOf" srcId="{323D1454-F07A-4FEE-B5B1-03AAB6758432}" destId="{F38054F3-B975-436D-AB77-8CF921828A0F}" srcOrd="1" destOrd="0" presId="urn:microsoft.com/office/officeart/2005/8/layout/vList4"/>
    <dgm:cxn modelId="{852A85F4-53DB-4994-B942-1DF9D8CDB486}" srcId="{909D757B-9D16-4508-9BB9-2C37A344AC02}" destId="{0FC316E3-67A7-466C-BC1E-2437925EAB0C}" srcOrd="3" destOrd="0" parTransId="{F865D498-14F7-4FFD-87B6-C5DE1CCD335B}" sibTransId="{4152DF16-2709-489C-B820-B9D48A6CF4CB}"/>
    <dgm:cxn modelId="{A5D780EC-37F8-47A8-8BD2-E18991574C4D}" type="presOf" srcId="{963A174D-91C7-4C8B-8A53-CC4D156DD64D}" destId="{6A954B74-FC0B-4CB5-8D62-1A0217B4D3F3}" srcOrd="1" destOrd="0" presId="urn:microsoft.com/office/officeart/2005/8/layout/vList4"/>
    <dgm:cxn modelId="{E1A36B41-F2EA-4E40-92A7-EB01939952A0}" type="presOf" srcId="{323D1454-F07A-4FEE-B5B1-03AAB6758432}" destId="{46E5F47C-56AD-4BF7-9D44-8FBAA9D07E28}" srcOrd="0" destOrd="0" presId="urn:microsoft.com/office/officeart/2005/8/layout/vList4"/>
    <dgm:cxn modelId="{6D0F29D9-DE27-49DD-A1F3-93BBAD8153DC}" type="presOf" srcId="{9801C965-78D5-4F19-897E-DC094DC37A56}" destId="{A1F92CAA-B1BF-4B47-B1B9-50433592E06C}" srcOrd="0" destOrd="0" presId="urn:microsoft.com/office/officeart/2005/8/layout/vList4"/>
    <dgm:cxn modelId="{1088B010-6773-47E2-88E2-FC6FA8C38B97}" type="presParOf" srcId="{898A6C70-ADC8-4E90-AE2C-53F0799D5963}" destId="{4686FF4A-3CAA-4F03-97BE-35EA08868992}" srcOrd="0" destOrd="0" presId="urn:microsoft.com/office/officeart/2005/8/layout/vList4"/>
    <dgm:cxn modelId="{BE871E2A-8080-400F-9939-3F90D9E2D59B}" type="presParOf" srcId="{4686FF4A-3CAA-4F03-97BE-35EA08868992}" destId="{B5C7C0B5-34FF-4055-8FCA-12B7C88A70D8}" srcOrd="0" destOrd="0" presId="urn:microsoft.com/office/officeart/2005/8/layout/vList4"/>
    <dgm:cxn modelId="{A5813F09-0616-423E-9E31-2EF96C1939FA}" type="presParOf" srcId="{4686FF4A-3CAA-4F03-97BE-35EA08868992}" destId="{BBA9C4AD-E14A-44E6-96CE-03D49C124261}" srcOrd="1" destOrd="0" presId="urn:microsoft.com/office/officeart/2005/8/layout/vList4"/>
    <dgm:cxn modelId="{382A73A7-109C-42FB-B0D7-8864DDD80412}" type="presParOf" srcId="{4686FF4A-3CAA-4F03-97BE-35EA08868992}" destId="{6A954B74-FC0B-4CB5-8D62-1A0217B4D3F3}" srcOrd="2" destOrd="0" presId="urn:microsoft.com/office/officeart/2005/8/layout/vList4"/>
    <dgm:cxn modelId="{0C6A0F5F-F500-4008-8C21-286274094A10}" type="presParOf" srcId="{898A6C70-ADC8-4E90-AE2C-53F0799D5963}" destId="{37A9F35E-5B84-4803-9441-EE6C83A2EFFA}" srcOrd="1" destOrd="0" presId="urn:microsoft.com/office/officeart/2005/8/layout/vList4"/>
    <dgm:cxn modelId="{E254472B-96E5-4771-AF67-4A49ACA3DB69}" type="presParOf" srcId="{898A6C70-ADC8-4E90-AE2C-53F0799D5963}" destId="{754CF2BA-475A-407A-B96B-A75941EB4B76}" srcOrd="2" destOrd="0" presId="urn:microsoft.com/office/officeart/2005/8/layout/vList4"/>
    <dgm:cxn modelId="{2F72C207-656B-417E-AC93-15813A479F6F}" type="presParOf" srcId="{754CF2BA-475A-407A-B96B-A75941EB4B76}" destId="{46E5F47C-56AD-4BF7-9D44-8FBAA9D07E28}" srcOrd="0" destOrd="0" presId="urn:microsoft.com/office/officeart/2005/8/layout/vList4"/>
    <dgm:cxn modelId="{087086CB-993A-4A79-8631-A70A79CB264F}" type="presParOf" srcId="{754CF2BA-475A-407A-B96B-A75941EB4B76}" destId="{A91581F2-5FF5-42F9-A108-356DFE7910C1}" srcOrd="1" destOrd="0" presId="urn:microsoft.com/office/officeart/2005/8/layout/vList4"/>
    <dgm:cxn modelId="{6611E93F-FD2C-431A-8CA9-B5BE6BB4FC88}" type="presParOf" srcId="{754CF2BA-475A-407A-B96B-A75941EB4B76}" destId="{F38054F3-B975-436D-AB77-8CF921828A0F}" srcOrd="2" destOrd="0" presId="urn:microsoft.com/office/officeart/2005/8/layout/vList4"/>
    <dgm:cxn modelId="{27462EF0-BF81-4519-BBFE-E0FF080D3F6B}" type="presParOf" srcId="{898A6C70-ADC8-4E90-AE2C-53F0799D5963}" destId="{1331235B-E32F-4741-B3DE-AB21B3A89DB1}" srcOrd="3" destOrd="0" presId="urn:microsoft.com/office/officeart/2005/8/layout/vList4"/>
    <dgm:cxn modelId="{36EFBB1A-9399-453A-9EF9-049C4FB9F4B1}" type="presParOf" srcId="{898A6C70-ADC8-4E90-AE2C-53F0799D5963}" destId="{550687BF-1658-490B-B922-7B327F69F107}" srcOrd="4" destOrd="0" presId="urn:microsoft.com/office/officeart/2005/8/layout/vList4"/>
    <dgm:cxn modelId="{9D96F487-B34E-44B4-BE81-659DC8844BB0}" type="presParOf" srcId="{550687BF-1658-490B-B922-7B327F69F107}" destId="{E0099ED2-F5CE-4722-B083-7E9C9D4A80E7}" srcOrd="0" destOrd="0" presId="urn:microsoft.com/office/officeart/2005/8/layout/vList4"/>
    <dgm:cxn modelId="{233FEAF6-A844-4A8B-9814-9081363C5E29}" type="presParOf" srcId="{550687BF-1658-490B-B922-7B327F69F107}" destId="{5FCF71E3-03CA-48E0-8F78-BC129190C5DB}" srcOrd="1" destOrd="0" presId="urn:microsoft.com/office/officeart/2005/8/layout/vList4"/>
    <dgm:cxn modelId="{022FDA53-F64A-46E8-B0AE-912DD4440279}" type="presParOf" srcId="{550687BF-1658-490B-B922-7B327F69F107}" destId="{4B736861-088D-4EB6-82CA-9342C62057C0}" srcOrd="2" destOrd="0" presId="urn:microsoft.com/office/officeart/2005/8/layout/vList4"/>
    <dgm:cxn modelId="{150A536E-3FBD-4097-9173-F65BA93CD438}" type="presParOf" srcId="{898A6C70-ADC8-4E90-AE2C-53F0799D5963}" destId="{334E5A50-A35E-447D-A5DF-E63614C886F3}" srcOrd="5" destOrd="0" presId="urn:microsoft.com/office/officeart/2005/8/layout/vList4"/>
    <dgm:cxn modelId="{033A4B26-7960-4541-86D5-4E2C1A20D369}" type="presParOf" srcId="{898A6C70-ADC8-4E90-AE2C-53F0799D5963}" destId="{F574760A-B1E9-43C1-83FF-F6EB795E4AD2}" srcOrd="6" destOrd="0" presId="urn:microsoft.com/office/officeart/2005/8/layout/vList4"/>
    <dgm:cxn modelId="{55CF9D4A-5D87-477A-BCFD-1FBF4C259A4E}" type="presParOf" srcId="{F574760A-B1E9-43C1-83FF-F6EB795E4AD2}" destId="{4955CF91-027A-4747-836E-F55E160750EC}" srcOrd="0" destOrd="0" presId="urn:microsoft.com/office/officeart/2005/8/layout/vList4"/>
    <dgm:cxn modelId="{570D1952-4715-42CF-AC8E-84266D4083C6}" type="presParOf" srcId="{F574760A-B1E9-43C1-83FF-F6EB795E4AD2}" destId="{05E83FB3-4D0E-434C-9A4B-9158F1DE97B7}" srcOrd="1" destOrd="0" presId="urn:microsoft.com/office/officeart/2005/8/layout/vList4"/>
    <dgm:cxn modelId="{983D8B81-B1BF-45C5-9F2A-61304EF7B785}" type="presParOf" srcId="{F574760A-B1E9-43C1-83FF-F6EB795E4AD2}" destId="{DD4FD4F0-9349-44BD-A40B-774D4F76F684}" srcOrd="2" destOrd="0" presId="urn:microsoft.com/office/officeart/2005/8/layout/vList4"/>
    <dgm:cxn modelId="{F8000853-A5C5-41E5-AA56-D9796F069BF1}" type="presParOf" srcId="{898A6C70-ADC8-4E90-AE2C-53F0799D5963}" destId="{A6FB4004-FAAB-4235-9E46-8CE11F049F80}" srcOrd="7" destOrd="0" presId="urn:microsoft.com/office/officeart/2005/8/layout/vList4"/>
    <dgm:cxn modelId="{D1B35C1E-7A6E-4853-8AA7-2B1A6370C83C}" type="presParOf" srcId="{898A6C70-ADC8-4E90-AE2C-53F0799D5963}" destId="{074F4D45-E6D9-46D7-8E71-A9A1C87E5DF3}" srcOrd="8" destOrd="0" presId="urn:microsoft.com/office/officeart/2005/8/layout/vList4"/>
    <dgm:cxn modelId="{C5186330-225F-4CBA-984A-27E4C21F101D}" type="presParOf" srcId="{074F4D45-E6D9-46D7-8E71-A9A1C87E5DF3}" destId="{A1F92CAA-B1BF-4B47-B1B9-50433592E06C}" srcOrd="0" destOrd="0" presId="urn:microsoft.com/office/officeart/2005/8/layout/vList4"/>
    <dgm:cxn modelId="{E3913ACE-1003-4B3D-9F0B-9A8ED29C2D4B}" type="presParOf" srcId="{074F4D45-E6D9-46D7-8E71-A9A1C87E5DF3}" destId="{C477A31D-27A8-430A-AA40-1603E82786E1}" srcOrd="1" destOrd="0" presId="urn:microsoft.com/office/officeart/2005/8/layout/vList4"/>
    <dgm:cxn modelId="{19F026B6-16A2-446D-A88F-AD7D4C79F658}" type="presParOf" srcId="{074F4D45-E6D9-46D7-8E71-A9A1C87E5DF3}" destId="{BBAB32C2-6E58-4D68-8B5B-C470F5A3A175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09D757B-9D16-4508-9BB9-2C37A344AC02}" type="doc">
      <dgm:prSet loTypeId="urn:microsoft.com/office/officeart/2005/8/layout/vList4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963A174D-91C7-4C8B-8A53-CC4D156DD64D}">
      <dgm:prSet phldrT="[Текст]"/>
      <dgm:spPr/>
      <dgm:t>
        <a:bodyPr/>
        <a:lstStyle/>
        <a:p>
          <a:r>
            <a:rPr lang="ru-RU" sz="1400" dirty="0" smtClean="0"/>
            <a:t>Прогресс научных знаний, морали и религии – основа управления обществом</a:t>
          </a:r>
          <a:endParaRPr lang="ru-RU" sz="1400" dirty="0"/>
        </a:p>
      </dgm:t>
    </dgm:pt>
    <dgm:pt modelId="{A0836BC4-193F-4B27-836E-CF3DDEDA405F}" type="parTrans" cxnId="{EA8316EC-9377-44E8-8B39-D1F74EDAD8CD}">
      <dgm:prSet/>
      <dgm:spPr/>
      <dgm:t>
        <a:bodyPr/>
        <a:lstStyle/>
        <a:p>
          <a:endParaRPr lang="ru-RU"/>
        </a:p>
      </dgm:t>
    </dgm:pt>
    <dgm:pt modelId="{36E87C13-3E7D-43C9-9022-CEB818CF18B7}" type="sibTrans" cxnId="{EA8316EC-9377-44E8-8B39-D1F74EDAD8CD}">
      <dgm:prSet/>
      <dgm:spPr/>
      <dgm:t>
        <a:bodyPr/>
        <a:lstStyle/>
        <a:p>
          <a:endParaRPr lang="ru-RU"/>
        </a:p>
      </dgm:t>
    </dgm:pt>
    <dgm:pt modelId="{23E82013-2EA4-4052-BDE6-875686016EB1}">
      <dgm:prSet phldrT="[Текст]" custT="1"/>
      <dgm:spPr/>
      <dgm:t>
        <a:bodyPr/>
        <a:lstStyle/>
        <a:p>
          <a:r>
            <a:rPr lang="ru-RU" sz="1200" dirty="0" smtClean="0"/>
            <a:t>Теологическая, метафизическая и позитивная стадии развития общества</a:t>
          </a:r>
          <a:endParaRPr lang="ru-RU" sz="1200" dirty="0"/>
        </a:p>
      </dgm:t>
    </dgm:pt>
    <dgm:pt modelId="{40DFE24B-464D-4AC3-A7AD-65AE1EBCC709}" type="parTrans" cxnId="{B1124FEB-422F-4A26-A20A-2F06F7C964ED}">
      <dgm:prSet/>
      <dgm:spPr/>
      <dgm:t>
        <a:bodyPr/>
        <a:lstStyle/>
        <a:p>
          <a:endParaRPr lang="ru-RU"/>
        </a:p>
      </dgm:t>
    </dgm:pt>
    <dgm:pt modelId="{182BFADA-8798-4022-8623-4D175B8DCF79}" type="sibTrans" cxnId="{B1124FEB-422F-4A26-A20A-2F06F7C964ED}">
      <dgm:prSet/>
      <dgm:spPr/>
      <dgm:t>
        <a:bodyPr/>
        <a:lstStyle/>
        <a:p>
          <a:endParaRPr lang="ru-RU"/>
        </a:p>
      </dgm:t>
    </dgm:pt>
    <dgm:pt modelId="{B380031D-0EA3-4006-9FE7-D0B4ED849311}">
      <dgm:prSet phldrT="[Текст]" custT="1"/>
      <dgm:spPr/>
      <dgm:t>
        <a:bodyPr/>
        <a:lstStyle/>
        <a:p>
          <a:r>
            <a:rPr lang="ru-RU" sz="1200" dirty="0" smtClean="0"/>
            <a:t>В будущем обществе управление людьми заменено управлением вещами и производством</a:t>
          </a:r>
          <a:endParaRPr lang="ru-RU" sz="1200" dirty="0"/>
        </a:p>
      </dgm:t>
    </dgm:pt>
    <dgm:pt modelId="{C334BCFE-C542-4658-84C3-5F16E66CDFA1}" type="parTrans" cxnId="{EBE859EA-710B-4DCE-9FA3-CBF8B1E91283}">
      <dgm:prSet/>
      <dgm:spPr/>
      <dgm:t>
        <a:bodyPr/>
        <a:lstStyle/>
        <a:p>
          <a:endParaRPr lang="ru-RU"/>
        </a:p>
      </dgm:t>
    </dgm:pt>
    <dgm:pt modelId="{8500AD84-BD8F-40BF-8D25-E16D4EB2AB3B}" type="sibTrans" cxnId="{EBE859EA-710B-4DCE-9FA3-CBF8B1E91283}">
      <dgm:prSet/>
      <dgm:spPr/>
      <dgm:t>
        <a:bodyPr/>
        <a:lstStyle/>
        <a:p>
          <a:endParaRPr lang="ru-RU"/>
        </a:p>
      </dgm:t>
    </dgm:pt>
    <dgm:pt modelId="{323D1454-F07A-4FEE-B5B1-03AAB6758432}">
      <dgm:prSet phldrT="[Текст]"/>
      <dgm:spPr/>
      <dgm:t>
        <a:bodyPr/>
        <a:lstStyle/>
        <a:p>
          <a:r>
            <a:rPr lang="ru-RU" sz="1600" dirty="0" smtClean="0"/>
            <a:t>Фаланга как «ячейка» общества, состоящая из производственных серий</a:t>
          </a:r>
          <a:endParaRPr lang="ru-RU" sz="1600" dirty="0"/>
        </a:p>
      </dgm:t>
    </dgm:pt>
    <dgm:pt modelId="{6D79FD6B-0FDC-43DC-BA7C-148CF1DDF277}" type="parTrans" cxnId="{C4807CC2-D7E5-4BA1-8B2C-8CFA0598EA84}">
      <dgm:prSet/>
      <dgm:spPr/>
      <dgm:t>
        <a:bodyPr/>
        <a:lstStyle/>
        <a:p>
          <a:endParaRPr lang="ru-RU"/>
        </a:p>
      </dgm:t>
    </dgm:pt>
    <dgm:pt modelId="{BB5C5FF9-1071-45D9-B6BB-1F72DD6E78F8}" type="sibTrans" cxnId="{C4807CC2-D7E5-4BA1-8B2C-8CFA0598EA84}">
      <dgm:prSet/>
      <dgm:spPr/>
      <dgm:t>
        <a:bodyPr/>
        <a:lstStyle/>
        <a:p>
          <a:endParaRPr lang="ru-RU"/>
        </a:p>
      </dgm:t>
    </dgm:pt>
    <dgm:pt modelId="{CDC71360-1381-4609-A15C-705BF01E11BB}">
      <dgm:prSet phldrT="[Текст]" custT="1"/>
      <dgm:spPr/>
      <dgm:t>
        <a:bodyPr/>
        <a:lstStyle/>
        <a:p>
          <a:r>
            <a:rPr lang="ru-RU" sz="1400" b="1" dirty="0" smtClean="0"/>
            <a:t>Полное удовлетворение и развитие человеческих страстей как цель управления</a:t>
          </a:r>
          <a:endParaRPr lang="ru-RU" sz="1400" b="1" dirty="0"/>
        </a:p>
      </dgm:t>
    </dgm:pt>
    <dgm:pt modelId="{8CC8732F-48BC-41ED-AA9C-6ADFBA711822}" type="parTrans" cxnId="{CAA7FB0F-5022-4565-84C1-8AB8AFF91161}">
      <dgm:prSet/>
      <dgm:spPr/>
      <dgm:t>
        <a:bodyPr/>
        <a:lstStyle/>
        <a:p>
          <a:endParaRPr lang="ru-RU"/>
        </a:p>
      </dgm:t>
    </dgm:pt>
    <dgm:pt modelId="{64CDF1CB-6148-4818-98D9-2370F09A5F05}" type="sibTrans" cxnId="{CAA7FB0F-5022-4565-84C1-8AB8AFF91161}">
      <dgm:prSet/>
      <dgm:spPr/>
      <dgm:t>
        <a:bodyPr/>
        <a:lstStyle/>
        <a:p>
          <a:endParaRPr lang="ru-RU"/>
        </a:p>
      </dgm:t>
    </dgm:pt>
    <dgm:pt modelId="{C3140140-2A17-4E45-9D6E-CF820D8A12AC}">
      <dgm:prSet phldrT="[Текст]" phldr="1"/>
      <dgm:spPr/>
      <dgm:t>
        <a:bodyPr/>
        <a:lstStyle/>
        <a:p>
          <a:endParaRPr lang="ru-RU" sz="1200" dirty="0"/>
        </a:p>
      </dgm:t>
    </dgm:pt>
    <dgm:pt modelId="{77F3907B-372B-4BB1-82B6-6105503B5ED4}" type="parTrans" cxnId="{9ABF9085-2939-4E14-90B5-FC458FC837B0}">
      <dgm:prSet/>
      <dgm:spPr/>
      <dgm:t>
        <a:bodyPr/>
        <a:lstStyle/>
        <a:p>
          <a:endParaRPr lang="ru-RU"/>
        </a:p>
      </dgm:t>
    </dgm:pt>
    <dgm:pt modelId="{C9B9F085-9C0B-437B-976A-D4FC6F05EC2B}" type="sibTrans" cxnId="{9ABF9085-2939-4E14-90B5-FC458FC837B0}">
      <dgm:prSet/>
      <dgm:spPr/>
      <dgm:t>
        <a:bodyPr/>
        <a:lstStyle/>
        <a:p>
          <a:endParaRPr lang="ru-RU"/>
        </a:p>
      </dgm:t>
    </dgm:pt>
    <dgm:pt modelId="{0FC316E3-67A7-466C-BC1E-2437925EAB0C}">
      <dgm:prSet phldrT="[Текст]" custT="1"/>
      <dgm:spPr/>
      <dgm:t>
        <a:bodyPr/>
        <a:lstStyle/>
        <a:p>
          <a:r>
            <a:rPr lang="ru-RU" sz="1400" dirty="0" smtClean="0"/>
            <a:t>Идеи "общественных мастерских" - производственных кооперативов с выборным руководством и </a:t>
          </a:r>
          <a:r>
            <a:rPr lang="ru-RU" sz="1400" dirty="0" err="1" smtClean="0"/>
            <a:t>равносправедливой</a:t>
          </a:r>
          <a:r>
            <a:rPr lang="ru-RU" sz="1400" dirty="0" smtClean="0"/>
            <a:t> оплатой труда; </a:t>
          </a:r>
          <a:r>
            <a:rPr lang="ru-RU" sz="1400" dirty="0" smtClean="0"/>
            <a:t>финансирование общественных мастерских демократическим </a:t>
          </a:r>
          <a:r>
            <a:rPr lang="ru-RU" sz="1400" dirty="0" smtClean="0"/>
            <a:t>государством;  объединения всех мастерских на основе  планового производства</a:t>
          </a:r>
          <a:endParaRPr lang="ru-RU" sz="1400" dirty="0"/>
        </a:p>
      </dgm:t>
    </dgm:pt>
    <dgm:pt modelId="{F865D498-14F7-4FFD-87B6-C5DE1CCD335B}" type="parTrans" cxnId="{852A85F4-53DB-4994-B942-1DF9D8CDB486}">
      <dgm:prSet/>
      <dgm:spPr/>
      <dgm:t>
        <a:bodyPr/>
        <a:lstStyle/>
        <a:p>
          <a:endParaRPr lang="ru-RU"/>
        </a:p>
      </dgm:t>
    </dgm:pt>
    <dgm:pt modelId="{4152DF16-2709-489C-B820-B9D48A6CF4CB}" type="sibTrans" cxnId="{852A85F4-53DB-4994-B942-1DF9D8CDB486}">
      <dgm:prSet/>
      <dgm:spPr/>
      <dgm:t>
        <a:bodyPr/>
        <a:lstStyle/>
        <a:p>
          <a:endParaRPr lang="ru-RU"/>
        </a:p>
      </dgm:t>
    </dgm:pt>
    <dgm:pt modelId="{9801C965-78D5-4F19-897E-DC094DC37A56}">
      <dgm:prSet custT="1"/>
      <dgm:spPr/>
      <dgm:t>
        <a:bodyPr/>
        <a:lstStyle/>
        <a:p>
          <a:r>
            <a:rPr lang="ru-RU" sz="1400" dirty="0" smtClean="0"/>
            <a:t>Замена классической трудовой теории стоимости теорией издержек производства</a:t>
          </a:r>
        </a:p>
        <a:p>
          <a:r>
            <a:rPr lang="ru-RU" sz="1400" dirty="0" smtClean="0"/>
            <a:t>Отстаивал мальтузианство как основу государственного управления</a:t>
          </a:r>
          <a:endParaRPr lang="ru-RU" sz="1400" dirty="0"/>
        </a:p>
      </dgm:t>
    </dgm:pt>
    <dgm:pt modelId="{4D190BB7-5E21-41AE-B787-3D78953B02B1}" type="parTrans" cxnId="{43EED160-2295-4EF3-8276-AB9C86C9F7AA}">
      <dgm:prSet/>
      <dgm:spPr/>
      <dgm:t>
        <a:bodyPr/>
        <a:lstStyle/>
        <a:p>
          <a:endParaRPr lang="ru-RU"/>
        </a:p>
      </dgm:t>
    </dgm:pt>
    <dgm:pt modelId="{2BE9A92D-C0A4-4707-B4B7-D6073670FEC3}" type="sibTrans" cxnId="{43EED160-2295-4EF3-8276-AB9C86C9F7AA}">
      <dgm:prSet/>
      <dgm:spPr/>
      <dgm:t>
        <a:bodyPr/>
        <a:lstStyle/>
        <a:p>
          <a:endParaRPr lang="ru-RU"/>
        </a:p>
      </dgm:t>
    </dgm:pt>
    <dgm:pt modelId="{038F690E-26B0-4FA9-B268-70F3DDCB8E16}">
      <dgm:prSet custT="1"/>
      <dgm:spPr/>
      <dgm:t>
        <a:bodyPr/>
        <a:lstStyle/>
        <a:p>
          <a:r>
            <a:rPr lang="ru-RU" sz="1600" dirty="0" smtClean="0"/>
            <a:t>Общество как свободная федерация самоуправляющихся общин</a:t>
          </a:r>
        </a:p>
        <a:p>
          <a:r>
            <a:rPr lang="ru-RU" sz="1600" dirty="0" smtClean="0"/>
            <a:t>Организация трудовых коммун</a:t>
          </a:r>
          <a:endParaRPr lang="ru-RU" sz="1600" dirty="0"/>
        </a:p>
      </dgm:t>
    </dgm:pt>
    <dgm:pt modelId="{4E10EC30-35FC-4D73-987D-9E4591927D00}" type="parTrans" cxnId="{48605877-20F8-4852-ADBE-3352009ED200}">
      <dgm:prSet/>
      <dgm:spPr/>
      <dgm:t>
        <a:bodyPr/>
        <a:lstStyle/>
        <a:p>
          <a:endParaRPr lang="ru-RU"/>
        </a:p>
      </dgm:t>
    </dgm:pt>
    <dgm:pt modelId="{31C92115-AC58-46C4-9C22-D7CF1C93BD23}" type="sibTrans" cxnId="{48605877-20F8-4852-ADBE-3352009ED200}">
      <dgm:prSet/>
      <dgm:spPr/>
      <dgm:t>
        <a:bodyPr/>
        <a:lstStyle/>
        <a:p>
          <a:endParaRPr lang="ru-RU"/>
        </a:p>
      </dgm:t>
    </dgm:pt>
    <dgm:pt modelId="{898A6C70-ADC8-4E90-AE2C-53F0799D5963}" type="pres">
      <dgm:prSet presAssocID="{909D757B-9D16-4508-9BB9-2C37A344AC02}" presName="linear" presStyleCnt="0">
        <dgm:presLayoutVars>
          <dgm:dir/>
          <dgm:resizeHandles val="exact"/>
        </dgm:presLayoutVars>
      </dgm:prSet>
      <dgm:spPr/>
    </dgm:pt>
    <dgm:pt modelId="{4686FF4A-3CAA-4F03-97BE-35EA08868992}" type="pres">
      <dgm:prSet presAssocID="{963A174D-91C7-4C8B-8A53-CC4D156DD64D}" presName="comp" presStyleCnt="0"/>
      <dgm:spPr/>
    </dgm:pt>
    <dgm:pt modelId="{B5C7C0B5-34FF-4055-8FCA-12B7C88A70D8}" type="pres">
      <dgm:prSet presAssocID="{963A174D-91C7-4C8B-8A53-CC4D156DD64D}" presName="box" presStyleLbl="node1" presStyleIdx="0" presStyleCnt="5"/>
      <dgm:spPr/>
    </dgm:pt>
    <dgm:pt modelId="{BBA9C4AD-E14A-44E6-96CE-03D49C124261}" type="pres">
      <dgm:prSet presAssocID="{963A174D-91C7-4C8B-8A53-CC4D156DD64D}" presName="img" presStyleLbl="fgImgPlace1" presStyleIdx="0" presStyleCnt="5" custFlipHor="1" custScaleX="6352" custLinFactNeighborX="-44088" custLinFactNeighborY="-854"/>
      <dgm:spPr>
        <a:prstGeom prst="flowChartAlternateProcess">
          <a:avLst/>
        </a:prstGeom>
      </dgm:spPr>
    </dgm:pt>
    <dgm:pt modelId="{6A954B74-FC0B-4CB5-8D62-1A0217B4D3F3}" type="pres">
      <dgm:prSet presAssocID="{963A174D-91C7-4C8B-8A53-CC4D156DD64D}" presName="text" presStyleLbl="node1" presStyleIdx="0" presStyleCnt="5">
        <dgm:presLayoutVars>
          <dgm:bulletEnabled val="1"/>
        </dgm:presLayoutVars>
      </dgm:prSet>
      <dgm:spPr/>
    </dgm:pt>
    <dgm:pt modelId="{37A9F35E-5B84-4803-9441-EE6C83A2EFFA}" type="pres">
      <dgm:prSet presAssocID="{36E87C13-3E7D-43C9-9022-CEB818CF18B7}" presName="spacer" presStyleCnt="0"/>
      <dgm:spPr/>
    </dgm:pt>
    <dgm:pt modelId="{754CF2BA-475A-407A-B96B-A75941EB4B76}" type="pres">
      <dgm:prSet presAssocID="{323D1454-F07A-4FEE-B5B1-03AAB6758432}" presName="comp" presStyleCnt="0"/>
      <dgm:spPr/>
    </dgm:pt>
    <dgm:pt modelId="{46E5F47C-56AD-4BF7-9D44-8FBAA9D07E28}" type="pres">
      <dgm:prSet presAssocID="{323D1454-F07A-4FEE-B5B1-03AAB6758432}" presName="box" presStyleLbl="node1" presStyleIdx="1" presStyleCnt="5"/>
      <dgm:spPr/>
    </dgm:pt>
    <dgm:pt modelId="{A91581F2-5FF5-42F9-A108-356DFE7910C1}" type="pres">
      <dgm:prSet presAssocID="{323D1454-F07A-4FEE-B5B1-03AAB6758432}" presName="img" presStyleLbl="fgImgPlace1" presStyleIdx="1" presStyleCnt="5" custFlipHor="1" custScaleX="6352" custLinFactNeighborX="-42453" custLinFactNeighborY="1397"/>
      <dgm:spPr/>
    </dgm:pt>
    <dgm:pt modelId="{F38054F3-B975-436D-AB77-8CF921828A0F}" type="pres">
      <dgm:prSet presAssocID="{323D1454-F07A-4FEE-B5B1-03AAB6758432}" presName="text" presStyleLbl="node1" presStyleIdx="1" presStyleCnt="5">
        <dgm:presLayoutVars>
          <dgm:bulletEnabled val="1"/>
        </dgm:presLayoutVars>
      </dgm:prSet>
      <dgm:spPr/>
    </dgm:pt>
    <dgm:pt modelId="{1331235B-E32F-4741-B3DE-AB21B3A89DB1}" type="pres">
      <dgm:prSet presAssocID="{BB5C5FF9-1071-45D9-B6BB-1F72DD6E78F8}" presName="spacer" presStyleCnt="0"/>
      <dgm:spPr/>
    </dgm:pt>
    <dgm:pt modelId="{550687BF-1658-490B-B922-7B327F69F107}" type="pres">
      <dgm:prSet presAssocID="{038F690E-26B0-4FA9-B268-70F3DDCB8E16}" presName="comp" presStyleCnt="0"/>
      <dgm:spPr/>
    </dgm:pt>
    <dgm:pt modelId="{E0099ED2-F5CE-4722-B083-7E9C9D4A80E7}" type="pres">
      <dgm:prSet presAssocID="{038F690E-26B0-4FA9-B268-70F3DDCB8E16}" presName="box" presStyleLbl="node1" presStyleIdx="2" presStyleCnt="5"/>
      <dgm:spPr/>
    </dgm:pt>
    <dgm:pt modelId="{5FCF71E3-03CA-48E0-8F78-BC129190C5DB}" type="pres">
      <dgm:prSet presAssocID="{038F690E-26B0-4FA9-B268-70F3DDCB8E16}" presName="img" presStyleLbl="fgImgPlace1" presStyleIdx="2" presStyleCnt="5" custFlipHor="1" custScaleX="6352" custLinFactNeighborX="-42453" custLinFactNeighborY="3647"/>
      <dgm:spPr/>
    </dgm:pt>
    <dgm:pt modelId="{4B736861-088D-4EB6-82CA-9342C62057C0}" type="pres">
      <dgm:prSet presAssocID="{038F690E-26B0-4FA9-B268-70F3DDCB8E16}" presName="text" presStyleLbl="node1" presStyleIdx="2" presStyleCnt="5">
        <dgm:presLayoutVars>
          <dgm:bulletEnabled val="1"/>
        </dgm:presLayoutVars>
      </dgm:prSet>
      <dgm:spPr/>
    </dgm:pt>
    <dgm:pt modelId="{334E5A50-A35E-447D-A5DF-E63614C886F3}" type="pres">
      <dgm:prSet presAssocID="{31C92115-AC58-46C4-9C22-D7CF1C93BD23}" presName="spacer" presStyleCnt="0"/>
      <dgm:spPr/>
    </dgm:pt>
    <dgm:pt modelId="{F574760A-B1E9-43C1-83FF-F6EB795E4AD2}" type="pres">
      <dgm:prSet presAssocID="{0FC316E3-67A7-466C-BC1E-2437925EAB0C}" presName="comp" presStyleCnt="0"/>
      <dgm:spPr/>
    </dgm:pt>
    <dgm:pt modelId="{4955CF91-027A-4747-836E-F55E160750EC}" type="pres">
      <dgm:prSet presAssocID="{0FC316E3-67A7-466C-BC1E-2437925EAB0C}" presName="box" presStyleLbl="node1" presStyleIdx="3" presStyleCnt="5"/>
      <dgm:spPr/>
      <dgm:t>
        <a:bodyPr/>
        <a:lstStyle/>
        <a:p>
          <a:endParaRPr lang="ru-RU"/>
        </a:p>
      </dgm:t>
    </dgm:pt>
    <dgm:pt modelId="{05E83FB3-4D0E-434C-9A4B-9158F1DE97B7}" type="pres">
      <dgm:prSet presAssocID="{0FC316E3-67A7-466C-BC1E-2437925EAB0C}" presName="img" presStyleLbl="fgImgPlace1" presStyleIdx="3" presStyleCnt="5" custFlipHor="1" custScaleX="6352" custLinFactNeighborX="-42453" custLinFactNeighborY="5898"/>
      <dgm:spPr/>
    </dgm:pt>
    <dgm:pt modelId="{DD4FD4F0-9349-44BD-A40B-774D4F76F684}" type="pres">
      <dgm:prSet presAssocID="{0FC316E3-67A7-466C-BC1E-2437925EAB0C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FB4004-FAAB-4235-9E46-8CE11F049F80}" type="pres">
      <dgm:prSet presAssocID="{4152DF16-2709-489C-B820-B9D48A6CF4CB}" presName="spacer" presStyleCnt="0"/>
      <dgm:spPr/>
    </dgm:pt>
    <dgm:pt modelId="{074F4D45-E6D9-46D7-8E71-A9A1C87E5DF3}" type="pres">
      <dgm:prSet presAssocID="{9801C965-78D5-4F19-897E-DC094DC37A56}" presName="comp" presStyleCnt="0"/>
      <dgm:spPr/>
    </dgm:pt>
    <dgm:pt modelId="{A1F92CAA-B1BF-4B47-B1B9-50433592E06C}" type="pres">
      <dgm:prSet presAssocID="{9801C965-78D5-4F19-897E-DC094DC37A56}" presName="box" presStyleLbl="node1" presStyleIdx="4" presStyleCnt="5" custLinFactNeighborX="-943" custLinFactNeighborY="-2114"/>
      <dgm:spPr/>
      <dgm:t>
        <a:bodyPr/>
        <a:lstStyle/>
        <a:p>
          <a:endParaRPr lang="ru-RU"/>
        </a:p>
      </dgm:t>
    </dgm:pt>
    <dgm:pt modelId="{C477A31D-27A8-430A-AA40-1603E82786E1}" type="pres">
      <dgm:prSet presAssocID="{9801C965-78D5-4F19-897E-DC094DC37A56}" presName="img" presStyleLbl="fgImgPlace1" presStyleIdx="4" presStyleCnt="5" custScaleX="6352" custScaleY="83702" custLinFactNeighborX="-47170" custLinFactNeighborY="0"/>
      <dgm:spPr/>
    </dgm:pt>
    <dgm:pt modelId="{BBAB32C2-6E58-4D68-8B5B-C470F5A3A175}" type="pres">
      <dgm:prSet presAssocID="{9801C965-78D5-4F19-897E-DC094DC37A56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8458469-2D65-4FB6-AC95-627E580C78B8}" type="presOf" srcId="{CDC71360-1381-4609-A15C-705BF01E11BB}" destId="{46E5F47C-56AD-4BF7-9D44-8FBAA9D07E28}" srcOrd="0" destOrd="1" presId="urn:microsoft.com/office/officeart/2005/8/layout/vList4"/>
    <dgm:cxn modelId="{3F8C9EE7-BF90-4262-8359-1CBC41938A4D}" type="presOf" srcId="{963A174D-91C7-4C8B-8A53-CC4D156DD64D}" destId="{B5C7C0B5-34FF-4055-8FCA-12B7C88A70D8}" srcOrd="0" destOrd="0" presId="urn:microsoft.com/office/officeart/2005/8/layout/vList4"/>
    <dgm:cxn modelId="{8ED0911B-B8C5-4165-944E-E5AAF6375FA0}" type="presOf" srcId="{23E82013-2EA4-4052-BDE6-875686016EB1}" destId="{6A954B74-FC0B-4CB5-8D62-1A0217B4D3F3}" srcOrd="1" destOrd="1" presId="urn:microsoft.com/office/officeart/2005/8/layout/vList4"/>
    <dgm:cxn modelId="{0C1B8C18-B9DA-4395-8F7C-4BA5D170DCBD}" type="presOf" srcId="{C3140140-2A17-4E45-9D6E-CF820D8A12AC}" destId="{46E5F47C-56AD-4BF7-9D44-8FBAA9D07E28}" srcOrd="0" destOrd="2" presId="urn:microsoft.com/office/officeart/2005/8/layout/vList4"/>
    <dgm:cxn modelId="{18DF8C20-7653-46CB-AFE1-1F30E1251073}" type="presOf" srcId="{038F690E-26B0-4FA9-B268-70F3DDCB8E16}" destId="{4B736861-088D-4EB6-82CA-9342C62057C0}" srcOrd="1" destOrd="0" presId="urn:microsoft.com/office/officeart/2005/8/layout/vList4"/>
    <dgm:cxn modelId="{4A5C594D-62D4-4611-A4EE-2EB5140E79FD}" type="presOf" srcId="{B380031D-0EA3-4006-9FE7-D0B4ED849311}" destId="{B5C7C0B5-34FF-4055-8FCA-12B7C88A70D8}" srcOrd="0" destOrd="2" presId="urn:microsoft.com/office/officeart/2005/8/layout/vList4"/>
    <dgm:cxn modelId="{B1442E96-FDA8-4480-81E2-CBEC7A43554F}" type="presOf" srcId="{909D757B-9D16-4508-9BB9-2C37A344AC02}" destId="{898A6C70-ADC8-4E90-AE2C-53F0799D5963}" srcOrd="0" destOrd="0" presId="urn:microsoft.com/office/officeart/2005/8/layout/vList4"/>
    <dgm:cxn modelId="{9ABF9085-2939-4E14-90B5-FC458FC837B0}" srcId="{323D1454-F07A-4FEE-B5B1-03AAB6758432}" destId="{C3140140-2A17-4E45-9D6E-CF820D8A12AC}" srcOrd="1" destOrd="0" parTransId="{77F3907B-372B-4BB1-82B6-6105503B5ED4}" sibTransId="{C9B9F085-9C0B-437B-976A-D4FC6F05EC2B}"/>
    <dgm:cxn modelId="{1F1ADE54-9776-4863-90C1-40836EF7E6F9}" type="presOf" srcId="{C3140140-2A17-4E45-9D6E-CF820D8A12AC}" destId="{F38054F3-B975-436D-AB77-8CF921828A0F}" srcOrd="1" destOrd="2" presId="urn:microsoft.com/office/officeart/2005/8/layout/vList4"/>
    <dgm:cxn modelId="{1B051C72-6281-4CA0-A790-8C38B33C4764}" type="presOf" srcId="{B380031D-0EA3-4006-9FE7-D0B4ED849311}" destId="{6A954B74-FC0B-4CB5-8D62-1A0217B4D3F3}" srcOrd="1" destOrd="2" presId="urn:microsoft.com/office/officeart/2005/8/layout/vList4"/>
    <dgm:cxn modelId="{52CC82D5-2784-4376-B3F9-0DFC00BBACC7}" type="presOf" srcId="{23E82013-2EA4-4052-BDE6-875686016EB1}" destId="{B5C7C0B5-34FF-4055-8FCA-12B7C88A70D8}" srcOrd="0" destOrd="1" presId="urn:microsoft.com/office/officeart/2005/8/layout/vList4"/>
    <dgm:cxn modelId="{5AAB6042-DC56-4E48-95C3-761D6D441431}" type="presOf" srcId="{0FC316E3-67A7-466C-BC1E-2437925EAB0C}" destId="{DD4FD4F0-9349-44BD-A40B-774D4F76F684}" srcOrd="1" destOrd="0" presId="urn:microsoft.com/office/officeart/2005/8/layout/vList4"/>
    <dgm:cxn modelId="{CAA7FB0F-5022-4565-84C1-8AB8AFF91161}" srcId="{323D1454-F07A-4FEE-B5B1-03AAB6758432}" destId="{CDC71360-1381-4609-A15C-705BF01E11BB}" srcOrd="0" destOrd="0" parTransId="{8CC8732F-48BC-41ED-AA9C-6ADFBA711822}" sibTransId="{64CDF1CB-6148-4818-98D9-2370F09A5F05}"/>
    <dgm:cxn modelId="{C4807CC2-D7E5-4BA1-8B2C-8CFA0598EA84}" srcId="{909D757B-9D16-4508-9BB9-2C37A344AC02}" destId="{323D1454-F07A-4FEE-B5B1-03AAB6758432}" srcOrd="1" destOrd="0" parTransId="{6D79FD6B-0FDC-43DC-BA7C-148CF1DDF277}" sibTransId="{BB5C5FF9-1071-45D9-B6BB-1F72DD6E78F8}"/>
    <dgm:cxn modelId="{48605877-20F8-4852-ADBE-3352009ED200}" srcId="{909D757B-9D16-4508-9BB9-2C37A344AC02}" destId="{038F690E-26B0-4FA9-B268-70F3DDCB8E16}" srcOrd="2" destOrd="0" parTransId="{4E10EC30-35FC-4D73-987D-9E4591927D00}" sibTransId="{31C92115-AC58-46C4-9C22-D7CF1C93BD23}"/>
    <dgm:cxn modelId="{EA8316EC-9377-44E8-8B39-D1F74EDAD8CD}" srcId="{909D757B-9D16-4508-9BB9-2C37A344AC02}" destId="{963A174D-91C7-4C8B-8A53-CC4D156DD64D}" srcOrd="0" destOrd="0" parTransId="{A0836BC4-193F-4B27-836E-CF3DDEDA405F}" sibTransId="{36E87C13-3E7D-43C9-9022-CEB818CF18B7}"/>
    <dgm:cxn modelId="{EBE859EA-710B-4DCE-9FA3-CBF8B1E91283}" srcId="{963A174D-91C7-4C8B-8A53-CC4D156DD64D}" destId="{B380031D-0EA3-4006-9FE7-D0B4ED849311}" srcOrd="1" destOrd="0" parTransId="{C334BCFE-C542-4658-84C3-5F16E66CDFA1}" sibTransId="{8500AD84-BD8F-40BF-8D25-E16D4EB2AB3B}"/>
    <dgm:cxn modelId="{AC0E4157-FD4B-47E4-9849-F686E294CFFE}" type="presOf" srcId="{323D1454-F07A-4FEE-B5B1-03AAB6758432}" destId="{46E5F47C-56AD-4BF7-9D44-8FBAA9D07E28}" srcOrd="0" destOrd="0" presId="urn:microsoft.com/office/officeart/2005/8/layout/vList4"/>
    <dgm:cxn modelId="{F4D46EF7-34FA-400E-94DF-7A39BB5545A5}" type="presOf" srcId="{CDC71360-1381-4609-A15C-705BF01E11BB}" destId="{F38054F3-B975-436D-AB77-8CF921828A0F}" srcOrd="1" destOrd="1" presId="urn:microsoft.com/office/officeart/2005/8/layout/vList4"/>
    <dgm:cxn modelId="{BBD31BE8-0A28-4671-A36F-F977DF7958D7}" type="presOf" srcId="{0FC316E3-67A7-466C-BC1E-2437925EAB0C}" destId="{4955CF91-027A-4747-836E-F55E160750EC}" srcOrd="0" destOrd="0" presId="urn:microsoft.com/office/officeart/2005/8/layout/vList4"/>
    <dgm:cxn modelId="{54D38DCF-41A9-4D79-B689-ED5E80D11259}" type="presOf" srcId="{038F690E-26B0-4FA9-B268-70F3DDCB8E16}" destId="{E0099ED2-F5CE-4722-B083-7E9C9D4A80E7}" srcOrd="0" destOrd="0" presId="urn:microsoft.com/office/officeart/2005/8/layout/vList4"/>
    <dgm:cxn modelId="{2FF3FE4B-0140-4EAD-94FF-A91A635D051F}" type="presOf" srcId="{9801C965-78D5-4F19-897E-DC094DC37A56}" destId="{A1F92CAA-B1BF-4B47-B1B9-50433592E06C}" srcOrd="0" destOrd="0" presId="urn:microsoft.com/office/officeart/2005/8/layout/vList4"/>
    <dgm:cxn modelId="{53557C0C-48EF-4B03-A610-422B09CD193E}" type="presOf" srcId="{323D1454-F07A-4FEE-B5B1-03AAB6758432}" destId="{F38054F3-B975-436D-AB77-8CF921828A0F}" srcOrd="1" destOrd="0" presId="urn:microsoft.com/office/officeart/2005/8/layout/vList4"/>
    <dgm:cxn modelId="{43EED160-2295-4EF3-8276-AB9C86C9F7AA}" srcId="{909D757B-9D16-4508-9BB9-2C37A344AC02}" destId="{9801C965-78D5-4F19-897E-DC094DC37A56}" srcOrd="4" destOrd="0" parTransId="{4D190BB7-5E21-41AE-B787-3D78953B02B1}" sibTransId="{2BE9A92D-C0A4-4707-B4B7-D6073670FEC3}"/>
    <dgm:cxn modelId="{B1124FEB-422F-4A26-A20A-2F06F7C964ED}" srcId="{963A174D-91C7-4C8B-8A53-CC4D156DD64D}" destId="{23E82013-2EA4-4052-BDE6-875686016EB1}" srcOrd="0" destOrd="0" parTransId="{40DFE24B-464D-4AC3-A7AD-65AE1EBCC709}" sibTransId="{182BFADA-8798-4022-8623-4D175B8DCF79}"/>
    <dgm:cxn modelId="{EEB5F67D-647A-4E04-88EC-CFEFE63CBB35}" type="presOf" srcId="{963A174D-91C7-4C8B-8A53-CC4D156DD64D}" destId="{6A954B74-FC0B-4CB5-8D62-1A0217B4D3F3}" srcOrd="1" destOrd="0" presId="urn:microsoft.com/office/officeart/2005/8/layout/vList4"/>
    <dgm:cxn modelId="{852A85F4-53DB-4994-B942-1DF9D8CDB486}" srcId="{909D757B-9D16-4508-9BB9-2C37A344AC02}" destId="{0FC316E3-67A7-466C-BC1E-2437925EAB0C}" srcOrd="3" destOrd="0" parTransId="{F865D498-14F7-4FFD-87B6-C5DE1CCD335B}" sibTransId="{4152DF16-2709-489C-B820-B9D48A6CF4CB}"/>
    <dgm:cxn modelId="{E8367DDF-238C-47F8-ACF0-9F38CF724B27}" type="presOf" srcId="{9801C965-78D5-4F19-897E-DC094DC37A56}" destId="{BBAB32C2-6E58-4D68-8B5B-C470F5A3A175}" srcOrd="1" destOrd="0" presId="urn:microsoft.com/office/officeart/2005/8/layout/vList4"/>
    <dgm:cxn modelId="{77252D7C-FC16-404E-B6EB-CE44DB6A0B61}" type="presParOf" srcId="{898A6C70-ADC8-4E90-AE2C-53F0799D5963}" destId="{4686FF4A-3CAA-4F03-97BE-35EA08868992}" srcOrd="0" destOrd="0" presId="urn:microsoft.com/office/officeart/2005/8/layout/vList4"/>
    <dgm:cxn modelId="{DB679D02-B4AF-440F-ADB7-05C5C4D37CB2}" type="presParOf" srcId="{4686FF4A-3CAA-4F03-97BE-35EA08868992}" destId="{B5C7C0B5-34FF-4055-8FCA-12B7C88A70D8}" srcOrd="0" destOrd="0" presId="urn:microsoft.com/office/officeart/2005/8/layout/vList4"/>
    <dgm:cxn modelId="{63D76C85-D0F4-4EAA-9FDD-F2BED3E36E13}" type="presParOf" srcId="{4686FF4A-3CAA-4F03-97BE-35EA08868992}" destId="{BBA9C4AD-E14A-44E6-96CE-03D49C124261}" srcOrd="1" destOrd="0" presId="urn:microsoft.com/office/officeart/2005/8/layout/vList4"/>
    <dgm:cxn modelId="{FD8DBF3F-9588-4C96-A261-B089ED4FE165}" type="presParOf" srcId="{4686FF4A-3CAA-4F03-97BE-35EA08868992}" destId="{6A954B74-FC0B-4CB5-8D62-1A0217B4D3F3}" srcOrd="2" destOrd="0" presId="urn:microsoft.com/office/officeart/2005/8/layout/vList4"/>
    <dgm:cxn modelId="{9E3DF0E3-AC72-4945-866E-4D7F50BC50A2}" type="presParOf" srcId="{898A6C70-ADC8-4E90-AE2C-53F0799D5963}" destId="{37A9F35E-5B84-4803-9441-EE6C83A2EFFA}" srcOrd="1" destOrd="0" presId="urn:microsoft.com/office/officeart/2005/8/layout/vList4"/>
    <dgm:cxn modelId="{0F7E4C57-E7E2-4FD5-A4F0-9A41190AA059}" type="presParOf" srcId="{898A6C70-ADC8-4E90-AE2C-53F0799D5963}" destId="{754CF2BA-475A-407A-B96B-A75941EB4B76}" srcOrd="2" destOrd="0" presId="urn:microsoft.com/office/officeart/2005/8/layout/vList4"/>
    <dgm:cxn modelId="{46116054-6E09-4F79-9656-417E9456E3C6}" type="presParOf" srcId="{754CF2BA-475A-407A-B96B-A75941EB4B76}" destId="{46E5F47C-56AD-4BF7-9D44-8FBAA9D07E28}" srcOrd="0" destOrd="0" presId="urn:microsoft.com/office/officeart/2005/8/layout/vList4"/>
    <dgm:cxn modelId="{552335A7-DF16-4E62-B2E3-87D3C52172C2}" type="presParOf" srcId="{754CF2BA-475A-407A-B96B-A75941EB4B76}" destId="{A91581F2-5FF5-42F9-A108-356DFE7910C1}" srcOrd="1" destOrd="0" presId="urn:microsoft.com/office/officeart/2005/8/layout/vList4"/>
    <dgm:cxn modelId="{2A20DF43-5828-45F8-A368-F7D66562A3F2}" type="presParOf" srcId="{754CF2BA-475A-407A-B96B-A75941EB4B76}" destId="{F38054F3-B975-436D-AB77-8CF921828A0F}" srcOrd="2" destOrd="0" presId="urn:microsoft.com/office/officeart/2005/8/layout/vList4"/>
    <dgm:cxn modelId="{AA8360C2-BB2A-4051-8394-3E2C4E4BA63F}" type="presParOf" srcId="{898A6C70-ADC8-4E90-AE2C-53F0799D5963}" destId="{1331235B-E32F-4741-B3DE-AB21B3A89DB1}" srcOrd="3" destOrd="0" presId="urn:microsoft.com/office/officeart/2005/8/layout/vList4"/>
    <dgm:cxn modelId="{27910191-8C7B-434C-A81D-4DA9DD6021BC}" type="presParOf" srcId="{898A6C70-ADC8-4E90-AE2C-53F0799D5963}" destId="{550687BF-1658-490B-B922-7B327F69F107}" srcOrd="4" destOrd="0" presId="urn:microsoft.com/office/officeart/2005/8/layout/vList4"/>
    <dgm:cxn modelId="{896076D2-D554-457F-9C46-8ADB4EF09432}" type="presParOf" srcId="{550687BF-1658-490B-B922-7B327F69F107}" destId="{E0099ED2-F5CE-4722-B083-7E9C9D4A80E7}" srcOrd="0" destOrd="0" presId="urn:microsoft.com/office/officeart/2005/8/layout/vList4"/>
    <dgm:cxn modelId="{462E23CD-0F29-4E17-8A6A-A80C42725B5C}" type="presParOf" srcId="{550687BF-1658-490B-B922-7B327F69F107}" destId="{5FCF71E3-03CA-48E0-8F78-BC129190C5DB}" srcOrd="1" destOrd="0" presId="urn:microsoft.com/office/officeart/2005/8/layout/vList4"/>
    <dgm:cxn modelId="{D26E8AE0-D66E-49C2-A976-8183DED0535B}" type="presParOf" srcId="{550687BF-1658-490B-B922-7B327F69F107}" destId="{4B736861-088D-4EB6-82CA-9342C62057C0}" srcOrd="2" destOrd="0" presId="urn:microsoft.com/office/officeart/2005/8/layout/vList4"/>
    <dgm:cxn modelId="{2F3B1972-A3D7-4556-9442-421A3ABD96F5}" type="presParOf" srcId="{898A6C70-ADC8-4E90-AE2C-53F0799D5963}" destId="{334E5A50-A35E-447D-A5DF-E63614C886F3}" srcOrd="5" destOrd="0" presId="urn:microsoft.com/office/officeart/2005/8/layout/vList4"/>
    <dgm:cxn modelId="{FC9D3354-968E-4EDE-9491-3868C0F8650A}" type="presParOf" srcId="{898A6C70-ADC8-4E90-AE2C-53F0799D5963}" destId="{F574760A-B1E9-43C1-83FF-F6EB795E4AD2}" srcOrd="6" destOrd="0" presId="urn:microsoft.com/office/officeart/2005/8/layout/vList4"/>
    <dgm:cxn modelId="{9144A98A-CCDD-45B1-9199-76A15AE0020F}" type="presParOf" srcId="{F574760A-B1E9-43C1-83FF-F6EB795E4AD2}" destId="{4955CF91-027A-4747-836E-F55E160750EC}" srcOrd="0" destOrd="0" presId="urn:microsoft.com/office/officeart/2005/8/layout/vList4"/>
    <dgm:cxn modelId="{AE18370D-789A-47C1-BF1D-4BB719C97382}" type="presParOf" srcId="{F574760A-B1E9-43C1-83FF-F6EB795E4AD2}" destId="{05E83FB3-4D0E-434C-9A4B-9158F1DE97B7}" srcOrd="1" destOrd="0" presId="urn:microsoft.com/office/officeart/2005/8/layout/vList4"/>
    <dgm:cxn modelId="{B608F03E-D48B-4DCC-A5E9-4AF7EDA4B302}" type="presParOf" srcId="{F574760A-B1E9-43C1-83FF-F6EB795E4AD2}" destId="{DD4FD4F0-9349-44BD-A40B-774D4F76F684}" srcOrd="2" destOrd="0" presId="urn:microsoft.com/office/officeart/2005/8/layout/vList4"/>
    <dgm:cxn modelId="{2E21B70B-5DA7-499F-B48A-00FED1371D68}" type="presParOf" srcId="{898A6C70-ADC8-4E90-AE2C-53F0799D5963}" destId="{A6FB4004-FAAB-4235-9E46-8CE11F049F80}" srcOrd="7" destOrd="0" presId="urn:microsoft.com/office/officeart/2005/8/layout/vList4"/>
    <dgm:cxn modelId="{6A788E46-AC63-4FC8-B11E-F2F67F7B3EA3}" type="presParOf" srcId="{898A6C70-ADC8-4E90-AE2C-53F0799D5963}" destId="{074F4D45-E6D9-46D7-8E71-A9A1C87E5DF3}" srcOrd="8" destOrd="0" presId="urn:microsoft.com/office/officeart/2005/8/layout/vList4"/>
    <dgm:cxn modelId="{7418E3FE-7330-4CB8-AF5B-1E7B39DF51AE}" type="presParOf" srcId="{074F4D45-E6D9-46D7-8E71-A9A1C87E5DF3}" destId="{A1F92CAA-B1BF-4B47-B1B9-50433592E06C}" srcOrd="0" destOrd="0" presId="urn:microsoft.com/office/officeart/2005/8/layout/vList4"/>
    <dgm:cxn modelId="{B9848253-FF96-468F-8D8A-1BAF977030E8}" type="presParOf" srcId="{074F4D45-E6D9-46D7-8E71-A9A1C87E5DF3}" destId="{C477A31D-27A8-430A-AA40-1603E82786E1}" srcOrd="1" destOrd="0" presId="urn:microsoft.com/office/officeart/2005/8/layout/vList4"/>
    <dgm:cxn modelId="{FBEA9256-0D20-4A9D-A83B-FEF350FB369C}" type="presParOf" srcId="{074F4D45-E6D9-46D7-8E71-A9A1C87E5DF3}" destId="{BBAB32C2-6E58-4D68-8B5B-C470F5A3A175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5C7C0B5-34FF-4055-8FCA-12B7C88A70D8}">
      <dsp:nvSpPr>
        <dsp:cNvPr id="0" name=""/>
        <dsp:cNvSpPr/>
      </dsp:nvSpPr>
      <dsp:spPr>
        <a:xfrm>
          <a:off x="0" y="0"/>
          <a:ext cx="8077200" cy="81788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Учение о государственных налогах и доходах</a:t>
          </a:r>
          <a:endParaRPr lang="ru-RU" sz="1600" kern="1200" dirty="0"/>
        </a:p>
      </dsp:txBody>
      <dsp:txXfrm>
        <a:off x="1697228" y="0"/>
        <a:ext cx="6379971" cy="817884"/>
      </dsp:txXfrm>
    </dsp:sp>
    <dsp:sp modelId="{BBA9C4AD-E14A-44E6-96CE-03D49C124261}">
      <dsp:nvSpPr>
        <dsp:cNvPr id="0" name=""/>
        <dsp:cNvSpPr/>
      </dsp:nvSpPr>
      <dsp:spPr>
        <a:xfrm flipH="1">
          <a:off x="125986" y="76200"/>
          <a:ext cx="102612" cy="654307"/>
        </a:xfrm>
        <a:prstGeom prst="flowChartAlternateProcess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E5F47C-56AD-4BF7-9D44-8FBAA9D07E28}">
      <dsp:nvSpPr>
        <dsp:cNvPr id="0" name=""/>
        <dsp:cNvSpPr/>
      </dsp:nvSpPr>
      <dsp:spPr>
        <a:xfrm>
          <a:off x="0" y="899673"/>
          <a:ext cx="8077200" cy="81788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kern="1200" dirty="0" smtClean="0"/>
            <a:t>сторонник свободной торговли и невмешательства государства в экономическую жизнь; </a:t>
          </a:r>
          <a:r>
            <a:rPr lang="ru-RU" sz="1400" kern="1200" dirty="0" smtClean="0"/>
            <a:t>целью хозяйственной деятельности считал потребление</a:t>
          </a:r>
          <a:endParaRPr lang="ru-RU" sz="1400" kern="1200" dirty="0"/>
        </a:p>
        <a:p>
          <a:pPr marL="57150" lvl="1" indent="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Идеализировал систему свободного предпринимательства </a:t>
          </a:r>
        </a:p>
      </dsp:txBody>
      <dsp:txXfrm>
        <a:off x="1697228" y="899673"/>
        <a:ext cx="6379971" cy="817884"/>
      </dsp:txXfrm>
    </dsp:sp>
    <dsp:sp modelId="{A91581F2-5FF5-42F9-A108-356DFE7910C1}">
      <dsp:nvSpPr>
        <dsp:cNvPr id="0" name=""/>
        <dsp:cNvSpPr/>
      </dsp:nvSpPr>
      <dsp:spPr>
        <a:xfrm flipH="1">
          <a:off x="152399" y="990602"/>
          <a:ext cx="102612" cy="654307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099ED2-F5CE-4722-B083-7E9C9D4A80E7}">
      <dsp:nvSpPr>
        <dsp:cNvPr id="0" name=""/>
        <dsp:cNvSpPr/>
      </dsp:nvSpPr>
      <dsp:spPr>
        <a:xfrm>
          <a:off x="0" y="1828798"/>
          <a:ext cx="8077200" cy="81788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Трудовая теория стоимости</a:t>
          </a:r>
        </a:p>
      </dsp:txBody>
      <dsp:txXfrm>
        <a:off x="1697228" y="1828798"/>
        <a:ext cx="6379971" cy="817884"/>
      </dsp:txXfrm>
    </dsp:sp>
    <dsp:sp modelId="{5FCF71E3-03CA-48E0-8F78-BC129190C5DB}">
      <dsp:nvSpPr>
        <dsp:cNvPr id="0" name=""/>
        <dsp:cNvSpPr/>
      </dsp:nvSpPr>
      <dsp:spPr>
        <a:xfrm flipH="1">
          <a:off x="152399" y="1904998"/>
          <a:ext cx="102612" cy="654307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55CF91-027A-4747-836E-F55E160750EC}">
      <dsp:nvSpPr>
        <dsp:cNvPr id="0" name=""/>
        <dsp:cNvSpPr/>
      </dsp:nvSpPr>
      <dsp:spPr>
        <a:xfrm>
          <a:off x="0" y="2699020"/>
          <a:ext cx="8077200" cy="81788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предшественник математической школы в политической экономии</a:t>
          </a:r>
          <a:endParaRPr lang="ru-RU" sz="16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Теория </a:t>
          </a:r>
          <a:r>
            <a:rPr lang="ru-RU" sz="1200" kern="1200" dirty="0" err="1" smtClean="0"/>
            <a:t>пробабализма</a:t>
          </a:r>
          <a:r>
            <a:rPr lang="ru-RU" sz="1200" kern="1200" dirty="0" smtClean="0"/>
            <a:t> как учение о шансах и вероятности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Математические принципы теории богатства</a:t>
          </a:r>
          <a:endParaRPr lang="ru-RU" sz="1200" kern="1200" dirty="0"/>
        </a:p>
      </dsp:txBody>
      <dsp:txXfrm>
        <a:off x="1697228" y="2699020"/>
        <a:ext cx="6379971" cy="817884"/>
      </dsp:txXfrm>
    </dsp:sp>
    <dsp:sp modelId="{05E83FB3-4D0E-434C-9A4B-9158F1DE97B7}">
      <dsp:nvSpPr>
        <dsp:cNvPr id="0" name=""/>
        <dsp:cNvSpPr/>
      </dsp:nvSpPr>
      <dsp:spPr>
        <a:xfrm flipH="1">
          <a:off x="152399" y="2819399"/>
          <a:ext cx="102612" cy="654307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F92CAA-B1BF-4B47-B1B9-50433592E06C}">
      <dsp:nvSpPr>
        <dsp:cNvPr id="0" name=""/>
        <dsp:cNvSpPr/>
      </dsp:nvSpPr>
      <dsp:spPr>
        <a:xfrm>
          <a:off x="0" y="3598693"/>
          <a:ext cx="8077200" cy="81788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Теория сельскохозяйственного </a:t>
          </a:r>
          <a:r>
            <a:rPr lang="ru-RU" sz="1600" kern="1200" dirty="0" err="1" smtClean="0"/>
            <a:t>штандорта</a:t>
          </a:r>
          <a:endParaRPr lang="ru-RU" sz="1600" kern="1200" dirty="0" smtClean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Рационализация издержек как принцип управления размещением производства</a:t>
          </a:r>
          <a:endParaRPr lang="ru-RU" sz="1600" kern="1200" dirty="0"/>
        </a:p>
      </dsp:txBody>
      <dsp:txXfrm>
        <a:off x="1697228" y="3598693"/>
        <a:ext cx="6379971" cy="817884"/>
      </dsp:txXfrm>
    </dsp:sp>
    <dsp:sp modelId="{C477A31D-27A8-430A-AA40-1603E82786E1}">
      <dsp:nvSpPr>
        <dsp:cNvPr id="0" name=""/>
        <dsp:cNvSpPr/>
      </dsp:nvSpPr>
      <dsp:spPr>
        <a:xfrm>
          <a:off x="202187" y="3733801"/>
          <a:ext cx="102612" cy="547668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5C7C0B5-34FF-4055-8FCA-12B7C88A70D8}">
      <dsp:nvSpPr>
        <dsp:cNvPr id="0" name=""/>
        <dsp:cNvSpPr/>
      </dsp:nvSpPr>
      <dsp:spPr>
        <a:xfrm>
          <a:off x="0" y="0"/>
          <a:ext cx="8077200" cy="81788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Прогресс научных знаний, морали и религии – основа управления обществом</a:t>
          </a:r>
          <a:endParaRPr lang="ru-RU" sz="14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Теологическая, метафизическая и позитивная стадии развития общества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В будущем обществе управление людьми заменено управлением вещами и производством</a:t>
          </a:r>
          <a:endParaRPr lang="ru-RU" sz="1200" kern="1200" dirty="0"/>
        </a:p>
      </dsp:txBody>
      <dsp:txXfrm>
        <a:off x="1697228" y="0"/>
        <a:ext cx="6379971" cy="817884"/>
      </dsp:txXfrm>
    </dsp:sp>
    <dsp:sp modelId="{BBA9C4AD-E14A-44E6-96CE-03D49C124261}">
      <dsp:nvSpPr>
        <dsp:cNvPr id="0" name=""/>
        <dsp:cNvSpPr/>
      </dsp:nvSpPr>
      <dsp:spPr>
        <a:xfrm flipH="1">
          <a:off x="125986" y="76200"/>
          <a:ext cx="102612" cy="654307"/>
        </a:xfrm>
        <a:prstGeom prst="flowChartAlternateProcess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E5F47C-56AD-4BF7-9D44-8FBAA9D07E28}">
      <dsp:nvSpPr>
        <dsp:cNvPr id="0" name=""/>
        <dsp:cNvSpPr/>
      </dsp:nvSpPr>
      <dsp:spPr>
        <a:xfrm>
          <a:off x="0" y="899673"/>
          <a:ext cx="8077200" cy="81788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Фаланга как «ячейка» общества, состоящая из производственных серий</a:t>
          </a:r>
          <a:endParaRPr lang="ru-RU" sz="16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Полное удовлетворение и развитие человеческих страстей как цель управления</a:t>
          </a:r>
          <a:endParaRPr lang="ru-RU" sz="14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 dirty="0"/>
        </a:p>
      </dsp:txBody>
      <dsp:txXfrm>
        <a:off x="1697228" y="899673"/>
        <a:ext cx="6379971" cy="817884"/>
      </dsp:txXfrm>
    </dsp:sp>
    <dsp:sp modelId="{A91581F2-5FF5-42F9-A108-356DFE7910C1}">
      <dsp:nvSpPr>
        <dsp:cNvPr id="0" name=""/>
        <dsp:cNvSpPr/>
      </dsp:nvSpPr>
      <dsp:spPr>
        <a:xfrm flipH="1">
          <a:off x="152399" y="990602"/>
          <a:ext cx="102612" cy="654307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099ED2-F5CE-4722-B083-7E9C9D4A80E7}">
      <dsp:nvSpPr>
        <dsp:cNvPr id="0" name=""/>
        <dsp:cNvSpPr/>
      </dsp:nvSpPr>
      <dsp:spPr>
        <a:xfrm>
          <a:off x="0" y="1799346"/>
          <a:ext cx="8077200" cy="81788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Общество как свободная федерация самоуправляющихся общин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Организация трудовых коммун</a:t>
          </a:r>
          <a:endParaRPr lang="ru-RU" sz="1600" kern="1200" dirty="0"/>
        </a:p>
      </dsp:txBody>
      <dsp:txXfrm>
        <a:off x="1697228" y="1799346"/>
        <a:ext cx="6379971" cy="817884"/>
      </dsp:txXfrm>
    </dsp:sp>
    <dsp:sp modelId="{5FCF71E3-03CA-48E0-8F78-BC129190C5DB}">
      <dsp:nvSpPr>
        <dsp:cNvPr id="0" name=""/>
        <dsp:cNvSpPr/>
      </dsp:nvSpPr>
      <dsp:spPr>
        <a:xfrm flipH="1">
          <a:off x="152399" y="1904998"/>
          <a:ext cx="102612" cy="654307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55CF91-027A-4747-836E-F55E160750EC}">
      <dsp:nvSpPr>
        <dsp:cNvPr id="0" name=""/>
        <dsp:cNvSpPr/>
      </dsp:nvSpPr>
      <dsp:spPr>
        <a:xfrm>
          <a:off x="0" y="2699020"/>
          <a:ext cx="8077200" cy="81788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Идеи "общественных мастерских" - производственных кооперативов с выборным руководством и </a:t>
          </a:r>
          <a:r>
            <a:rPr lang="ru-RU" sz="1400" kern="1200" dirty="0" err="1" smtClean="0"/>
            <a:t>равносправедливой</a:t>
          </a:r>
          <a:r>
            <a:rPr lang="ru-RU" sz="1400" kern="1200" dirty="0" smtClean="0"/>
            <a:t> оплатой труда; </a:t>
          </a:r>
          <a:r>
            <a:rPr lang="ru-RU" sz="1400" kern="1200" dirty="0" smtClean="0"/>
            <a:t>финансирование общественных мастерских демократическим </a:t>
          </a:r>
          <a:r>
            <a:rPr lang="ru-RU" sz="1400" kern="1200" dirty="0" smtClean="0"/>
            <a:t>государством;  объединения всех мастерских на основе  планового производства</a:t>
          </a:r>
          <a:endParaRPr lang="ru-RU" sz="1400" kern="1200" dirty="0"/>
        </a:p>
      </dsp:txBody>
      <dsp:txXfrm>
        <a:off x="1697228" y="2699020"/>
        <a:ext cx="6379971" cy="817884"/>
      </dsp:txXfrm>
    </dsp:sp>
    <dsp:sp modelId="{05E83FB3-4D0E-434C-9A4B-9158F1DE97B7}">
      <dsp:nvSpPr>
        <dsp:cNvPr id="0" name=""/>
        <dsp:cNvSpPr/>
      </dsp:nvSpPr>
      <dsp:spPr>
        <a:xfrm flipH="1">
          <a:off x="152399" y="2819399"/>
          <a:ext cx="102612" cy="654307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F92CAA-B1BF-4B47-B1B9-50433592E06C}">
      <dsp:nvSpPr>
        <dsp:cNvPr id="0" name=""/>
        <dsp:cNvSpPr/>
      </dsp:nvSpPr>
      <dsp:spPr>
        <a:xfrm>
          <a:off x="0" y="3581403"/>
          <a:ext cx="8077200" cy="81788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Замена классической трудовой теории стоимости теорией издержек производства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Отстаивал мальтузианство как основу государственного управления</a:t>
          </a:r>
          <a:endParaRPr lang="ru-RU" sz="1400" kern="1200" dirty="0"/>
        </a:p>
      </dsp:txBody>
      <dsp:txXfrm>
        <a:off x="1697228" y="3581403"/>
        <a:ext cx="6379971" cy="817884"/>
      </dsp:txXfrm>
    </dsp:sp>
    <dsp:sp modelId="{C477A31D-27A8-430A-AA40-1603E82786E1}">
      <dsp:nvSpPr>
        <dsp:cNvPr id="0" name=""/>
        <dsp:cNvSpPr/>
      </dsp:nvSpPr>
      <dsp:spPr>
        <a:xfrm>
          <a:off x="76199" y="3733801"/>
          <a:ext cx="102612" cy="547668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A46EA-36B1-4E7C-92A3-B7969FAED9F7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38304C-D2FF-4900-BD73-E45BA7A7A8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202823-F31A-4543-A3E5-5C136EDCEA0E}" type="slidenum">
              <a:rPr lang="ru-RU" smtClean="0"/>
              <a:pPr/>
              <a:t>1</a:t>
            </a:fld>
            <a:endParaRPr lang="ru-RU" dirty="0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87388"/>
            <a:ext cx="4573587" cy="3429000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6109" y="4346304"/>
            <a:ext cx="5025783" cy="4112521"/>
          </a:xfrm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2232025" y="413067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81000" y="1066801"/>
          <a:ext cx="8458200" cy="57317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458200"/>
              </a:tblGrid>
              <a:tr h="1182610"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4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/>
                      </a:r>
                      <a:br>
                        <a:rPr lang="ru-RU" sz="14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</a:br>
                      <a:r>
                        <a:rPr lang="ru-RU" sz="24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</a:t>
                      </a:r>
                      <a:r>
                        <a:rPr lang="ru-RU" sz="24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 4</a:t>
                      </a:r>
                      <a:r>
                        <a:rPr lang="en-US" sz="24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   </a:t>
                      </a:r>
                      <a:r>
                        <a:rPr lang="ru-RU" sz="24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     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BD4D"/>
                    </a:solidFill>
                  </a:tcPr>
                </a:tc>
              </a:tr>
              <a:tr h="916918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2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Управленческая мысль в Западной Европе в конце </a:t>
                      </a:r>
                      <a:r>
                        <a:rPr lang="en-US" sz="2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XVIII-XIX</a:t>
                      </a:r>
                      <a:r>
                        <a:rPr lang="ru-RU" sz="2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</a:t>
                      </a:r>
                      <a:endParaRPr lang="ru-RU" sz="28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  <a:tr h="1024671">
                <a:tc>
                  <a:txBody>
                    <a:bodyPr/>
                    <a:lstStyle/>
                    <a:p>
                      <a:pPr algn="ctr" rtl="0" fontAlgn="t"/>
                      <a:endParaRPr lang="ru-RU" sz="1800" b="1" i="0" u="none" strike="noStrike" dirty="0" smtClean="0">
                        <a:solidFill>
                          <a:srgbClr val="C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BD4D"/>
                    </a:solidFill>
                  </a:tcPr>
                </a:tc>
              </a:tr>
              <a:tr h="172874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BAE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697303">
                <a:tc>
                  <a:txBody>
                    <a:bodyPr/>
                    <a:lstStyle/>
                    <a:p>
                      <a:pPr algn="l" rtl="0" fontAlgn="ctr"/>
                      <a:endParaRPr lang="ru-RU" sz="1800" b="1" i="0" u="none" strike="noStrike" dirty="0">
                        <a:solidFill>
                          <a:srgbClr val="C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BAE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BAE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737420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/>
                      </a:r>
                      <a:br>
                        <a:rPr lang="ru-RU" sz="12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endParaRPr lang="ru-RU" sz="1200" b="1" i="1" u="none" strike="noStrike" dirty="0" smtClean="0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 rtl="0" fontAlgn="t"/>
                      <a:endParaRPr lang="ru-RU" sz="1200" b="1" i="1" u="none" strike="noStrike" dirty="0" smtClean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BAE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90600"/>
            <a:ext cx="9144000" cy="1219200"/>
          </a:xfrm>
        </p:spPr>
        <p:txBody>
          <a:bodyPr>
            <a:normAutofit fontScale="92500" lnSpcReduction="20000"/>
          </a:bodyPr>
          <a:lstStyle/>
          <a:p>
            <a:pPr lvl="0" algn="l"/>
            <a:r>
              <a:rPr lang="ru-RU" sz="3000" b="1" dirty="0" smtClean="0"/>
              <a:t>К.Маркс и его фундаментальная </a:t>
            </a:r>
            <a:r>
              <a:rPr lang="ru-RU" sz="3000" b="1" dirty="0" smtClean="0"/>
              <a:t>работа. Краткая </a:t>
            </a:r>
            <a:r>
              <a:rPr lang="ru-RU" sz="3000" b="1" dirty="0" smtClean="0"/>
              <a:t>характеристика основных идей трудов К.Маркса и Ф.Энгельса</a:t>
            </a:r>
          </a:p>
          <a:p>
            <a:pPr algn="l"/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38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8382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«Капитал». 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4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Управленческая мысль в Западной Европе в конце </a:t>
                      </a:r>
                      <a:r>
                        <a:rPr lang="en-US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XVIII-XIX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" y="2362200"/>
            <a:ext cx="85344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Раскрыл понятие «прибавочная стоимость», и «рабочий </a:t>
            </a:r>
            <a:r>
              <a:rPr lang="ru-RU" dirty="0" smtClean="0"/>
              <a:t>класс как </a:t>
            </a:r>
            <a:r>
              <a:rPr lang="ru-RU" dirty="0" smtClean="0"/>
              <a:t>часть капитала»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показал в </a:t>
            </a:r>
            <a:r>
              <a:rPr lang="ru-RU" dirty="0" smtClean="0"/>
              <a:t>силу присущей </a:t>
            </a:r>
            <a:r>
              <a:rPr lang="ru-RU" dirty="0" smtClean="0"/>
              <a:t>товару стоимости, как товар </a:t>
            </a:r>
            <a:r>
              <a:rPr lang="ru-RU" dirty="0" smtClean="0"/>
              <a:t>и товарный обмен должны порождать </a:t>
            </a:r>
            <a:r>
              <a:rPr lang="ru-RU" dirty="0" smtClean="0"/>
              <a:t>деньги, обосновав на </a:t>
            </a:r>
            <a:r>
              <a:rPr lang="ru-RU" dirty="0" smtClean="0"/>
              <a:t>этом </a:t>
            </a:r>
            <a:r>
              <a:rPr lang="ru-RU" dirty="0" smtClean="0"/>
              <a:t>теорию денег</a:t>
            </a:r>
            <a:r>
              <a:rPr lang="ru-RU" dirty="0" smtClean="0"/>
              <a:t>, </a:t>
            </a:r>
            <a:r>
              <a:rPr lang="ru-RU" dirty="0" smtClean="0"/>
              <a:t>получившую </a:t>
            </a:r>
            <a:r>
              <a:rPr lang="ru-RU" dirty="0" smtClean="0"/>
              <a:t>теперь всеобщее признание. 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исследовал </a:t>
            </a:r>
            <a:r>
              <a:rPr lang="ru-RU" dirty="0" smtClean="0"/>
              <a:t>превращение денег в капитал </a:t>
            </a:r>
            <a:r>
              <a:rPr lang="ru-RU" dirty="0" smtClean="0"/>
              <a:t> и показал его движение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доказал</a:t>
            </a:r>
            <a:r>
              <a:rPr lang="ru-RU" dirty="0" smtClean="0"/>
              <a:t>, что </a:t>
            </a:r>
            <a:r>
              <a:rPr lang="ru-RU" dirty="0" smtClean="0"/>
              <a:t>капитал основывается </a:t>
            </a:r>
            <a:r>
              <a:rPr lang="ru-RU" dirty="0" smtClean="0"/>
              <a:t>на </a:t>
            </a:r>
            <a:r>
              <a:rPr lang="ru-RU" dirty="0" smtClean="0"/>
              <a:t>неоплаченном труде наёмных рабочих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разрешил все противоречия, которые привели </a:t>
            </a:r>
            <a:r>
              <a:rPr lang="ru-RU" dirty="0" smtClean="0"/>
              <a:t>к </a:t>
            </a:r>
            <a:r>
              <a:rPr lang="ru-RU" dirty="0" smtClean="0"/>
              <a:t>разложению школы </a:t>
            </a:r>
            <a:r>
              <a:rPr lang="ru-RU" dirty="0" err="1" smtClean="0"/>
              <a:t>Рикардо</a:t>
            </a:r>
            <a:r>
              <a:rPr lang="ru-RU" dirty="0" smtClean="0"/>
              <a:t>, согласовав </a:t>
            </a:r>
            <a:r>
              <a:rPr lang="ru-RU" dirty="0" smtClean="0"/>
              <a:t>взаимный эквивалентный обмен овеществлённой стоимости на труд (в форме зарплаты) с </a:t>
            </a:r>
            <a:r>
              <a:rPr lang="ru-RU" dirty="0" err="1" smtClean="0"/>
              <a:t>рикардовским</a:t>
            </a:r>
            <a:r>
              <a:rPr lang="ru-RU" dirty="0" smtClean="0"/>
              <a:t> определением стоимости через </a:t>
            </a:r>
            <a:r>
              <a:rPr lang="ru-RU" dirty="0" smtClean="0"/>
              <a:t>труд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заменив </a:t>
            </a:r>
            <a:r>
              <a:rPr lang="ru-RU" dirty="0" smtClean="0"/>
              <a:t>в товарном обмене категорию «труд» на </a:t>
            </a:r>
            <a:r>
              <a:rPr lang="ru-RU" dirty="0" smtClean="0"/>
              <a:t>способность </a:t>
            </a:r>
            <a:r>
              <a:rPr lang="ru-RU" dirty="0" smtClean="0"/>
              <a:t>к </a:t>
            </a:r>
            <a:r>
              <a:rPr lang="ru-RU" dirty="0" smtClean="0"/>
              <a:t>труду – рабочую силу, нашёл </a:t>
            </a:r>
            <a:r>
              <a:rPr lang="ru-RU" dirty="0" smtClean="0"/>
              <a:t>решение этого противоречия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600" y="1981200"/>
            <a:ext cx="1828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860000"/>
                </a:solidFill>
              </a:rPr>
              <a:t>Карл Маркс</a:t>
            </a:r>
            <a:r>
              <a:rPr lang="ru-RU" b="1" dirty="0" smtClean="0">
                <a:solidFill>
                  <a:srgbClr val="860000"/>
                </a:solidFill>
              </a:rPr>
              <a:t>:</a:t>
            </a:r>
            <a:endParaRPr lang="ru-RU" b="1" dirty="0">
              <a:solidFill>
                <a:srgbClr val="86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5334000"/>
            <a:ext cx="2565061" cy="457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860000"/>
                </a:solidFill>
              </a:rPr>
              <a:t>Фридрих Энгельс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28600" y="5715000"/>
            <a:ext cx="8915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обосновал происхождение человека благодаря труду, систематизировал  </a:t>
            </a:r>
            <a:r>
              <a:rPr lang="ru-RU" dirty="0" err="1" smtClean="0"/>
              <a:t>социогенез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показал неустранимость относительного ухудшения положения рабочего класса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обосновал принципы социализма и вскрыл внутреннюю логику реформации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990600"/>
            <a:ext cx="8686800" cy="685800"/>
          </a:xfrm>
        </p:spPr>
        <p:txBody>
          <a:bodyPr>
            <a:normAutofit fontScale="77500" lnSpcReduction="20000"/>
          </a:bodyPr>
          <a:lstStyle/>
          <a:p>
            <a:pPr marL="342900" lvl="0" indent="-342900" algn="l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sz="3500" b="1" dirty="0" smtClean="0"/>
              <a:t>Эли Уитни </a:t>
            </a:r>
            <a:r>
              <a:rPr lang="ru-RU" sz="3500" b="1" dirty="0" smtClean="0"/>
              <a:t>как предтеча фордизма</a:t>
            </a:r>
          </a:p>
          <a:p>
            <a:pPr algn="l"/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38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8382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4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Управленческая мысль в Западной Европе в конце </a:t>
                      </a:r>
                      <a:r>
                        <a:rPr lang="en-US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XVIII-XIX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38400" y="1752600"/>
            <a:ext cx="6096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860000"/>
                </a:solidFill>
              </a:rPr>
              <a:t>американский изобретатель и </a:t>
            </a:r>
            <a:r>
              <a:rPr lang="ru-RU" b="1" dirty="0" smtClean="0">
                <a:solidFill>
                  <a:srgbClr val="860000"/>
                </a:solidFill>
              </a:rPr>
              <a:t>промышленник</a:t>
            </a:r>
          </a:p>
          <a:p>
            <a:endParaRPr lang="ru-RU" b="1" dirty="0" smtClean="0">
              <a:solidFill>
                <a:srgbClr val="860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860000"/>
                </a:solidFill>
              </a:rPr>
              <a:t>Изобрёл </a:t>
            </a:r>
            <a:r>
              <a:rPr lang="ru-RU" b="1" dirty="0" smtClean="0">
                <a:solidFill>
                  <a:srgbClr val="860000"/>
                </a:solidFill>
              </a:rPr>
              <a:t>первую хлопкоочистительную машину (1793), фрезерный станок и ряд металлорежущих инструментов</a:t>
            </a:r>
            <a:r>
              <a:rPr lang="ru-RU" b="1" dirty="0" smtClean="0">
                <a:solidFill>
                  <a:srgbClr val="860000"/>
                </a:solidFill>
              </a:rPr>
              <a:t>.</a:t>
            </a:r>
          </a:p>
          <a:p>
            <a:pPr>
              <a:buFont typeface="Wingdings" pitchFamily="2" charset="2"/>
              <a:buChar char="v"/>
            </a:pPr>
            <a:endParaRPr lang="ru-RU" b="1" dirty="0" smtClean="0">
              <a:solidFill>
                <a:srgbClr val="860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860000"/>
                </a:solidFill>
              </a:rPr>
              <a:t>Рационализировал производство по технологическим стадиям</a:t>
            </a:r>
            <a:endParaRPr lang="ru-RU" b="1" dirty="0">
              <a:solidFill>
                <a:srgbClr val="86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4600" y="3886200"/>
            <a:ext cx="6400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860000"/>
                </a:solidFill>
              </a:rPr>
              <a:t>Есть гипотеза, </a:t>
            </a:r>
            <a:r>
              <a:rPr lang="ru-RU" b="1" dirty="0" smtClean="0">
                <a:solidFill>
                  <a:srgbClr val="860000"/>
                </a:solidFill>
              </a:rPr>
              <a:t>что хлопкоочистительная машина была важной, пусть и непреднамеренной, причиной начала Гражданской войны в США. До ее изобретения рабство шло на спад, многие рабовладельцы даже отпускали своих </a:t>
            </a:r>
            <a:r>
              <a:rPr lang="ru-RU" b="1" dirty="0" smtClean="0">
                <a:solidFill>
                  <a:srgbClr val="860000"/>
                </a:solidFill>
              </a:rPr>
              <a:t>рабов. Но </a:t>
            </a:r>
            <a:r>
              <a:rPr lang="ru-RU" b="1" dirty="0" smtClean="0">
                <a:solidFill>
                  <a:srgbClr val="860000"/>
                </a:solidFill>
              </a:rPr>
              <a:t>с появлением </a:t>
            </a:r>
            <a:r>
              <a:rPr lang="ru-RU" b="1" dirty="0" err="1" smtClean="0">
                <a:solidFill>
                  <a:srgbClr val="860000"/>
                </a:solidFill>
              </a:rPr>
              <a:t>коттон-джина</a:t>
            </a:r>
            <a:r>
              <a:rPr lang="ru-RU" b="1" dirty="0" smtClean="0">
                <a:solidFill>
                  <a:srgbClr val="860000"/>
                </a:solidFill>
              </a:rPr>
              <a:t> </a:t>
            </a:r>
            <a:r>
              <a:rPr lang="ru-RU" b="1" dirty="0" smtClean="0">
                <a:solidFill>
                  <a:srgbClr val="860000"/>
                </a:solidFill>
              </a:rPr>
              <a:t>позиции сторонников рабства укрепились – выращивание </a:t>
            </a:r>
            <a:r>
              <a:rPr lang="ru-RU" b="1" dirty="0" smtClean="0">
                <a:solidFill>
                  <a:srgbClr val="860000"/>
                </a:solidFill>
              </a:rPr>
              <a:t>хлопка </a:t>
            </a:r>
            <a:r>
              <a:rPr lang="ru-RU" b="1" dirty="0" smtClean="0">
                <a:solidFill>
                  <a:srgbClr val="860000"/>
                </a:solidFill>
              </a:rPr>
              <a:t>с использованием рабского труда стало высокорентабельным, что в конечном итоге привело к гражданской войне.</a:t>
            </a:r>
            <a:endParaRPr lang="ru-RU" b="1" dirty="0">
              <a:solidFill>
                <a:srgbClr val="860000"/>
              </a:solidFill>
            </a:endParaRPr>
          </a:p>
        </p:txBody>
      </p:sp>
      <p:pic>
        <p:nvPicPr>
          <p:cNvPr id="8" name="Рисунок 7" descr="Фотография Эли Уитни (photo Eli Whitney)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1828800"/>
            <a:ext cx="1524000" cy="156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81000" y="3581400"/>
            <a:ext cx="1905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(1765 - 1825</a:t>
            </a:r>
            <a:r>
              <a:rPr lang="ru-RU" dirty="0" smtClean="0"/>
              <a:t>) </a:t>
            </a:r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" y="1219200"/>
            <a:ext cx="8686800" cy="1066800"/>
          </a:xfrm>
        </p:spPr>
        <p:txBody>
          <a:bodyPr>
            <a:normAutofit fontScale="92500"/>
          </a:bodyPr>
          <a:lstStyle/>
          <a:p>
            <a:pPr algn="l"/>
            <a:r>
              <a:rPr lang="ru-RU" sz="2700" b="1" dirty="0" smtClean="0"/>
              <a:t>Переворот в теории и практике управления на основе вычислительной </a:t>
            </a:r>
            <a:r>
              <a:rPr lang="ru-RU" sz="2700" b="1" dirty="0" smtClean="0"/>
              <a:t>техники, сделанной </a:t>
            </a:r>
            <a:r>
              <a:rPr lang="ru-RU" sz="2800" b="1" dirty="0" smtClean="0"/>
              <a:t>Чарльзом Бэббиджем</a:t>
            </a:r>
            <a:endParaRPr lang="ru-RU" sz="2800" dirty="0" smtClean="0"/>
          </a:p>
          <a:p>
            <a:pPr lvl="0" algn="l"/>
            <a:endParaRPr lang="ru-RU" sz="2700" b="1" dirty="0" smtClean="0"/>
          </a:p>
          <a:p>
            <a:pPr algn="l"/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38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8382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4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Управленческая мысль в Западной Европе в конце </a:t>
                      </a:r>
                      <a:r>
                        <a:rPr lang="en-US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XVIII-XIX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1000" y="2133600"/>
            <a:ext cx="8229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860000"/>
                </a:solidFill>
              </a:rPr>
              <a:t> </a:t>
            </a:r>
            <a:r>
              <a:rPr lang="ru-RU" sz="2000" b="1" dirty="0" smtClean="0">
                <a:solidFill>
                  <a:srgbClr val="860000"/>
                </a:solidFill>
              </a:rPr>
              <a:t>Прародитель </a:t>
            </a:r>
            <a:r>
              <a:rPr lang="ru-RU" sz="2000" b="1" dirty="0" smtClean="0">
                <a:solidFill>
                  <a:srgbClr val="860000"/>
                </a:solidFill>
              </a:rPr>
              <a:t>ЭВМ </a:t>
            </a:r>
            <a:r>
              <a:rPr lang="ru-RU" sz="2000" b="1" dirty="0" smtClean="0">
                <a:solidFill>
                  <a:srgbClr val="860000"/>
                </a:solidFill>
              </a:rPr>
              <a:t> - "Аналитическая машина» - механическое </a:t>
            </a:r>
            <a:r>
              <a:rPr lang="ru-RU" sz="2000" b="1" dirty="0" smtClean="0">
                <a:solidFill>
                  <a:srgbClr val="860000"/>
                </a:solidFill>
              </a:rPr>
              <a:t>устройство, способное </a:t>
            </a:r>
            <a:r>
              <a:rPr lang="ru-RU" sz="2000" b="1" dirty="0" smtClean="0">
                <a:solidFill>
                  <a:srgbClr val="860000"/>
                </a:solidFill>
              </a:rPr>
              <a:t>считать и управлять </a:t>
            </a:r>
            <a:r>
              <a:rPr lang="ru-RU" sz="2000" b="1" dirty="0" smtClean="0">
                <a:solidFill>
                  <a:srgbClr val="860000"/>
                </a:solidFill>
              </a:rPr>
              <a:t>ходом собственной работы, в зависимости от заложенной программы и результатов промежуточных </a:t>
            </a:r>
            <a:r>
              <a:rPr lang="ru-RU" sz="2000" b="1" dirty="0" smtClean="0">
                <a:solidFill>
                  <a:srgbClr val="860000"/>
                </a:solidFill>
              </a:rPr>
              <a:t>вычислений</a:t>
            </a:r>
            <a:endParaRPr lang="ru-RU" sz="2000" b="1" dirty="0">
              <a:solidFill>
                <a:srgbClr val="86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4800" y="3505200"/>
            <a:ext cx="8382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860000"/>
                </a:solidFill>
              </a:rPr>
              <a:t> </a:t>
            </a:r>
            <a:r>
              <a:rPr lang="ru-RU" sz="2000" b="1" dirty="0" smtClean="0">
                <a:solidFill>
                  <a:srgbClr val="860000"/>
                </a:solidFill>
              </a:rPr>
              <a:t>Все </a:t>
            </a:r>
            <a:r>
              <a:rPr lang="ru-RU" sz="2000" b="1" dirty="0" smtClean="0">
                <a:solidFill>
                  <a:srgbClr val="860000"/>
                </a:solidFill>
              </a:rPr>
              <a:t>основные части, которые и сегодня составляют компьютер: накопитель для хранения чисел, арифметическое устройство, механизм, управляющий последовательностью операций, устройства ввода и вывода данных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81000" y="4953000"/>
            <a:ext cx="8610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860000"/>
                </a:solidFill>
              </a:rPr>
              <a:t>Ход вычислений в машине Бэббиджа определяли перфокарты с программой</a:t>
            </a:r>
          </a:p>
        </p:txBody>
      </p:sp>
      <p:sp>
        <p:nvSpPr>
          <p:cNvPr id="10" name="Стрелка углом 9"/>
          <p:cNvSpPr/>
          <p:nvPr/>
        </p:nvSpPr>
        <p:spPr>
          <a:xfrm rot="10800000" flipH="1">
            <a:off x="1600200" y="5715000"/>
            <a:ext cx="1011103" cy="762000"/>
          </a:xfrm>
          <a:prstGeom prst="bentArrow">
            <a:avLst/>
          </a:prstGeom>
          <a:solidFill>
            <a:srgbClr val="AC0000"/>
          </a:solidFill>
          <a:ln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743200" y="5562600"/>
            <a:ext cx="6096000" cy="1143000"/>
          </a:xfrm>
          <a:prstGeom prst="roundRect">
            <a:avLst/>
          </a:prstGeom>
          <a:solidFill>
            <a:srgbClr val="A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«коридор» возможностей, реализованный в телекоммуникационной революции</a:t>
            </a:r>
            <a:endParaRPr lang="ru-RU" sz="2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990600"/>
            <a:ext cx="8686800" cy="533400"/>
          </a:xfrm>
        </p:spPr>
        <p:txBody>
          <a:bodyPr>
            <a:normAutofit lnSpcReduction="10000"/>
          </a:bodyPr>
          <a:lstStyle/>
          <a:p>
            <a:pPr algn="l"/>
            <a:r>
              <a:rPr lang="ru-RU" b="1" dirty="0" smtClean="0"/>
              <a:t>План лекции</a:t>
            </a:r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38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8382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4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Управленческая мысль в Западной Европе в конце </a:t>
                      </a:r>
                      <a:r>
                        <a:rPr lang="en-US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XVIII-XIX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2400" y="1447801"/>
            <a:ext cx="8991600" cy="5555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AC0000"/>
                </a:solidFill>
              </a:rPr>
              <a:t>Основные идеи и концепции в сфере государственного управления в Западной Европе в конце </a:t>
            </a:r>
            <a:r>
              <a:rPr lang="en-US" sz="2000" b="1" dirty="0" smtClean="0">
                <a:solidFill>
                  <a:srgbClr val="AC0000"/>
                </a:solidFill>
              </a:rPr>
              <a:t>XVIII</a:t>
            </a:r>
            <a:r>
              <a:rPr lang="ru-RU" sz="2000" b="1" dirty="0" smtClean="0">
                <a:solidFill>
                  <a:srgbClr val="AC0000"/>
                </a:solidFill>
              </a:rPr>
              <a:t>-</a:t>
            </a:r>
            <a:r>
              <a:rPr lang="en-US" sz="2000" b="1" dirty="0" smtClean="0">
                <a:solidFill>
                  <a:srgbClr val="AC0000"/>
                </a:solidFill>
              </a:rPr>
              <a:t>XIX </a:t>
            </a:r>
            <a:r>
              <a:rPr lang="ru-RU" sz="2000" b="1" dirty="0" smtClean="0">
                <a:solidFill>
                  <a:srgbClr val="AC0000"/>
                </a:solidFill>
              </a:rPr>
              <a:t>в.</a:t>
            </a:r>
            <a:endParaRPr lang="ru-RU" sz="2000" b="1" dirty="0" smtClean="0">
              <a:solidFill>
                <a:srgbClr val="AC0000"/>
              </a:solidFill>
            </a:endParaRPr>
          </a:p>
          <a:p>
            <a:pPr marL="342900" lvl="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AC0000"/>
                </a:solidFill>
              </a:rPr>
              <a:t>В чем суть промышленного переворота и какое влияние он оказал на становление экономики в европейских странах?</a:t>
            </a:r>
          </a:p>
          <a:p>
            <a:pPr marL="342900" lvl="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AC0000"/>
                </a:solidFill>
              </a:rPr>
              <a:t>Характеристика основных идей в трудах ученых эпохи промышленного переворота. </a:t>
            </a:r>
          </a:p>
          <a:p>
            <a:pPr marL="342900" lvl="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AC0000"/>
                </a:solidFill>
              </a:rPr>
              <a:t>К.Маркс </a:t>
            </a:r>
            <a:r>
              <a:rPr lang="ru-RU" sz="2000" b="1" dirty="0" smtClean="0">
                <a:solidFill>
                  <a:srgbClr val="AC0000"/>
                </a:solidFill>
              </a:rPr>
              <a:t>и его фундаментальная работа «Капитал». Краткая характеристика основных идей трудов К.Маркса и </a:t>
            </a:r>
            <a:r>
              <a:rPr lang="ru-RU" sz="2000" b="1" dirty="0" smtClean="0">
                <a:solidFill>
                  <a:srgbClr val="AC0000"/>
                </a:solidFill>
              </a:rPr>
              <a:t>Ф.Энгельса</a:t>
            </a:r>
          </a:p>
          <a:p>
            <a:pPr marL="342900" lvl="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AC0000"/>
                </a:solidFill>
              </a:rPr>
              <a:t>Уитни как предтеча фордизма</a:t>
            </a:r>
          </a:p>
          <a:p>
            <a:pPr marL="342900" lvl="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AC0000"/>
                </a:solidFill>
              </a:rPr>
              <a:t>Переворот в теории и практике управления на основе вычислительной техники</a:t>
            </a:r>
            <a:endParaRPr lang="ru-RU" sz="2000" b="1" dirty="0">
              <a:solidFill>
                <a:srgbClr val="AC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990600"/>
            <a:ext cx="8915400" cy="1066800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</a:pPr>
            <a:r>
              <a:rPr lang="ru-RU" sz="2800" b="1" dirty="0" smtClean="0"/>
              <a:t>Основные идеи и концепции в сфере государственного управления в Западной Европе в конце </a:t>
            </a:r>
            <a:r>
              <a:rPr lang="en-US" sz="2800" b="1" dirty="0" smtClean="0"/>
              <a:t>XVIII</a:t>
            </a:r>
            <a:r>
              <a:rPr lang="ru-RU" sz="2800" b="1" dirty="0" smtClean="0"/>
              <a:t>-</a:t>
            </a:r>
            <a:r>
              <a:rPr lang="en-US" sz="2800" b="1" dirty="0" smtClean="0"/>
              <a:t>XIX </a:t>
            </a:r>
            <a:r>
              <a:rPr lang="ru-RU" sz="2800" b="1" dirty="0" smtClean="0"/>
              <a:t>в</a:t>
            </a:r>
            <a:endParaRPr lang="ru-RU" sz="28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38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8382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4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Управленческая мысль в Западной Европе в конце </a:t>
                      </a:r>
                      <a:r>
                        <a:rPr lang="en-US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XVIII-XIX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5000" y="2514600"/>
            <a:ext cx="3429000" cy="403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C00000"/>
                </a:solidFill>
              </a:rPr>
              <a:t>Естественные права человека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C00000"/>
                </a:solidFill>
              </a:rPr>
              <a:t>Конституционная </a:t>
            </a:r>
            <a:r>
              <a:rPr lang="ru-RU" sz="2800" b="1" dirty="0" smtClean="0">
                <a:solidFill>
                  <a:srgbClr val="C00000"/>
                </a:solidFill>
              </a:rPr>
              <a:t>монархия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C00000"/>
                </a:solidFill>
              </a:rPr>
              <a:t>Парламентаризм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C00000"/>
                </a:solidFill>
              </a:rPr>
              <a:t>Федерализм </a:t>
            </a:r>
            <a:endParaRPr lang="ru-RU" sz="2800" b="1" dirty="0" smtClean="0">
              <a:solidFill>
                <a:srgbClr val="C00000"/>
              </a:solidFill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C00000"/>
                </a:solidFill>
              </a:rPr>
              <a:t>Правовое государство</a:t>
            </a:r>
            <a:endParaRPr lang="ru-RU" sz="2800" b="1" dirty="0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ü"/>
            </a:pPr>
            <a:endParaRPr lang="ru-RU" sz="2000" b="1" dirty="0" smtClean="0">
              <a:solidFill>
                <a:srgbClr val="C00000"/>
              </a:solidFill>
            </a:endParaRPr>
          </a:p>
          <a:p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6200000">
            <a:off x="1886755" y="3752046"/>
            <a:ext cx="4191000" cy="954107"/>
          </a:xfrm>
          <a:prstGeom prst="rect">
            <a:avLst/>
          </a:prstGeom>
          <a:ln w="38100">
            <a:solidFill>
              <a:srgbClr val="AC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AC0000"/>
                </a:solidFill>
              </a:rPr>
              <a:t>Смена   </a:t>
            </a:r>
            <a:r>
              <a:rPr lang="ru-RU" sz="2800" b="1" dirty="0" smtClean="0">
                <a:solidFill>
                  <a:srgbClr val="AC0000"/>
                </a:solidFill>
              </a:rPr>
              <a:t>полицейского </a:t>
            </a:r>
            <a:r>
              <a:rPr lang="ru-RU" sz="2800" b="1" dirty="0" smtClean="0">
                <a:solidFill>
                  <a:srgbClr val="AC0000"/>
                </a:solidFill>
              </a:rPr>
              <a:t>государства   </a:t>
            </a:r>
            <a:r>
              <a:rPr lang="ru-RU" sz="2800" b="1" dirty="0" smtClean="0">
                <a:solidFill>
                  <a:srgbClr val="AC0000"/>
                </a:solidFill>
              </a:rPr>
              <a:t>правовым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3429000"/>
            <a:ext cx="2667000" cy="1631216"/>
          </a:xfrm>
          <a:prstGeom prst="rect">
            <a:avLst/>
          </a:prstGeom>
          <a:ln w="38100">
            <a:solidFill>
              <a:srgbClr val="AC0000"/>
            </a:solidFill>
          </a:ln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AC0000"/>
                </a:solidFill>
              </a:rPr>
              <a:t>Полиция</a:t>
            </a:r>
            <a:r>
              <a:rPr lang="ru-RU" sz="2400" b="1" dirty="0" smtClean="0">
                <a:solidFill>
                  <a:srgbClr val="AC0000"/>
                </a:solidFill>
              </a:rPr>
              <a:t> – искусство государственного управления</a:t>
            </a:r>
            <a:endParaRPr lang="ru-RU" sz="2400" b="1" dirty="0">
              <a:solidFill>
                <a:srgbClr val="AC0000"/>
              </a:solidFill>
            </a:endParaRPr>
          </a:p>
        </p:txBody>
      </p:sp>
      <p:sp>
        <p:nvSpPr>
          <p:cNvPr id="9" name="Штриховая стрелка вправо 8"/>
          <p:cNvSpPr/>
          <p:nvPr/>
        </p:nvSpPr>
        <p:spPr>
          <a:xfrm>
            <a:off x="2895600" y="3962400"/>
            <a:ext cx="609600" cy="484632"/>
          </a:xfrm>
          <a:prstGeom prst="stripedRightArrow">
            <a:avLst/>
          </a:prstGeom>
          <a:noFill/>
          <a:ln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Штриховая стрелка вправо 9"/>
          <p:cNvSpPr/>
          <p:nvPr/>
        </p:nvSpPr>
        <p:spPr>
          <a:xfrm>
            <a:off x="4572000" y="3962400"/>
            <a:ext cx="609600" cy="484632"/>
          </a:xfrm>
          <a:prstGeom prst="stripedRightArrow">
            <a:avLst/>
          </a:prstGeom>
          <a:noFill/>
          <a:ln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Левая фигурная скобка 10"/>
          <p:cNvSpPr/>
          <p:nvPr/>
        </p:nvSpPr>
        <p:spPr>
          <a:xfrm>
            <a:off x="5334000" y="2286000"/>
            <a:ext cx="381000" cy="3886200"/>
          </a:xfrm>
          <a:prstGeom prst="leftBrace">
            <a:avLst/>
          </a:prstGeom>
          <a:ln w="28575">
            <a:solidFill>
              <a:srgbClr val="A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22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4  </a:t>
                      </a:r>
                    </a:p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Управленческая мысль в Западной Европе в конце </a:t>
                      </a:r>
                      <a:r>
                        <a:rPr lang="en-US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XVIII-XIX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04800" y="1600200"/>
            <a:ext cx="3352800" cy="12192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Эпоха Возрождения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24400" y="3429000"/>
            <a:ext cx="3886200" cy="12192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Промышленная революция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09600" y="1066800"/>
            <a:ext cx="80772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>
                    <a:tint val="75000"/>
                  </a:schemeClr>
                </a:solidFill>
              </a:rPr>
              <a:t>Предпосылки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chemeClr val="tx1">
                    <a:tint val="75000"/>
                  </a:schemeClr>
                </a:solidFill>
              </a:rPr>
              <a:t>промышленной революции</a:t>
            </a:r>
            <a:endParaRPr lang="ru-RU" sz="2800" b="1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8" name="Нашивка 7"/>
          <p:cNvSpPr/>
          <p:nvPr/>
        </p:nvSpPr>
        <p:spPr>
          <a:xfrm rot="5400000">
            <a:off x="1676400" y="2971800"/>
            <a:ext cx="484632" cy="484632"/>
          </a:xfrm>
          <a:prstGeom prst="chevron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Нашивка 8"/>
          <p:cNvSpPr/>
          <p:nvPr/>
        </p:nvSpPr>
        <p:spPr>
          <a:xfrm>
            <a:off x="4038600" y="3810000"/>
            <a:ext cx="484632" cy="484632"/>
          </a:xfrm>
          <a:prstGeom prst="chevron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8600" y="3962400"/>
            <a:ext cx="3733800" cy="2743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C00000"/>
                </a:solidFill>
              </a:rPr>
              <a:t>Новый взгляд на людей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C00000"/>
                </a:solidFill>
              </a:rPr>
              <a:t>Новый взгляд на экономическую деятельность 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C00000"/>
                </a:solidFill>
              </a:rPr>
              <a:t>Новые общественные ценности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C00000"/>
                </a:solidFill>
              </a:rPr>
              <a:t>Новый политический порядок</a:t>
            </a:r>
          </a:p>
          <a:p>
            <a:pPr>
              <a:buFont typeface="Wingdings" pitchFamily="2" charset="2"/>
              <a:buChar char="ü"/>
            </a:pPr>
            <a:endParaRPr lang="ru-RU" sz="2000" b="1" dirty="0" smtClean="0">
              <a:solidFill>
                <a:srgbClr val="C00000"/>
              </a:solidFill>
            </a:endParaRPr>
          </a:p>
          <a:p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2" name="Нашивка 11"/>
          <p:cNvSpPr/>
          <p:nvPr/>
        </p:nvSpPr>
        <p:spPr>
          <a:xfrm rot="5400000">
            <a:off x="6340101" y="4892300"/>
            <a:ext cx="484632" cy="484632"/>
          </a:xfrm>
          <a:prstGeom prst="chevron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114800" y="5486400"/>
            <a:ext cx="4876800" cy="838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Эра научного менеджмента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1143000"/>
            <a:ext cx="8686800" cy="1143000"/>
          </a:xfrm>
        </p:spPr>
        <p:txBody>
          <a:bodyPr>
            <a:normAutofit/>
          </a:bodyPr>
          <a:lstStyle/>
          <a:p>
            <a:pPr lvl="0" algn="l">
              <a:spcBef>
                <a:spcPts val="0"/>
              </a:spcBef>
            </a:pPr>
            <a:r>
              <a:rPr lang="ru-RU" sz="3000" b="1" dirty="0" smtClean="0"/>
              <a:t>Суть промышленного переворота и его влияние на становление экономики в европейских странах</a:t>
            </a:r>
          </a:p>
          <a:p>
            <a:pPr algn="l"/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38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8382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4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Управленческая мысль в Западной Европе в конце </a:t>
                      </a:r>
                      <a:r>
                        <a:rPr lang="en-US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XVIII-XIX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2400" y="3810000"/>
            <a:ext cx="4572000" cy="1015663"/>
          </a:xfrm>
          <a:prstGeom prst="rect">
            <a:avLst/>
          </a:prstGeom>
          <a:ln w="38100">
            <a:solidFill>
              <a:srgbClr val="AC0000"/>
            </a:solidFill>
          </a:ln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rgbClr val="AC0000"/>
                </a:solidFill>
              </a:rPr>
              <a:t>переход от мануфактуры, основанной на ручном труде, к крупной машинной индустрии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2400" y="6019800"/>
            <a:ext cx="7620000" cy="707886"/>
          </a:xfrm>
          <a:prstGeom prst="rect">
            <a:avLst/>
          </a:prstGeom>
          <a:ln w="38100">
            <a:solidFill>
              <a:srgbClr val="AC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AC0000"/>
                </a:solidFill>
              </a:rPr>
              <a:t>окончательная победа капиталистического способа производства над </a:t>
            </a:r>
            <a:r>
              <a:rPr lang="ru-RU" sz="2000" b="1" dirty="0" smtClean="0">
                <a:solidFill>
                  <a:srgbClr val="AC0000"/>
                </a:solidFill>
              </a:rPr>
              <a:t>феодальным</a:t>
            </a:r>
            <a:r>
              <a:rPr lang="ru-RU" sz="2000" b="1" dirty="0" smtClean="0">
                <a:solidFill>
                  <a:srgbClr val="AC0000"/>
                </a:solidFill>
              </a:rPr>
              <a:t> </a:t>
            </a:r>
            <a:r>
              <a:rPr lang="ru-RU" sz="2000" b="1" dirty="0" smtClean="0">
                <a:solidFill>
                  <a:srgbClr val="AC0000"/>
                </a:solidFill>
              </a:rPr>
              <a:t>и индустриального общества над аграрным</a:t>
            </a:r>
            <a:endParaRPr lang="ru-RU" sz="2000" b="1" dirty="0">
              <a:solidFill>
                <a:srgbClr val="AC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2362200"/>
            <a:ext cx="4572000" cy="1015663"/>
          </a:xfrm>
          <a:prstGeom prst="rect">
            <a:avLst/>
          </a:prstGeom>
          <a:ln w="38100">
            <a:solidFill>
              <a:srgbClr val="AC0000"/>
            </a:solidFill>
          </a:ln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rgbClr val="AC0000"/>
                </a:solidFill>
              </a:rPr>
              <a:t>смена ручного труда машинным трудом как замена мускульной </a:t>
            </a:r>
            <a:r>
              <a:rPr lang="ru-RU" sz="2000" b="1" dirty="0" smtClean="0">
                <a:solidFill>
                  <a:srgbClr val="AC0000"/>
                </a:solidFill>
              </a:rPr>
              <a:t>силы рабочего </a:t>
            </a:r>
            <a:r>
              <a:rPr lang="ru-RU" sz="2000" b="1" dirty="0" smtClean="0">
                <a:solidFill>
                  <a:srgbClr val="AC0000"/>
                </a:solidFill>
              </a:rPr>
              <a:t>использованием силы </a:t>
            </a:r>
            <a:r>
              <a:rPr lang="ru-RU" sz="2000" b="1" dirty="0" smtClean="0">
                <a:solidFill>
                  <a:srgbClr val="AC0000"/>
                </a:solidFill>
              </a:rPr>
              <a:t>пара</a:t>
            </a:r>
            <a:endParaRPr lang="ru-RU" sz="2000" b="1" dirty="0">
              <a:solidFill>
                <a:srgbClr val="AC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19800" y="2819400"/>
            <a:ext cx="2590800" cy="646331"/>
          </a:xfrm>
          <a:prstGeom prst="rect">
            <a:avLst/>
          </a:prstGeom>
          <a:ln w="38100">
            <a:solidFill>
              <a:srgbClr val="AC0000"/>
            </a:solidFill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AC0000"/>
                </a:solidFill>
              </a:rPr>
              <a:t>утверждение крупной машинной </a:t>
            </a:r>
            <a:r>
              <a:rPr lang="ru-RU" b="1" dirty="0" smtClean="0">
                <a:solidFill>
                  <a:srgbClr val="AC0000"/>
                </a:solidFill>
              </a:rPr>
              <a:t>индустрии</a:t>
            </a:r>
            <a:endParaRPr lang="ru-RU" b="1" dirty="0">
              <a:solidFill>
                <a:srgbClr val="AC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105400" y="4953000"/>
            <a:ext cx="3886200" cy="1015663"/>
          </a:xfrm>
          <a:prstGeom prst="rect">
            <a:avLst/>
          </a:prstGeom>
          <a:ln w="38100">
            <a:solidFill>
              <a:srgbClr val="AC0000"/>
            </a:solidFill>
          </a:ln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AC0000"/>
                </a:solidFill>
              </a:rPr>
              <a:t>важнейшие предпосылки </a:t>
            </a:r>
            <a:r>
              <a:rPr lang="ru-RU" sz="2000" b="1" dirty="0" smtClean="0">
                <a:solidFill>
                  <a:srgbClr val="AC0000"/>
                </a:solidFill>
              </a:rPr>
              <a:t>реального подчинения труда капиталу</a:t>
            </a:r>
            <a:endParaRPr lang="ru-RU" sz="2000" b="1" dirty="0">
              <a:solidFill>
                <a:srgbClr val="AC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019800" y="3581400"/>
            <a:ext cx="2590800" cy="1200329"/>
          </a:xfrm>
          <a:prstGeom prst="rect">
            <a:avLst/>
          </a:prstGeom>
          <a:ln w="38100">
            <a:solidFill>
              <a:srgbClr val="AC0000"/>
            </a:solidFill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AC0000"/>
                </a:solidFill>
              </a:rPr>
              <a:t>Рост пролетариата как условие и результат </a:t>
            </a:r>
            <a:r>
              <a:rPr lang="ru-RU" b="1" dirty="0" smtClean="0">
                <a:solidFill>
                  <a:srgbClr val="AC0000"/>
                </a:solidFill>
              </a:rPr>
              <a:t>крупной машинной </a:t>
            </a:r>
            <a:r>
              <a:rPr lang="ru-RU" b="1" dirty="0" smtClean="0">
                <a:solidFill>
                  <a:srgbClr val="AC0000"/>
                </a:solidFill>
              </a:rPr>
              <a:t>индустрии</a:t>
            </a:r>
            <a:endParaRPr lang="ru-RU" b="1" dirty="0">
              <a:solidFill>
                <a:srgbClr val="AC0000"/>
              </a:solidFill>
            </a:endParaRPr>
          </a:p>
        </p:txBody>
      </p:sp>
      <p:sp>
        <p:nvSpPr>
          <p:cNvPr id="12" name="Выноска со стрелкой вправо 11"/>
          <p:cNvSpPr/>
          <p:nvPr/>
        </p:nvSpPr>
        <p:spPr>
          <a:xfrm>
            <a:off x="5029200" y="2971800"/>
            <a:ext cx="838200" cy="1066800"/>
          </a:xfrm>
          <a:prstGeom prst="rightArrowCallout">
            <a:avLst/>
          </a:prstGeom>
          <a:solidFill>
            <a:srgbClr val="AC0000"/>
          </a:solidFill>
          <a:ln w="28575"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Выгнутая вправо стрелка 12"/>
          <p:cNvSpPr/>
          <p:nvPr/>
        </p:nvSpPr>
        <p:spPr>
          <a:xfrm>
            <a:off x="8458200" y="3200400"/>
            <a:ext cx="533400" cy="1066800"/>
          </a:xfrm>
          <a:prstGeom prst="curvedLeftArrow">
            <a:avLst/>
          </a:prstGeom>
          <a:solidFill>
            <a:srgbClr val="AC0000"/>
          </a:solidFill>
          <a:ln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Стрелка углом вверх 13"/>
          <p:cNvSpPr/>
          <p:nvPr/>
        </p:nvSpPr>
        <p:spPr>
          <a:xfrm rot="10800000">
            <a:off x="5181600" y="4191000"/>
            <a:ext cx="850392" cy="731520"/>
          </a:xfrm>
          <a:prstGeom prst="bentUpArrow">
            <a:avLst/>
          </a:prstGeom>
          <a:solidFill>
            <a:srgbClr val="AC0000"/>
          </a:solidFill>
          <a:ln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углом вверх 14"/>
          <p:cNvSpPr/>
          <p:nvPr/>
        </p:nvSpPr>
        <p:spPr>
          <a:xfrm rot="16200000" flipH="1">
            <a:off x="7909560" y="5882640"/>
            <a:ext cx="762000" cy="731520"/>
          </a:xfrm>
          <a:prstGeom prst="bentUpArrow">
            <a:avLst/>
          </a:prstGeom>
          <a:solidFill>
            <a:srgbClr val="AC0000"/>
          </a:solidFill>
          <a:ln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Нашивка 15"/>
          <p:cNvSpPr/>
          <p:nvPr/>
        </p:nvSpPr>
        <p:spPr>
          <a:xfrm rot="5400000">
            <a:off x="2223516" y="3339084"/>
            <a:ext cx="304800" cy="484632"/>
          </a:xfrm>
          <a:prstGeom prst="chevron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Нашивка 16"/>
          <p:cNvSpPr/>
          <p:nvPr/>
        </p:nvSpPr>
        <p:spPr>
          <a:xfrm>
            <a:off x="4724400" y="2819400"/>
            <a:ext cx="291084" cy="484632"/>
          </a:xfrm>
          <a:prstGeom prst="chevron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Нашивка 17"/>
          <p:cNvSpPr/>
          <p:nvPr/>
        </p:nvSpPr>
        <p:spPr>
          <a:xfrm>
            <a:off x="4724400" y="3733800"/>
            <a:ext cx="304800" cy="484632"/>
          </a:xfrm>
          <a:prstGeom prst="chevron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6800" y="4114800"/>
            <a:ext cx="4495800" cy="1066800"/>
          </a:xfrm>
          <a:ln w="38100">
            <a:solidFill>
              <a:srgbClr val="AC0000"/>
            </a:solidFill>
          </a:ln>
        </p:spPr>
        <p:txBody>
          <a:bodyPr>
            <a:noAutofit/>
          </a:bodyPr>
          <a:lstStyle/>
          <a:p>
            <a:pPr algn="l"/>
            <a:r>
              <a:rPr lang="ru-RU" sz="3000" b="1" dirty="0" smtClean="0">
                <a:solidFill>
                  <a:srgbClr val="7030A0"/>
                </a:solidFill>
              </a:rPr>
              <a:t>Потребовал создания предприятий</a:t>
            </a:r>
            <a:endParaRPr lang="ru-RU" sz="3000" b="1" dirty="0">
              <a:solidFill>
                <a:srgbClr val="7030A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38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8382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4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Управленческая мысль в Западной Европе в конце </a:t>
                      </a:r>
                      <a:r>
                        <a:rPr lang="en-US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XVIII-XIX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1066800" y="2971800"/>
            <a:ext cx="4495800" cy="914400"/>
          </a:xfrm>
          <a:prstGeom prst="rect">
            <a:avLst/>
          </a:prstGeom>
          <a:ln w="38100">
            <a:solidFill>
              <a:srgbClr val="AC0000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Заменил ручной труд на машинный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304800" y="1752600"/>
            <a:ext cx="5943600" cy="914400"/>
          </a:xfrm>
          <a:prstGeom prst="rect">
            <a:avLst/>
          </a:prstGeom>
          <a:ln w="57150">
            <a:solidFill>
              <a:srgbClr val="AC0000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Технологический переворот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1066800" y="5410200"/>
            <a:ext cx="4495800" cy="1143000"/>
          </a:xfrm>
          <a:prstGeom prst="rect">
            <a:avLst/>
          </a:prstGeom>
          <a:ln w="38100">
            <a:solidFill>
              <a:srgbClr val="AC0000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R="0" lvl="0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000" b="1" dirty="0" smtClean="0">
                <a:solidFill>
                  <a:srgbClr val="7030A0"/>
                </a:solidFill>
              </a:rPr>
              <a:t>Собрал на предприятиях</a:t>
            </a:r>
          </a:p>
          <a:p>
            <a:pPr marR="0" lvl="0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000" b="1" dirty="0" smtClean="0">
                <a:solidFill>
                  <a:srgbClr val="7030A0"/>
                </a:solidFill>
              </a:rPr>
              <a:t>коллективы рабочих</a:t>
            </a:r>
            <a:endParaRPr lang="ru-RU" sz="3000" b="1" dirty="0">
              <a:solidFill>
                <a:srgbClr val="7030A0"/>
              </a:solidFill>
            </a:endParaRPr>
          </a:p>
        </p:txBody>
      </p:sp>
      <p:sp>
        <p:nvSpPr>
          <p:cNvPr id="10" name="Стрелка углом вверх 9"/>
          <p:cNvSpPr/>
          <p:nvPr/>
        </p:nvSpPr>
        <p:spPr>
          <a:xfrm rot="5400000">
            <a:off x="245364" y="2878836"/>
            <a:ext cx="850392" cy="731520"/>
          </a:xfrm>
          <a:prstGeom prst="bentUpArrow">
            <a:avLst/>
          </a:prstGeom>
          <a:solidFill>
            <a:srgbClr val="AC0000"/>
          </a:solidFill>
          <a:ln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углом вверх 10"/>
          <p:cNvSpPr/>
          <p:nvPr/>
        </p:nvSpPr>
        <p:spPr>
          <a:xfrm rot="5400000">
            <a:off x="245364" y="4021836"/>
            <a:ext cx="850392" cy="731520"/>
          </a:xfrm>
          <a:prstGeom prst="bentUpArrow">
            <a:avLst/>
          </a:prstGeom>
          <a:solidFill>
            <a:srgbClr val="AC0000"/>
          </a:solidFill>
          <a:ln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углом вверх 11"/>
          <p:cNvSpPr/>
          <p:nvPr/>
        </p:nvSpPr>
        <p:spPr>
          <a:xfrm rot="5400000">
            <a:off x="245364" y="5317236"/>
            <a:ext cx="850392" cy="731520"/>
          </a:xfrm>
          <a:prstGeom prst="bentUpArrow">
            <a:avLst/>
          </a:prstGeom>
          <a:solidFill>
            <a:srgbClr val="AC0000"/>
          </a:solidFill>
          <a:ln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авая фигурная скобка 12"/>
          <p:cNvSpPr/>
          <p:nvPr/>
        </p:nvSpPr>
        <p:spPr>
          <a:xfrm>
            <a:off x="5791200" y="3048000"/>
            <a:ext cx="990600" cy="3429000"/>
          </a:xfrm>
          <a:prstGeom prst="rightBrace">
            <a:avLst>
              <a:gd name="adj1" fmla="val 8333"/>
              <a:gd name="adj2" fmla="val 49662"/>
            </a:avLst>
          </a:prstGeom>
          <a:solidFill>
            <a:srgbClr val="AC0000"/>
          </a:solidFill>
          <a:ln>
            <a:solidFill>
              <a:srgbClr val="A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086600" y="2743200"/>
            <a:ext cx="1600200" cy="3962400"/>
          </a:xfrm>
          <a:prstGeom prst="rect">
            <a:avLst/>
          </a:prstGeom>
          <a:solidFill>
            <a:srgbClr val="AC0000"/>
          </a:solidFill>
          <a:ln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3600" b="1" dirty="0" smtClean="0"/>
              <a:t>Существенное повышение  роли управления</a:t>
            </a:r>
            <a:endParaRPr lang="ru-RU" sz="3600" b="1" dirty="0"/>
          </a:p>
        </p:txBody>
      </p:sp>
      <p:sp>
        <p:nvSpPr>
          <p:cNvPr id="16" name="Подзаголовок 2"/>
          <p:cNvSpPr txBox="1">
            <a:spLocks/>
          </p:cNvSpPr>
          <p:nvPr/>
        </p:nvSpPr>
        <p:spPr>
          <a:xfrm>
            <a:off x="304800" y="990600"/>
            <a:ext cx="8686800" cy="76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Факторы, обусловившие повышение роли управления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38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8382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4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Управленческая мысль в Западной Европе в конце </a:t>
                      </a:r>
                      <a:r>
                        <a:rPr lang="en-US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XVIII-XIX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9" name="Выноска со стрелкой вправо 8"/>
          <p:cNvSpPr/>
          <p:nvPr/>
        </p:nvSpPr>
        <p:spPr>
          <a:xfrm>
            <a:off x="381000" y="5334000"/>
            <a:ext cx="3962400" cy="1219200"/>
          </a:xfrm>
          <a:prstGeom prst="rightArrowCallout">
            <a:avLst>
              <a:gd name="adj1" fmla="val 42990"/>
              <a:gd name="adj2" fmla="val 48369"/>
              <a:gd name="adj3" fmla="val 25000"/>
              <a:gd name="adj4" fmla="val 80167"/>
            </a:avLst>
          </a:prstGeom>
          <a:solidFill>
            <a:srgbClr val="AC0000"/>
          </a:solidFill>
          <a:ln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Трудовые проблемы</a:t>
            </a:r>
          </a:p>
        </p:txBody>
      </p:sp>
      <p:sp>
        <p:nvSpPr>
          <p:cNvPr id="10" name="Выноска со стрелкой вправо 9"/>
          <p:cNvSpPr/>
          <p:nvPr/>
        </p:nvSpPr>
        <p:spPr>
          <a:xfrm>
            <a:off x="381000" y="3581400"/>
            <a:ext cx="3962400" cy="1219200"/>
          </a:xfrm>
          <a:prstGeom prst="rightArrowCallout">
            <a:avLst>
              <a:gd name="adj1" fmla="val 42990"/>
              <a:gd name="adj2" fmla="val 48369"/>
              <a:gd name="adj3" fmla="val 25000"/>
              <a:gd name="adj4" fmla="val 80167"/>
            </a:avLst>
          </a:prstGeom>
          <a:solidFill>
            <a:srgbClr val="AC0000"/>
          </a:solidFill>
          <a:ln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Организационные проблемы</a:t>
            </a:r>
            <a:endParaRPr lang="ru-RU" sz="2800" b="1" dirty="0"/>
          </a:p>
        </p:txBody>
      </p:sp>
      <p:sp>
        <p:nvSpPr>
          <p:cNvPr id="11" name="Выноска со стрелкой вправо 10"/>
          <p:cNvSpPr/>
          <p:nvPr/>
        </p:nvSpPr>
        <p:spPr>
          <a:xfrm>
            <a:off x="381000" y="1828800"/>
            <a:ext cx="3962400" cy="1219200"/>
          </a:xfrm>
          <a:prstGeom prst="rightArrowCallout">
            <a:avLst>
              <a:gd name="adj1" fmla="val 42990"/>
              <a:gd name="adj2" fmla="val 48369"/>
              <a:gd name="adj3" fmla="val 25000"/>
              <a:gd name="adj4" fmla="val 80751"/>
            </a:avLst>
          </a:prstGeom>
          <a:solidFill>
            <a:srgbClr val="AC0000"/>
          </a:solidFill>
          <a:ln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Технологические  проблемы</a:t>
            </a:r>
            <a:endParaRPr lang="ru-RU" sz="3200" b="1" dirty="0"/>
          </a:p>
        </p:txBody>
      </p:sp>
      <p:sp>
        <p:nvSpPr>
          <p:cNvPr id="12" name="Подзаголовок 11"/>
          <p:cNvSpPr>
            <a:spLocks noGrp="1"/>
          </p:cNvSpPr>
          <p:nvPr>
            <p:ph type="subTitle" idx="1"/>
          </p:nvPr>
        </p:nvSpPr>
        <p:spPr>
          <a:xfrm>
            <a:off x="0" y="990600"/>
            <a:ext cx="8991600" cy="762000"/>
          </a:xfrm>
          <a:ln>
            <a:noFill/>
          </a:ln>
        </p:spPr>
        <p:txBody>
          <a:bodyPr>
            <a:normAutofit fontScale="92500"/>
          </a:bodyPr>
          <a:lstStyle/>
          <a:p>
            <a:r>
              <a:rPr lang="ru-RU" b="1" dirty="0" smtClean="0"/>
              <a:t>Проблемы, вызвавшие потребность в менеджменте</a:t>
            </a:r>
            <a:endParaRPr lang="ru-RU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495800" y="1752600"/>
            <a:ext cx="4495800" cy="13716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rgbClr val="860000"/>
                </a:solidFill>
              </a:rPr>
              <a:t>Эффективное соединение технологий</a:t>
            </a:r>
          </a:p>
          <a:p>
            <a:r>
              <a:rPr lang="ru-RU" sz="2000" b="1" dirty="0" smtClean="0">
                <a:solidFill>
                  <a:srgbClr val="860000"/>
                </a:solidFill>
              </a:rPr>
              <a:t>Подбор необходимого оборудования</a:t>
            </a:r>
          </a:p>
          <a:p>
            <a:r>
              <a:rPr lang="ru-RU" sz="2000" b="1" dirty="0" smtClean="0">
                <a:solidFill>
                  <a:srgbClr val="860000"/>
                </a:solidFill>
              </a:rPr>
              <a:t>Выбор эффективных материалов</a:t>
            </a:r>
            <a:endParaRPr lang="ru-RU" sz="2000" b="1" dirty="0">
              <a:solidFill>
                <a:srgbClr val="86000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495800" y="5105400"/>
            <a:ext cx="4419600" cy="16002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rgbClr val="860000"/>
                </a:solidFill>
              </a:rPr>
              <a:t>Проблемы найма рабочей силы</a:t>
            </a:r>
          </a:p>
          <a:p>
            <a:r>
              <a:rPr lang="ru-RU" sz="2000" b="1" dirty="0" smtClean="0">
                <a:solidFill>
                  <a:srgbClr val="860000"/>
                </a:solidFill>
              </a:rPr>
              <a:t>Проблемы контроля за мерой труда </a:t>
            </a:r>
          </a:p>
          <a:p>
            <a:r>
              <a:rPr lang="ru-RU" sz="2000" b="1" dirty="0" smtClean="0">
                <a:solidFill>
                  <a:srgbClr val="860000"/>
                </a:solidFill>
              </a:rPr>
              <a:t>Проблемы </a:t>
            </a:r>
            <a:r>
              <a:rPr lang="ru-RU" sz="2000" b="1" dirty="0" smtClean="0">
                <a:solidFill>
                  <a:srgbClr val="860000"/>
                </a:solidFill>
              </a:rPr>
              <a:t>стимулирования труда</a:t>
            </a:r>
          </a:p>
          <a:p>
            <a:r>
              <a:rPr lang="ru-RU" sz="2000" b="1" dirty="0" smtClean="0">
                <a:solidFill>
                  <a:srgbClr val="860000"/>
                </a:solidFill>
              </a:rPr>
              <a:t>Проблемы повышения квалификации 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495800" y="3429000"/>
            <a:ext cx="4495800" cy="14478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rgbClr val="860000"/>
                </a:solidFill>
              </a:rPr>
              <a:t>Эффективное </a:t>
            </a:r>
            <a:r>
              <a:rPr lang="ru-RU" sz="2000" b="1" dirty="0" smtClean="0">
                <a:solidFill>
                  <a:srgbClr val="860000"/>
                </a:solidFill>
              </a:rPr>
              <a:t>объединение функций по управлению производственных процессов</a:t>
            </a:r>
            <a:endParaRPr lang="ru-RU" sz="2000" b="1" dirty="0" smtClean="0">
              <a:solidFill>
                <a:srgbClr val="860000"/>
              </a:solidFill>
            </a:endParaRPr>
          </a:p>
          <a:p>
            <a:r>
              <a:rPr lang="ru-RU" sz="2000" b="1" dirty="0" smtClean="0">
                <a:solidFill>
                  <a:srgbClr val="860000"/>
                </a:solidFill>
              </a:rPr>
              <a:t>Функциональное разделение труда</a:t>
            </a:r>
            <a:endParaRPr lang="ru-RU" sz="2000" b="1" dirty="0" smtClean="0">
              <a:solidFill>
                <a:srgbClr val="86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90600"/>
            <a:ext cx="9144000" cy="1219200"/>
          </a:xfrm>
        </p:spPr>
        <p:txBody>
          <a:bodyPr>
            <a:normAutofit/>
          </a:bodyPr>
          <a:lstStyle/>
          <a:p>
            <a:r>
              <a:rPr lang="ru-RU" sz="3000" b="1" dirty="0" smtClean="0"/>
              <a:t>Основные идеи </a:t>
            </a:r>
            <a:r>
              <a:rPr lang="ru-RU" sz="3000" b="1" dirty="0" smtClean="0"/>
              <a:t>в трудах ученых эпохи промышленного переворота</a:t>
            </a:r>
            <a:endParaRPr lang="ru-RU" sz="30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38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8382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4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Управленческая мысль в Западной Европе в конце </a:t>
                      </a:r>
                      <a:r>
                        <a:rPr lang="en-US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XVIII-XIX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609600" y="2057400"/>
          <a:ext cx="80772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914400" y="4800600"/>
            <a:ext cx="1371600" cy="7620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Антуан</a:t>
            </a:r>
            <a:r>
              <a:rPr lang="ru-RU" b="1" dirty="0" smtClean="0"/>
              <a:t> </a:t>
            </a:r>
            <a:r>
              <a:rPr lang="ru-RU" b="1" dirty="0" err="1" smtClean="0"/>
              <a:t>Курно</a:t>
            </a:r>
            <a:endParaRPr lang="ru-RU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90600" y="5715000"/>
            <a:ext cx="1371600" cy="6858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Иоган</a:t>
            </a:r>
            <a:r>
              <a:rPr lang="ru-RU" b="1" dirty="0" smtClean="0"/>
              <a:t> фон </a:t>
            </a:r>
            <a:r>
              <a:rPr lang="ru-RU" b="1" dirty="0" err="1" smtClean="0"/>
              <a:t>Тюнен</a:t>
            </a:r>
            <a:endParaRPr lang="ru-RU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14400" y="3886200"/>
            <a:ext cx="1371600" cy="7620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Давид </a:t>
            </a:r>
            <a:r>
              <a:rPr lang="ru-RU" b="1" dirty="0" err="1" smtClean="0"/>
              <a:t>Рикардо</a:t>
            </a:r>
            <a:endParaRPr lang="ru-RU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914400" y="3048000"/>
            <a:ext cx="1371600" cy="6858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Ж.-Б.Сэй</a:t>
            </a:r>
            <a:endParaRPr lang="ru-RU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914400" y="2133600"/>
            <a:ext cx="1371600" cy="6858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Адам Смит</a:t>
            </a:r>
            <a:endParaRPr lang="ru-RU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90600"/>
            <a:ext cx="9144000" cy="1219200"/>
          </a:xfrm>
        </p:spPr>
        <p:txBody>
          <a:bodyPr>
            <a:normAutofit/>
          </a:bodyPr>
          <a:lstStyle/>
          <a:p>
            <a:r>
              <a:rPr lang="ru-RU" sz="3000" b="1" dirty="0" smtClean="0"/>
              <a:t>Основные идеи </a:t>
            </a:r>
            <a:r>
              <a:rPr lang="ru-RU" sz="3000" b="1" dirty="0" smtClean="0"/>
              <a:t>в трудах ученых эпохи промышленного переворота</a:t>
            </a:r>
            <a:endParaRPr lang="ru-RU" sz="30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38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8382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4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Управленческая мысль в Западной Европе в конце </a:t>
                      </a:r>
                      <a:r>
                        <a:rPr lang="en-US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XVIII-XIX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609600" y="2057400"/>
          <a:ext cx="80772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914400" y="4800600"/>
            <a:ext cx="1371600" cy="7620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Луи Блан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62000" y="5715000"/>
            <a:ext cx="1600200" cy="6858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Джон Стюарт Милль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14400" y="3886200"/>
            <a:ext cx="1371600" cy="7620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Роберт Оуэн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914400" y="3048000"/>
            <a:ext cx="1371600" cy="6858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Шарль Фурье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914400" y="2133600"/>
            <a:ext cx="1371600" cy="6858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Клод Сен-Симон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1711</TotalTime>
  <Words>972</Words>
  <Application>Microsoft Office PowerPoint</Application>
  <PresentationFormat>Экран (4:3)</PresentationFormat>
  <Paragraphs>155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Слайд 1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Никита</dc:creator>
  <cp:lastModifiedBy>Никита</cp:lastModifiedBy>
  <cp:revision>191</cp:revision>
  <dcterms:created xsi:type="dcterms:W3CDTF">2013-02-25T08:41:34Z</dcterms:created>
  <dcterms:modified xsi:type="dcterms:W3CDTF">2013-03-24T21:59:36Z</dcterms:modified>
</cp:coreProperties>
</file>